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3" r:id="rId2"/>
    <p:sldMasterId id="2147483745" r:id="rId3"/>
    <p:sldMasterId id="2147483757" r:id="rId4"/>
    <p:sldMasterId id="2147483769" r:id="rId5"/>
  </p:sldMasterIdLst>
  <p:notesMasterIdLst>
    <p:notesMasterId r:id="rId41"/>
  </p:notesMasterIdLst>
  <p:sldIdLst>
    <p:sldId id="356" r:id="rId6"/>
    <p:sldId id="357" r:id="rId7"/>
    <p:sldId id="373" r:id="rId8"/>
    <p:sldId id="374" r:id="rId9"/>
    <p:sldId id="412" r:id="rId10"/>
    <p:sldId id="413" r:id="rId11"/>
    <p:sldId id="419" r:id="rId12"/>
    <p:sldId id="447" r:id="rId13"/>
    <p:sldId id="381" r:id="rId14"/>
    <p:sldId id="430" r:id="rId15"/>
    <p:sldId id="440" r:id="rId16"/>
    <p:sldId id="441" r:id="rId17"/>
    <p:sldId id="443" r:id="rId18"/>
    <p:sldId id="444" r:id="rId19"/>
    <p:sldId id="449" r:id="rId20"/>
    <p:sldId id="450" r:id="rId21"/>
    <p:sldId id="428" r:id="rId22"/>
    <p:sldId id="427" r:id="rId23"/>
    <p:sldId id="376" r:id="rId24"/>
    <p:sldId id="389" r:id="rId25"/>
    <p:sldId id="405" r:id="rId26"/>
    <p:sldId id="407" r:id="rId27"/>
    <p:sldId id="409" r:id="rId28"/>
    <p:sldId id="377" r:id="rId29"/>
    <p:sldId id="439" r:id="rId30"/>
    <p:sldId id="429" r:id="rId31"/>
    <p:sldId id="442" r:id="rId32"/>
    <p:sldId id="433" r:id="rId33"/>
    <p:sldId id="451" r:id="rId34"/>
    <p:sldId id="434" r:id="rId35"/>
    <p:sldId id="382" r:id="rId36"/>
    <p:sldId id="445" r:id="rId37"/>
    <p:sldId id="448" r:id="rId38"/>
    <p:sldId id="388" r:id="rId39"/>
    <p:sldId id="37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89985544-BC55-4476-8A9D-38AAD342E118}">
          <p14:sldIdLst>
            <p14:sldId id="356"/>
            <p14:sldId id="357"/>
            <p14:sldId id="373"/>
            <p14:sldId id="374"/>
            <p14:sldId id="412"/>
            <p14:sldId id="413"/>
            <p14:sldId id="419"/>
            <p14:sldId id="447"/>
            <p14:sldId id="381"/>
            <p14:sldId id="430"/>
            <p14:sldId id="440"/>
            <p14:sldId id="441"/>
            <p14:sldId id="443"/>
            <p14:sldId id="444"/>
            <p14:sldId id="449"/>
            <p14:sldId id="450"/>
            <p14:sldId id="428"/>
            <p14:sldId id="427"/>
            <p14:sldId id="376"/>
            <p14:sldId id="389"/>
            <p14:sldId id="405"/>
            <p14:sldId id="407"/>
            <p14:sldId id="409"/>
            <p14:sldId id="377"/>
            <p14:sldId id="439"/>
            <p14:sldId id="429"/>
            <p14:sldId id="442"/>
            <p14:sldId id="433"/>
            <p14:sldId id="451"/>
            <p14:sldId id="434"/>
            <p14:sldId id="382"/>
            <p14:sldId id="445"/>
            <p14:sldId id="448"/>
            <p14:sldId id="388"/>
            <p14:sldId id="3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86C6F"/>
    <a:srgbClr val="B31926"/>
    <a:srgbClr val="C44D57"/>
    <a:srgbClr val="B9B9B9"/>
    <a:srgbClr val="767171"/>
    <a:srgbClr val="8E847D"/>
    <a:srgbClr val="5C5552"/>
    <a:srgbClr val="9E260A"/>
    <a:srgbClr val="6F1A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1" autoAdjust="0"/>
    <p:restoredTop sz="65181" autoAdjust="0"/>
  </p:normalViewPr>
  <p:slideViewPr>
    <p:cSldViewPr snapToGrid="0">
      <p:cViewPr varScale="1">
        <p:scale>
          <a:sx n="75" d="100"/>
          <a:sy n="75" d="100"/>
        </p:scale>
        <p:origin x="2520" y="54"/>
      </p:cViewPr>
      <p:guideLst/>
    </p:cSldViewPr>
  </p:slideViewPr>
  <p:notesTextViewPr>
    <p:cViewPr>
      <p:scale>
        <a:sx n="150" d="100"/>
        <a:sy n="150" d="100"/>
      </p:scale>
      <p:origin x="0" y="-11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FD1CB-AD22-4014-B2ED-8F5DBD804810}" type="doc">
      <dgm:prSet loTypeId="urn:microsoft.com/office/officeart/2005/8/layout/gear1" loCatId="process" qsTypeId="urn:microsoft.com/office/officeart/2005/8/quickstyle/simple1" qsCatId="simple" csTypeId="urn:microsoft.com/office/officeart/2005/8/colors/colorful3" csCatId="colorful" phldr="1"/>
      <dgm:spPr/>
    </dgm:pt>
    <dgm:pt modelId="{44305418-D8EA-40A6-B4FF-02C9594A94EC}">
      <dgm:prSet phldrT="[Metin]" custT="1"/>
      <dgm:spPr/>
      <dgm:t>
        <a:bodyPr/>
        <a:lstStyle/>
        <a:p>
          <a:r>
            <a:rPr lang="tr-TR" sz="2400" b="1" dirty="0" smtClean="0">
              <a:latin typeface="Garamond" panose="02020404030301010803" pitchFamily="18" charset="0"/>
            </a:rPr>
            <a:t>İşveren</a:t>
          </a:r>
          <a:endParaRPr lang="tr-TR" sz="2400" b="1" dirty="0">
            <a:latin typeface="Garamond" panose="02020404030301010803" pitchFamily="18" charset="0"/>
          </a:endParaRPr>
        </a:p>
      </dgm:t>
    </dgm:pt>
    <dgm:pt modelId="{125D7A43-6C88-4E75-A1F6-A00D28E042C6}" type="parTrans" cxnId="{D0EFB418-F86C-48F1-8A09-9CFBCD395225}">
      <dgm:prSet/>
      <dgm:spPr/>
      <dgm:t>
        <a:bodyPr/>
        <a:lstStyle/>
        <a:p>
          <a:endParaRPr lang="tr-TR"/>
        </a:p>
      </dgm:t>
    </dgm:pt>
    <dgm:pt modelId="{7B69C30F-E0AC-47FB-932D-E940266D9621}" type="sibTrans" cxnId="{D0EFB418-F86C-48F1-8A09-9CFBCD395225}">
      <dgm:prSet/>
      <dgm:spPr/>
      <dgm:t>
        <a:bodyPr/>
        <a:lstStyle/>
        <a:p>
          <a:endParaRPr lang="tr-TR"/>
        </a:p>
      </dgm:t>
    </dgm:pt>
    <dgm:pt modelId="{77A733AB-11F2-4B20-AC2B-F2D0E4297453}">
      <dgm:prSet phldrT="[Metin]" custT="1"/>
      <dgm:spPr/>
      <dgm:t>
        <a:bodyPr/>
        <a:lstStyle/>
        <a:p>
          <a:r>
            <a:rPr lang="tr-TR" sz="1400" b="1" dirty="0" smtClean="0">
              <a:latin typeface="Garamond" panose="02020404030301010803" pitchFamily="18" charset="0"/>
            </a:rPr>
            <a:t>Özel İstihdam Bürosu</a:t>
          </a:r>
          <a:endParaRPr lang="tr-TR" sz="1400" b="1" dirty="0">
            <a:latin typeface="Garamond" panose="02020404030301010803" pitchFamily="18" charset="0"/>
          </a:endParaRPr>
        </a:p>
      </dgm:t>
    </dgm:pt>
    <dgm:pt modelId="{E8F3534A-1E22-4A4D-B69B-8C3CDCC6A9B3}" type="parTrans" cxnId="{9035CC8E-08F6-4CAE-8715-3EE629C3FFFC}">
      <dgm:prSet/>
      <dgm:spPr/>
      <dgm:t>
        <a:bodyPr/>
        <a:lstStyle/>
        <a:p>
          <a:endParaRPr lang="tr-TR"/>
        </a:p>
      </dgm:t>
    </dgm:pt>
    <dgm:pt modelId="{B4F107F7-A914-4FCB-9262-2AB6A6E55BBA}" type="sibTrans" cxnId="{9035CC8E-08F6-4CAE-8715-3EE629C3FFFC}">
      <dgm:prSet/>
      <dgm:spPr/>
      <dgm:t>
        <a:bodyPr/>
        <a:lstStyle/>
        <a:p>
          <a:endParaRPr lang="tr-TR"/>
        </a:p>
      </dgm:t>
    </dgm:pt>
    <dgm:pt modelId="{C94B18CF-A17B-4C36-88FF-BE4728A6F694}">
      <dgm:prSet phldrT="[Metin]" custT="1"/>
      <dgm:spPr/>
      <dgm:t>
        <a:bodyPr/>
        <a:lstStyle/>
        <a:p>
          <a:r>
            <a:rPr lang="tr-TR" sz="2400" b="1" dirty="0" smtClean="0">
              <a:latin typeface="Garamond" panose="02020404030301010803" pitchFamily="18" charset="0"/>
            </a:rPr>
            <a:t>İşçi</a:t>
          </a:r>
          <a:endParaRPr lang="tr-TR" sz="2400" b="1" dirty="0">
            <a:latin typeface="Garamond" panose="02020404030301010803" pitchFamily="18" charset="0"/>
          </a:endParaRPr>
        </a:p>
      </dgm:t>
    </dgm:pt>
    <dgm:pt modelId="{D2E6CA90-EE55-4D2C-A70A-9470E9A93BDE}" type="parTrans" cxnId="{91103656-282F-4AA5-86E2-4342FD538731}">
      <dgm:prSet/>
      <dgm:spPr/>
      <dgm:t>
        <a:bodyPr/>
        <a:lstStyle/>
        <a:p>
          <a:endParaRPr lang="tr-TR"/>
        </a:p>
      </dgm:t>
    </dgm:pt>
    <dgm:pt modelId="{F745BE07-2A1B-4B5B-886F-ADC52A5F7595}" type="sibTrans" cxnId="{91103656-282F-4AA5-86E2-4342FD538731}">
      <dgm:prSet/>
      <dgm:spPr/>
      <dgm:t>
        <a:bodyPr/>
        <a:lstStyle/>
        <a:p>
          <a:endParaRPr lang="tr-TR"/>
        </a:p>
      </dgm:t>
    </dgm:pt>
    <dgm:pt modelId="{AA5D40AF-D612-46D1-9DF3-E0D7E3F03926}" type="pres">
      <dgm:prSet presAssocID="{B10FD1CB-AD22-4014-B2ED-8F5DBD804810}" presName="composite" presStyleCnt="0">
        <dgm:presLayoutVars>
          <dgm:chMax val="3"/>
          <dgm:animLvl val="lvl"/>
          <dgm:resizeHandles val="exact"/>
        </dgm:presLayoutVars>
      </dgm:prSet>
      <dgm:spPr/>
    </dgm:pt>
    <dgm:pt modelId="{84AEB55E-571F-4789-B04D-A0D555D9084B}" type="pres">
      <dgm:prSet presAssocID="{44305418-D8EA-40A6-B4FF-02C9594A94EC}" presName="gear1" presStyleLbl="node1" presStyleIdx="0" presStyleCnt="3">
        <dgm:presLayoutVars>
          <dgm:chMax val="1"/>
          <dgm:bulletEnabled val="1"/>
        </dgm:presLayoutVars>
      </dgm:prSet>
      <dgm:spPr/>
      <dgm:t>
        <a:bodyPr/>
        <a:lstStyle/>
        <a:p>
          <a:endParaRPr lang="tr-TR"/>
        </a:p>
      </dgm:t>
    </dgm:pt>
    <dgm:pt modelId="{EF91F45E-61A5-4C36-8C8B-5474947D3CC0}" type="pres">
      <dgm:prSet presAssocID="{44305418-D8EA-40A6-B4FF-02C9594A94EC}" presName="gear1srcNode" presStyleLbl="node1" presStyleIdx="0" presStyleCnt="3"/>
      <dgm:spPr/>
      <dgm:t>
        <a:bodyPr/>
        <a:lstStyle/>
        <a:p>
          <a:endParaRPr lang="tr-TR"/>
        </a:p>
      </dgm:t>
    </dgm:pt>
    <dgm:pt modelId="{5BB7FFD0-4D3C-434E-9FA5-12F4F7D47A57}" type="pres">
      <dgm:prSet presAssocID="{44305418-D8EA-40A6-B4FF-02C9594A94EC}" presName="gear1dstNode" presStyleLbl="node1" presStyleIdx="0" presStyleCnt="3"/>
      <dgm:spPr/>
      <dgm:t>
        <a:bodyPr/>
        <a:lstStyle/>
        <a:p>
          <a:endParaRPr lang="tr-TR"/>
        </a:p>
      </dgm:t>
    </dgm:pt>
    <dgm:pt modelId="{C5375FAB-BFE1-49AA-AFEA-FDC5F11BE77A}" type="pres">
      <dgm:prSet presAssocID="{77A733AB-11F2-4B20-AC2B-F2D0E4297453}" presName="gear2" presStyleLbl="node1" presStyleIdx="1" presStyleCnt="3">
        <dgm:presLayoutVars>
          <dgm:chMax val="1"/>
          <dgm:bulletEnabled val="1"/>
        </dgm:presLayoutVars>
      </dgm:prSet>
      <dgm:spPr/>
      <dgm:t>
        <a:bodyPr/>
        <a:lstStyle/>
        <a:p>
          <a:endParaRPr lang="tr-TR"/>
        </a:p>
      </dgm:t>
    </dgm:pt>
    <dgm:pt modelId="{6D8B9E3F-FBA3-4503-80B2-73B8868B3C5F}" type="pres">
      <dgm:prSet presAssocID="{77A733AB-11F2-4B20-AC2B-F2D0E4297453}" presName="gear2srcNode" presStyleLbl="node1" presStyleIdx="1" presStyleCnt="3"/>
      <dgm:spPr/>
      <dgm:t>
        <a:bodyPr/>
        <a:lstStyle/>
        <a:p>
          <a:endParaRPr lang="tr-TR"/>
        </a:p>
      </dgm:t>
    </dgm:pt>
    <dgm:pt modelId="{3F526426-0A4E-4C00-9141-3A70451EB230}" type="pres">
      <dgm:prSet presAssocID="{77A733AB-11F2-4B20-AC2B-F2D0E4297453}" presName="gear2dstNode" presStyleLbl="node1" presStyleIdx="1" presStyleCnt="3"/>
      <dgm:spPr/>
      <dgm:t>
        <a:bodyPr/>
        <a:lstStyle/>
        <a:p>
          <a:endParaRPr lang="tr-TR"/>
        </a:p>
      </dgm:t>
    </dgm:pt>
    <dgm:pt modelId="{CE3027E1-C788-46EA-90F5-444975B25C14}" type="pres">
      <dgm:prSet presAssocID="{C94B18CF-A17B-4C36-88FF-BE4728A6F694}" presName="gear3" presStyleLbl="node1" presStyleIdx="2" presStyleCnt="3"/>
      <dgm:spPr/>
      <dgm:t>
        <a:bodyPr/>
        <a:lstStyle/>
        <a:p>
          <a:endParaRPr lang="tr-TR"/>
        </a:p>
      </dgm:t>
    </dgm:pt>
    <dgm:pt modelId="{D09386C8-6D45-4D81-9E9F-6DF1EFFB065A}" type="pres">
      <dgm:prSet presAssocID="{C94B18CF-A17B-4C36-88FF-BE4728A6F694}" presName="gear3tx" presStyleLbl="node1" presStyleIdx="2" presStyleCnt="3">
        <dgm:presLayoutVars>
          <dgm:chMax val="1"/>
          <dgm:bulletEnabled val="1"/>
        </dgm:presLayoutVars>
      </dgm:prSet>
      <dgm:spPr/>
      <dgm:t>
        <a:bodyPr/>
        <a:lstStyle/>
        <a:p>
          <a:endParaRPr lang="tr-TR"/>
        </a:p>
      </dgm:t>
    </dgm:pt>
    <dgm:pt modelId="{16D7C9C7-C697-477C-9DF0-A559F631F426}" type="pres">
      <dgm:prSet presAssocID="{C94B18CF-A17B-4C36-88FF-BE4728A6F694}" presName="gear3srcNode" presStyleLbl="node1" presStyleIdx="2" presStyleCnt="3"/>
      <dgm:spPr/>
      <dgm:t>
        <a:bodyPr/>
        <a:lstStyle/>
        <a:p>
          <a:endParaRPr lang="tr-TR"/>
        </a:p>
      </dgm:t>
    </dgm:pt>
    <dgm:pt modelId="{4A12E9D9-236B-464D-ABBC-1D354F1E49DB}" type="pres">
      <dgm:prSet presAssocID="{C94B18CF-A17B-4C36-88FF-BE4728A6F694}" presName="gear3dstNode" presStyleLbl="node1" presStyleIdx="2" presStyleCnt="3"/>
      <dgm:spPr/>
      <dgm:t>
        <a:bodyPr/>
        <a:lstStyle/>
        <a:p>
          <a:endParaRPr lang="tr-TR"/>
        </a:p>
      </dgm:t>
    </dgm:pt>
    <dgm:pt modelId="{DB0A3B2A-0E3F-40D6-8DC8-36EF9F437402}" type="pres">
      <dgm:prSet presAssocID="{7B69C30F-E0AC-47FB-932D-E940266D9621}" presName="connector1" presStyleLbl="sibTrans2D1" presStyleIdx="0" presStyleCnt="3"/>
      <dgm:spPr/>
      <dgm:t>
        <a:bodyPr/>
        <a:lstStyle/>
        <a:p>
          <a:endParaRPr lang="tr-TR"/>
        </a:p>
      </dgm:t>
    </dgm:pt>
    <dgm:pt modelId="{7BC13C10-2576-4610-BA3F-7B35CEF36581}" type="pres">
      <dgm:prSet presAssocID="{B4F107F7-A914-4FCB-9262-2AB6A6E55BBA}" presName="connector2" presStyleLbl="sibTrans2D1" presStyleIdx="1" presStyleCnt="3"/>
      <dgm:spPr/>
      <dgm:t>
        <a:bodyPr/>
        <a:lstStyle/>
        <a:p>
          <a:endParaRPr lang="tr-TR"/>
        </a:p>
      </dgm:t>
    </dgm:pt>
    <dgm:pt modelId="{616FD793-7A89-4027-8622-B126F621B571}" type="pres">
      <dgm:prSet presAssocID="{F745BE07-2A1B-4B5B-886F-ADC52A5F7595}" presName="connector3" presStyleLbl="sibTrans2D1" presStyleIdx="2" presStyleCnt="3"/>
      <dgm:spPr/>
      <dgm:t>
        <a:bodyPr/>
        <a:lstStyle/>
        <a:p>
          <a:endParaRPr lang="tr-TR"/>
        </a:p>
      </dgm:t>
    </dgm:pt>
  </dgm:ptLst>
  <dgm:cxnLst>
    <dgm:cxn modelId="{9A872F34-B628-4D21-8E2F-2BFA5D6A3AFC}" type="presOf" srcId="{C94B18CF-A17B-4C36-88FF-BE4728A6F694}" destId="{CE3027E1-C788-46EA-90F5-444975B25C14}" srcOrd="0" destOrd="0" presId="urn:microsoft.com/office/officeart/2005/8/layout/gear1"/>
    <dgm:cxn modelId="{D0EFB418-F86C-48F1-8A09-9CFBCD395225}" srcId="{B10FD1CB-AD22-4014-B2ED-8F5DBD804810}" destId="{44305418-D8EA-40A6-B4FF-02C9594A94EC}" srcOrd="0" destOrd="0" parTransId="{125D7A43-6C88-4E75-A1F6-A00D28E042C6}" sibTransId="{7B69C30F-E0AC-47FB-932D-E940266D9621}"/>
    <dgm:cxn modelId="{D0C75164-A71D-4ECD-8ED6-813B6BDFB899}" type="presOf" srcId="{44305418-D8EA-40A6-B4FF-02C9594A94EC}" destId="{84AEB55E-571F-4789-B04D-A0D555D9084B}" srcOrd="0" destOrd="0" presId="urn:microsoft.com/office/officeart/2005/8/layout/gear1"/>
    <dgm:cxn modelId="{1E19B12B-5B9E-4744-9CDB-01FC76B7D30D}" type="presOf" srcId="{C94B18CF-A17B-4C36-88FF-BE4728A6F694}" destId="{16D7C9C7-C697-477C-9DF0-A559F631F426}" srcOrd="2" destOrd="0" presId="urn:microsoft.com/office/officeart/2005/8/layout/gear1"/>
    <dgm:cxn modelId="{2035B227-D6CF-4959-844E-CCFAB76E9F62}" type="presOf" srcId="{C94B18CF-A17B-4C36-88FF-BE4728A6F694}" destId="{4A12E9D9-236B-464D-ABBC-1D354F1E49DB}" srcOrd="3" destOrd="0" presId="urn:microsoft.com/office/officeart/2005/8/layout/gear1"/>
    <dgm:cxn modelId="{9035CC8E-08F6-4CAE-8715-3EE629C3FFFC}" srcId="{B10FD1CB-AD22-4014-B2ED-8F5DBD804810}" destId="{77A733AB-11F2-4B20-AC2B-F2D0E4297453}" srcOrd="1" destOrd="0" parTransId="{E8F3534A-1E22-4A4D-B69B-8C3CDCC6A9B3}" sibTransId="{B4F107F7-A914-4FCB-9262-2AB6A6E55BBA}"/>
    <dgm:cxn modelId="{D9ECFC78-551D-43E2-996D-86E355FD7C93}" type="presOf" srcId="{77A733AB-11F2-4B20-AC2B-F2D0E4297453}" destId="{6D8B9E3F-FBA3-4503-80B2-73B8868B3C5F}" srcOrd="1" destOrd="0" presId="urn:microsoft.com/office/officeart/2005/8/layout/gear1"/>
    <dgm:cxn modelId="{91103656-282F-4AA5-86E2-4342FD538731}" srcId="{B10FD1CB-AD22-4014-B2ED-8F5DBD804810}" destId="{C94B18CF-A17B-4C36-88FF-BE4728A6F694}" srcOrd="2" destOrd="0" parTransId="{D2E6CA90-EE55-4D2C-A70A-9470E9A93BDE}" sibTransId="{F745BE07-2A1B-4B5B-886F-ADC52A5F7595}"/>
    <dgm:cxn modelId="{2FE9A565-4508-4441-B748-1FEBE81627E6}" type="presOf" srcId="{B4F107F7-A914-4FCB-9262-2AB6A6E55BBA}" destId="{7BC13C10-2576-4610-BA3F-7B35CEF36581}" srcOrd="0" destOrd="0" presId="urn:microsoft.com/office/officeart/2005/8/layout/gear1"/>
    <dgm:cxn modelId="{7A11259A-E6AE-4D81-A092-A81ABC7879BE}" type="presOf" srcId="{C94B18CF-A17B-4C36-88FF-BE4728A6F694}" destId="{D09386C8-6D45-4D81-9E9F-6DF1EFFB065A}" srcOrd="1" destOrd="0" presId="urn:microsoft.com/office/officeart/2005/8/layout/gear1"/>
    <dgm:cxn modelId="{ACFA3228-82A0-4D3A-A462-8D07BD00A1FD}" type="presOf" srcId="{44305418-D8EA-40A6-B4FF-02C9594A94EC}" destId="{5BB7FFD0-4D3C-434E-9FA5-12F4F7D47A57}" srcOrd="2" destOrd="0" presId="urn:microsoft.com/office/officeart/2005/8/layout/gear1"/>
    <dgm:cxn modelId="{B717CCB7-C71A-45A4-8849-EA26D5E79E32}" type="presOf" srcId="{F745BE07-2A1B-4B5B-886F-ADC52A5F7595}" destId="{616FD793-7A89-4027-8622-B126F621B571}" srcOrd="0" destOrd="0" presId="urn:microsoft.com/office/officeart/2005/8/layout/gear1"/>
    <dgm:cxn modelId="{F26B4FE9-46FF-43CA-9539-16E688F7340E}" type="presOf" srcId="{44305418-D8EA-40A6-B4FF-02C9594A94EC}" destId="{EF91F45E-61A5-4C36-8C8B-5474947D3CC0}" srcOrd="1" destOrd="0" presId="urn:microsoft.com/office/officeart/2005/8/layout/gear1"/>
    <dgm:cxn modelId="{27B5687C-5F9D-4194-BD3A-E8BAEDD7FDAA}" type="presOf" srcId="{77A733AB-11F2-4B20-AC2B-F2D0E4297453}" destId="{3F526426-0A4E-4C00-9141-3A70451EB230}" srcOrd="2" destOrd="0" presId="urn:microsoft.com/office/officeart/2005/8/layout/gear1"/>
    <dgm:cxn modelId="{4A94E4E2-4C43-4AAA-BF02-9AAD516B7EEC}" type="presOf" srcId="{B10FD1CB-AD22-4014-B2ED-8F5DBD804810}" destId="{AA5D40AF-D612-46D1-9DF3-E0D7E3F03926}" srcOrd="0" destOrd="0" presId="urn:microsoft.com/office/officeart/2005/8/layout/gear1"/>
    <dgm:cxn modelId="{04E1B5CC-FACF-4686-AB62-53E6119B27D0}" type="presOf" srcId="{77A733AB-11F2-4B20-AC2B-F2D0E4297453}" destId="{C5375FAB-BFE1-49AA-AFEA-FDC5F11BE77A}" srcOrd="0" destOrd="0" presId="urn:microsoft.com/office/officeart/2005/8/layout/gear1"/>
    <dgm:cxn modelId="{502B8EFC-6161-41AA-98E2-A006727B213C}" type="presOf" srcId="{7B69C30F-E0AC-47FB-932D-E940266D9621}" destId="{DB0A3B2A-0E3F-40D6-8DC8-36EF9F437402}" srcOrd="0" destOrd="0" presId="urn:microsoft.com/office/officeart/2005/8/layout/gear1"/>
    <dgm:cxn modelId="{9CDD5ACC-031E-4472-B6E2-F96184F28C95}" type="presParOf" srcId="{AA5D40AF-D612-46D1-9DF3-E0D7E3F03926}" destId="{84AEB55E-571F-4789-B04D-A0D555D9084B}" srcOrd="0" destOrd="0" presId="urn:microsoft.com/office/officeart/2005/8/layout/gear1"/>
    <dgm:cxn modelId="{3C7A53C6-6B34-4239-8793-D17DF1B574EE}" type="presParOf" srcId="{AA5D40AF-D612-46D1-9DF3-E0D7E3F03926}" destId="{EF91F45E-61A5-4C36-8C8B-5474947D3CC0}" srcOrd="1" destOrd="0" presId="urn:microsoft.com/office/officeart/2005/8/layout/gear1"/>
    <dgm:cxn modelId="{12839535-2118-4383-9157-AC62CF635378}" type="presParOf" srcId="{AA5D40AF-D612-46D1-9DF3-E0D7E3F03926}" destId="{5BB7FFD0-4D3C-434E-9FA5-12F4F7D47A57}" srcOrd="2" destOrd="0" presId="urn:microsoft.com/office/officeart/2005/8/layout/gear1"/>
    <dgm:cxn modelId="{1AA33E9A-4777-4195-93FE-C6FF63D81968}" type="presParOf" srcId="{AA5D40AF-D612-46D1-9DF3-E0D7E3F03926}" destId="{C5375FAB-BFE1-49AA-AFEA-FDC5F11BE77A}" srcOrd="3" destOrd="0" presId="urn:microsoft.com/office/officeart/2005/8/layout/gear1"/>
    <dgm:cxn modelId="{7E482730-D2BD-4157-8F79-732992510D7D}" type="presParOf" srcId="{AA5D40AF-D612-46D1-9DF3-E0D7E3F03926}" destId="{6D8B9E3F-FBA3-4503-80B2-73B8868B3C5F}" srcOrd="4" destOrd="0" presId="urn:microsoft.com/office/officeart/2005/8/layout/gear1"/>
    <dgm:cxn modelId="{D94CC0DF-9951-40B7-A70D-985EACFD1EDB}" type="presParOf" srcId="{AA5D40AF-D612-46D1-9DF3-E0D7E3F03926}" destId="{3F526426-0A4E-4C00-9141-3A70451EB230}" srcOrd="5" destOrd="0" presId="urn:microsoft.com/office/officeart/2005/8/layout/gear1"/>
    <dgm:cxn modelId="{ED114CAB-CB13-4EBB-B687-4D725364B444}" type="presParOf" srcId="{AA5D40AF-D612-46D1-9DF3-E0D7E3F03926}" destId="{CE3027E1-C788-46EA-90F5-444975B25C14}" srcOrd="6" destOrd="0" presId="urn:microsoft.com/office/officeart/2005/8/layout/gear1"/>
    <dgm:cxn modelId="{04B27664-5F16-4490-BA6D-7639E7AB7592}" type="presParOf" srcId="{AA5D40AF-D612-46D1-9DF3-E0D7E3F03926}" destId="{D09386C8-6D45-4D81-9E9F-6DF1EFFB065A}" srcOrd="7" destOrd="0" presId="urn:microsoft.com/office/officeart/2005/8/layout/gear1"/>
    <dgm:cxn modelId="{46CCD9EC-9177-4C7A-88DA-E8759DBCD35F}" type="presParOf" srcId="{AA5D40AF-D612-46D1-9DF3-E0D7E3F03926}" destId="{16D7C9C7-C697-477C-9DF0-A559F631F426}" srcOrd="8" destOrd="0" presId="urn:microsoft.com/office/officeart/2005/8/layout/gear1"/>
    <dgm:cxn modelId="{234E8573-E625-4F1F-AC40-EC82F1947374}" type="presParOf" srcId="{AA5D40AF-D612-46D1-9DF3-E0D7E3F03926}" destId="{4A12E9D9-236B-464D-ABBC-1D354F1E49DB}" srcOrd="9" destOrd="0" presId="urn:microsoft.com/office/officeart/2005/8/layout/gear1"/>
    <dgm:cxn modelId="{38BF6D8C-006E-4737-98BE-2BABAEAE3093}" type="presParOf" srcId="{AA5D40AF-D612-46D1-9DF3-E0D7E3F03926}" destId="{DB0A3B2A-0E3F-40D6-8DC8-36EF9F437402}" srcOrd="10" destOrd="0" presId="urn:microsoft.com/office/officeart/2005/8/layout/gear1"/>
    <dgm:cxn modelId="{6AAD803D-548B-455B-9440-9B1DA736514B}" type="presParOf" srcId="{AA5D40AF-D612-46D1-9DF3-E0D7E3F03926}" destId="{7BC13C10-2576-4610-BA3F-7B35CEF36581}" srcOrd="11" destOrd="0" presId="urn:microsoft.com/office/officeart/2005/8/layout/gear1"/>
    <dgm:cxn modelId="{16E40413-CFB7-4CCF-9230-E41C0533AAD3}" type="presParOf" srcId="{AA5D40AF-D612-46D1-9DF3-E0D7E3F03926}" destId="{616FD793-7A89-4027-8622-B126F621B57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EB55E-571F-4789-B04D-A0D555D9084B}">
      <dsp:nvSpPr>
        <dsp:cNvPr id="0" name=""/>
        <dsp:cNvSpPr/>
      </dsp:nvSpPr>
      <dsp:spPr>
        <a:xfrm>
          <a:off x="2844800" y="1828800"/>
          <a:ext cx="2235200" cy="2235200"/>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Garamond" panose="02020404030301010803" pitchFamily="18" charset="0"/>
            </a:rPr>
            <a:t>İşveren</a:t>
          </a:r>
          <a:endParaRPr lang="tr-TR" sz="2400" b="1" kern="1200" dirty="0">
            <a:latin typeface="Garamond" panose="02020404030301010803" pitchFamily="18" charset="0"/>
          </a:endParaRPr>
        </a:p>
      </dsp:txBody>
      <dsp:txXfrm>
        <a:off x="3294175" y="2352385"/>
        <a:ext cx="1336450" cy="1148939"/>
      </dsp:txXfrm>
    </dsp:sp>
    <dsp:sp modelId="{C5375FAB-BFE1-49AA-AFEA-FDC5F11BE77A}">
      <dsp:nvSpPr>
        <dsp:cNvPr id="0" name=""/>
        <dsp:cNvSpPr/>
      </dsp:nvSpPr>
      <dsp:spPr>
        <a:xfrm>
          <a:off x="1544320" y="1300480"/>
          <a:ext cx="1625600" cy="1625600"/>
        </a:xfrm>
        <a:prstGeom prst="gear6">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latin typeface="Garamond" panose="02020404030301010803" pitchFamily="18" charset="0"/>
            </a:rPr>
            <a:t>Özel İstihdam Bürosu</a:t>
          </a:r>
          <a:endParaRPr lang="tr-TR" sz="1400" b="1" kern="1200" dirty="0">
            <a:latin typeface="Garamond" panose="02020404030301010803" pitchFamily="18" charset="0"/>
          </a:endParaRPr>
        </a:p>
      </dsp:txBody>
      <dsp:txXfrm>
        <a:off x="1953570" y="1712203"/>
        <a:ext cx="807100" cy="802154"/>
      </dsp:txXfrm>
    </dsp:sp>
    <dsp:sp modelId="{CE3027E1-C788-46EA-90F5-444975B25C14}">
      <dsp:nvSpPr>
        <dsp:cNvPr id="0" name=""/>
        <dsp:cNvSpPr/>
      </dsp:nvSpPr>
      <dsp:spPr>
        <a:xfrm rot="20700000">
          <a:off x="2454821" y="178981"/>
          <a:ext cx="1592756" cy="1592756"/>
        </a:xfrm>
        <a:prstGeom prst="gear6">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Garamond" panose="02020404030301010803" pitchFamily="18" charset="0"/>
            </a:rPr>
            <a:t>İşçi</a:t>
          </a:r>
          <a:endParaRPr lang="tr-TR" sz="2400" b="1" kern="1200" dirty="0">
            <a:latin typeface="Garamond" panose="02020404030301010803" pitchFamily="18" charset="0"/>
          </a:endParaRPr>
        </a:p>
      </dsp:txBody>
      <dsp:txXfrm rot="-20700000">
        <a:off x="2804160" y="528320"/>
        <a:ext cx="894080" cy="894080"/>
      </dsp:txXfrm>
    </dsp:sp>
    <dsp:sp modelId="{DB0A3B2A-0E3F-40D6-8DC8-36EF9F437402}">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13C10-2576-4610-BA3F-7B35CEF36581}">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6FD793-7A89-4027-8622-B126F621B571}">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834AF-457A-482D-A859-38A56BD02D4C}" type="datetimeFigureOut">
              <a:rPr lang="tr-TR" smtClean="0"/>
              <a:t>2.11.2022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26595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kern="1200" dirty="0" smtClean="0">
                <a:solidFill>
                  <a:schemeClr val="tx1"/>
                </a:solidFill>
                <a:effectLst/>
                <a:latin typeface="+mn-lt"/>
                <a:ea typeface="+mn-ea"/>
                <a:cs typeface="+mn-cs"/>
              </a:rPr>
              <a:t>Özellikle aşağıdaki hususlar fesih için geçerli bir sebep oluşturmaz:</a:t>
            </a:r>
          </a:p>
          <a:p>
            <a:r>
              <a:rPr lang="tr-TR" sz="1200" b="0" kern="1200" dirty="0" smtClean="0">
                <a:solidFill>
                  <a:schemeClr val="tx1"/>
                </a:solidFill>
                <a:effectLst/>
                <a:latin typeface="+mn-lt"/>
                <a:ea typeface="+mn-ea"/>
                <a:cs typeface="+mn-cs"/>
              </a:rPr>
              <a:t>a) Sendika üyeliği veya çalışma saatleri dışında veya işverenin rızası ile çalışma saatleri içinde sendikal faaliyetlere katılmak.</a:t>
            </a:r>
          </a:p>
          <a:p>
            <a:r>
              <a:rPr lang="tr-TR" sz="1200" b="0" kern="1200" dirty="0" smtClean="0">
                <a:solidFill>
                  <a:schemeClr val="tx1"/>
                </a:solidFill>
                <a:effectLst/>
                <a:latin typeface="+mn-lt"/>
                <a:ea typeface="+mn-ea"/>
                <a:cs typeface="+mn-cs"/>
              </a:rPr>
              <a:t>b) İşyeri sendika temsilciliği yapmak.</a:t>
            </a:r>
          </a:p>
          <a:p>
            <a:r>
              <a:rPr lang="tr-TR" sz="1200" b="0" kern="1200" dirty="0" smtClean="0">
                <a:solidFill>
                  <a:schemeClr val="tx1"/>
                </a:solidFill>
                <a:effectLst/>
                <a:latin typeface="+mn-lt"/>
                <a:ea typeface="+mn-ea"/>
                <a:cs typeface="+mn-cs"/>
              </a:rPr>
              <a:t>c) Mevzuattan veya sözleşmeden doğan haklarını takip veya yükümlülüklerini yerine getirmek için işveren aleyhine idari veya adli makamlara başvurmak veya bu hususta başlatılmış sürece katılmak.</a:t>
            </a:r>
          </a:p>
          <a:p>
            <a:r>
              <a:rPr lang="tr-TR" sz="1200" b="0" kern="1200" dirty="0" smtClean="0">
                <a:solidFill>
                  <a:schemeClr val="tx1"/>
                </a:solidFill>
                <a:effectLst/>
                <a:latin typeface="+mn-lt"/>
                <a:ea typeface="+mn-ea"/>
                <a:cs typeface="+mn-cs"/>
              </a:rPr>
              <a:t>d) Irk, renk, cinsiyet, medeni hal, aile yükümlülükleri, hamilelik, doğum, din, siyasi görüş ve benzeri nedenler. </a:t>
            </a:r>
          </a:p>
          <a:p>
            <a:r>
              <a:rPr lang="tr-TR" sz="1200" b="0" kern="1200" dirty="0" smtClean="0">
                <a:solidFill>
                  <a:schemeClr val="tx1"/>
                </a:solidFill>
                <a:effectLst/>
                <a:latin typeface="+mn-lt"/>
                <a:ea typeface="+mn-ea"/>
                <a:cs typeface="+mn-cs"/>
              </a:rPr>
              <a:t>e) 74 üncü maddede öngörülen ve kadın işçilerin çalıştırılmasının yasak olduğu sürelerde işe gelmemek. </a:t>
            </a:r>
          </a:p>
          <a:p>
            <a:r>
              <a:rPr lang="tr-TR" sz="1200" b="0" kern="1200" dirty="0" smtClean="0">
                <a:solidFill>
                  <a:schemeClr val="tx1"/>
                </a:solidFill>
                <a:effectLst/>
                <a:latin typeface="+mn-lt"/>
                <a:ea typeface="+mn-ea"/>
                <a:cs typeface="+mn-cs"/>
              </a:rPr>
              <a:t>f) Hastalık veya kaza nedeniyle 25 inci maddenin (I) numaralı bendinin (b) alt bendinde öngörülen bekleme süresinde işe geçici devamsızlık. </a:t>
            </a:r>
          </a:p>
        </p:txBody>
      </p:sp>
      <p:sp>
        <p:nvSpPr>
          <p:cNvPr id="4" name="Slayt Numarası Yer Tutucusu 3"/>
          <p:cNvSpPr>
            <a:spLocks noGrp="1"/>
          </p:cNvSpPr>
          <p:nvPr>
            <p:ph type="sldNum" sz="quarter" idx="10"/>
          </p:nvPr>
        </p:nvSpPr>
        <p:spPr/>
        <p:txBody>
          <a:bodyPr/>
          <a:lstStyle/>
          <a:p>
            <a:fld id="{87B3C15C-C27C-4FF5-B429-995D138FC104}" type="slidenum">
              <a:rPr lang="tr-TR" smtClean="0"/>
              <a:t>10</a:t>
            </a:fld>
            <a:endParaRPr lang="tr-TR"/>
          </a:p>
        </p:txBody>
      </p:sp>
    </p:spTree>
    <p:extLst>
      <p:ext uri="{BB962C8B-B14F-4D97-AF65-F5344CB8AC3E}">
        <p14:creationId xmlns:p14="http://schemas.microsoft.com/office/powerpoint/2010/main" val="201348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latin typeface="Garamond" panose="02020404030301010803" pitchFamily="18" charset="0"/>
              </a:rPr>
              <a:t>Sözleşmenin</a:t>
            </a:r>
            <a:r>
              <a:rPr lang="tr-TR" b="1" baseline="0" dirty="0" smtClean="0">
                <a:latin typeface="Garamond" panose="02020404030301010803" pitchFamily="18" charset="0"/>
              </a:rPr>
              <a:t> Feshinde Usul:</a:t>
            </a:r>
          </a:p>
          <a:p>
            <a:r>
              <a:rPr lang="tr-TR" b="0" dirty="0" smtClean="0">
                <a:latin typeface="Garamond" panose="02020404030301010803" pitchFamily="18" charset="0"/>
              </a:rPr>
              <a:t>İşveren fesih bildirimini yazılı olarak yapmak ve fesih sebebini açık ve kesin bir şekilde belirtmek zorundadır. </a:t>
            </a:r>
          </a:p>
          <a:p>
            <a:r>
              <a:rPr lang="tr-TR" b="0" dirty="0" smtClean="0">
                <a:latin typeface="Garamond" panose="02020404030301010803" pitchFamily="18" charset="0"/>
              </a:rPr>
              <a:t>Hakkındaki iddialara karşı savunmasını almadan bir işçinin belirsiz süreli iş sözleşmesi, o işçinin davranışı veya verimi ile ilgili nedenlerle feshedilemez. </a:t>
            </a:r>
          </a:p>
          <a:p>
            <a:endParaRPr lang="tr-TR" b="0" dirty="0" smtClean="0">
              <a:latin typeface="Garamond" panose="02020404030301010803" pitchFamily="18" charset="0"/>
            </a:endParaRPr>
          </a:p>
          <a:p>
            <a:r>
              <a:rPr lang="tr-TR" b="1" dirty="0" smtClean="0">
                <a:latin typeface="Garamond" panose="02020404030301010803" pitchFamily="18" charset="0"/>
              </a:rPr>
              <a:t>Fesih Bildirimine İtiraz ve Usul:</a:t>
            </a:r>
          </a:p>
          <a:p>
            <a:r>
              <a:rPr lang="tr-TR" b="0" dirty="0" smtClean="0">
                <a:latin typeface="Garamond" panose="02020404030301010803" pitchFamily="18" charset="0"/>
              </a:rPr>
              <a:t>İş sözleşmesi feshedilen işçi, fesih bildiriminde sebep gösterilmediği veya gösterilen sebebin geçerli bir sebep olmadığı iddiası ile fesih bildiriminin tebliği tarihinden itibaren bir ay içinde işe iade talebiyle, İş Mahkemeleri Kanunu hükümleri uyarınca arabulucuya başvurmak zorundadır. Arabuluculuk faaliyeti sonunda anlaşmaya varılamaması hâlinde, son tutanağın düzenlendiği tarihten itibaren, iki hafta içinde iş mahkemesinde dava açılabilir. </a:t>
            </a:r>
          </a:p>
          <a:p>
            <a:endParaRPr lang="tr-TR" b="0" dirty="0" smtClean="0">
              <a:latin typeface="Garamond" panose="02020404030301010803" pitchFamily="18" charset="0"/>
            </a:endParaRPr>
          </a:p>
          <a:p>
            <a:r>
              <a:rPr lang="tr-TR" b="0" dirty="0" smtClean="0">
                <a:latin typeface="Garamond" panose="02020404030301010803" pitchFamily="18" charset="0"/>
              </a:rPr>
              <a:t>Taraflar anlaşırlarsa uyuşmazlık aynı sürede iş mahkemesi yerine özel hakeme de götürülebilir. Arabulucuya başvurmaksızın doğrudan dava açılması sebebiyle davanın usulden reddi hâlinde ret kararı taraflara resen tebliğ edilir. Kesinleşen ret kararının da resen tebliğinden itibaren iki hafta içinde arabulucuya başvurulabilir. </a:t>
            </a:r>
          </a:p>
          <a:p>
            <a:endParaRPr lang="tr-TR" b="0" dirty="0" smtClean="0">
              <a:latin typeface="Garamond" panose="02020404030301010803" pitchFamily="18" charset="0"/>
            </a:endParaRPr>
          </a:p>
          <a:p>
            <a:r>
              <a:rPr lang="tr-TR" b="0" dirty="0" smtClean="0">
                <a:latin typeface="Garamond" panose="02020404030301010803" pitchFamily="18" charset="0"/>
              </a:rPr>
              <a:t>Feshin geçerli bir sebebe dayandığını ispat yükümlülüğü işverene aittir. İşçi, feshin başka bir sebebe dayandığını iddia ettiği takdirde, bu iddiasını ispatla yükümlüdür. </a:t>
            </a:r>
          </a:p>
          <a:p>
            <a:endParaRPr lang="tr-TR" b="1" dirty="0" smtClean="0">
              <a:latin typeface="Garamond" panose="02020404030301010803"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11</a:t>
            </a:fld>
            <a:endParaRPr lang="tr-TR"/>
          </a:p>
        </p:txBody>
      </p:sp>
    </p:spTree>
    <p:extLst>
      <p:ext uri="{BB962C8B-B14F-4D97-AF65-F5344CB8AC3E}">
        <p14:creationId xmlns:p14="http://schemas.microsoft.com/office/powerpoint/2010/main" val="853656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v"/>
            </a:pPr>
            <a:r>
              <a:rPr lang="tr-TR" b="0" dirty="0" smtClean="0">
                <a:latin typeface="Garamond" panose="02020404030301010803" pitchFamily="18" charset="0"/>
              </a:rPr>
              <a:t>İşçinin iş akdinin devam etmesi kaydıyla, iş mevzuatının uygulaması ile ilgili somut şikayetlerinin bulunması ve bunların idari yönden incelenmesini talep etmesi halinde, şikayete konu işyerinin unvan ve adresini belirtmek suretiyle işyerinin bulunduğu ildeki Çalışma ve İş Kurumu İl Müdürlüğü'ne veya Bakanlığımıza dilekçe ile başvurabilmektedir. </a:t>
            </a:r>
          </a:p>
          <a:p>
            <a:pPr marL="171450" indent="-171450">
              <a:buFont typeface="Wingdings" panose="05000000000000000000" pitchFamily="2" charset="2"/>
              <a:buChar char="v"/>
            </a:pPr>
            <a:r>
              <a:rPr lang="tr-TR" b="0" dirty="0" smtClean="0">
                <a:latin typeface="Garamond" panose="02020404030301010803" pitchFamily="18" charset="0"/>
              </a:rPr>
              <a:t>Kanuna, bireysel veya toplu iş sözleşmesine dayanan işçi veya işveren alacağı ve tazminatı ile işe iade talebiyle açılan davalarda, arabulucuya başvurulmuş olması dava şartıdır. </a:t>
            </a:r>
          </a:p>
          <a:p>
            <a:pPr marL="171450" indent="-171450">
              <a:buFont typeface="Wingdings" panose="05000000000000000000" pitchFamily="2" charset="2"/>
              <a:buChar char="v"/>
            </a:pPr>
            <a:r>
              <a:rPr lang="tr-TR" b="0" dirty="0" smtClean="0">
                <a:latin typeface="Garamond" panose="02020404030301010803" pitchFamily="18" charset="0"/>
              </a:rPr>
              <a:t>Başvuru karşı tarafın, karşı taraf birden fazla ise bunlardan birinin </a:t>
            </a:r>
            <a:r>
              <a:rPr lang="tr-TR" b="1" dirty="0" smtClean="0">
                <a:latin typeface="Garamond" panose="02020404030301010803" pitchFamily="18" charset="0"/>
              </a:rPr>
              <a:t>yerleşim yerindeki veya işin yapıldığı yerdeki arabuluculuk bürosuna</a:t>
            </a:r>
            <a:r>
              <a:rPr lang="tr-TR" b="0" dirty="0" smtClean="0">
                <a:latin typeface="Garamond" panose="02020404030301010803" pitchFamily="18" charset="0"/>
              </a:rPr>
              <a:t>, arabuluculuk bürosu kurulmayan yerlerde ise </a:t>
            </a:r>
            <a:r>
              <a:rPr lang="tr-TR" b="1" dirty="0" smtClean="0">
                <a:latin typeface="Garamond" panose="02020404030301010803" pitchFamily="18" charset="0"/>
              </a:rPr>
              <a:t>görevlendirilen sulh hukuk mahkemesi yazı işleri müdürlüğüne </a:t>
            </a:r>
            <a:r>
              <a:rPr lang="tr-TR" b="0" dirty="0" smtClean="0">
                <a:latin typeface="Garamond" panose="02020404030301010803" pitchFamily="18" charset="0"/>
              </a:rPr>
              <a:t>yapılır.</a:t>
            </a:r>
          </a:p>
          <a:p>
            <a:pPr marL="171450" indent="-171450">
              <a:buFont typeface="Wingdings" panose="05000000000000000000" pitchFamily="2" charset="2"/>
              <a:buChar char="v"/>
            </a:pPr>
            <a:r>
              <a:rPr lang="tr-TR" b="0" dirty="0" smtClean="0">
                <a:latin typeface="Garamond" panose="02020404030301010803" pitchFamily="18" charset="0"/>
              </a:rPr>
              <a:t>Arabulucu, komisyon başkanlıklarına bildirilen listeden büro tarafından belirlenir. Ancak tarafların listede yer alan herhangi bir arabulucu üzerinde anlaşmaları hâlinde bu arabulucu görevlendirilir.</a:t>
            </a:r>
          </a:p>
          <a:p>
            <a:pPr marL="171450" indent="-171450">
              <a:buFont typeface="Wingdings" panose="05000000000000000000" pitchFamily="2" charset="2"/>
              <a:buChar char="v"/>
            </a:pPr>
            <a:r>
              <a:rPr lang="tr-TR" b="0" dirty="0" smtClean="0">
                <a:latin typeface="Garamond" panose="02020404030301010803" pitchFamily="18" charset="0"/>
              </a:rPr>
              <a:t>Arabulucu, yapılan başvuruyu görevlendirildiği tarihten itibaren üç hafta içinde sonuçlandırır. Bu süre zorunlu hâllerde arabulucu tarafından en fazla bir hafta uzatılabilir.</a:t>
            </a:r>
          </a:p>
          <a:p>
            <a:pPr marL="171450" indent="-171450">
              <a:buFont typeface="Wingdings" panose="05000000000000000000" pitchFamily="2" charset="2"/>
              <a:buChar char="v"/>
            </a:pPr>
            <a:r>
              <a:rPr lang="tr-TR" b="0" dirty="0" smtClean="0">
                <a:latin typeface="Garamond" panose="02020404030301010803" pitchFamily="18" charset="0"/>
              </a:rPr>
              <a:t>Arabulucu, taraflara ulaşılamaması, taraflar katılmadığı için görüşme yapılamaması yahut yapılan görüşmeler sonucunda anlaşmaya varılması veya varılamaması hâllerinde arabuluculuk faaliyetini sona erdirir ve son tutanağı düzenleyerek durumu derhâl arabuluculuk bürosuna bildirir. </a:t>
            </a:r>
          </a:p>
          <a:p>
            <a:pPr marL="171450" indent="-171450">
              <a:buFont typeface="Wingdings" panose="05000000000000000000" pitchFamily="2" charset="2"/>
              <a:buChar char="v"/>
            </a:pPr>
            <a:r>
              <a:rPr lang="tr-TR" b="0" dirty="0" smtClean="0">
                <a:latin typeface="Garamond" panose="02020404030301010803" pitchFamily="18" charset="0"/>
              </a:rPr>
              <a:t>Tarafların arabuluculuk faaliyeti sonunda anlaşmaları hâlinde, arabuluculuk ücreti, Arabuluculuk Asgari Ücret Tarifesinin eki Arabuluculuk Ücret Tarifesinin İkinci Kısmına göre aksi kararlaştırılmadıkça taraflarca eşit şekilde karşılanır. </a:t>
            </a:r>
          </a:p>
          <a:p>
            <a:pPr marL="171450" indent="-171450">
              <a:buFont typeface="Wingdings" panose="05000000000000000000" pitchFamily="2" charset="2"/>
              <a:buChar char="v"/>
            </a:pPr>
            <a:r>
              <a:rPr lang="tr-TR" b="0" dirty="0" smtClean="0">
                <a:latin typeface="Garamond" panose="02020404030301010803" pitchFamily="18" charset="0"/>
              </a:rPr>
              <a:t>Arabuluculuk faaliyeti sonunda taraflara ulaşılamaması, taraflar katılmadığı için görüşme yapılamaması veya iki saatten az süren görüşmeler sonunda tarafların anlaşamamaları hâllerinde, iki saatlik ücret tutarı Tarifenin Birinci Kısmına göre Adalet Bakanlığı bütçesinden ödenir. İki saatten fazla süren görüşmeler sonunda tarafların anlaşamamaları hâlinde ise iki saati aşan kısma ilişkin ücret aksi kararlaştırılmadıkça taraflarca eşit şekilde Tarifenin Birinci Kısmına göre karşılanır. </a:t>
            </a:r>
          </a:p>
        </p:txBody>
      </p:sp>
      <p:sp>
        <p:nvSpPr>
          <p:cNvPr id="4" name="Slayt Numarası Yer Tutucusu 3"/>
          <p:cNvSpPr>
            <a:spLocks noGrp="1"/>
          </p:cNvSpPr>
          <p:nvPr>
            <p:ph type="sldNum" sz="quarter" idx="10"/>
          </p:nvPr>
        </p:nvSpPr>
        <p:spPr/>
        <p:txBody>
          <a:bodyPr/>
          <a:lstStyle/>
          <a:p>
            <a:fld id="{87B3C15C-C27C-4FF5-B429-995D138FC104}" type="slidenum">
              <a:rPr lang="tr-TR" smtClean="0"/>
              <a:t>12</a:t>
            </a:fld>
            <a:endParaRPr lang="tr-TR"/>
          </a:p>
        </p:txBody>
      </p:sp>
    </p:spTree>
    <p:extLst>
      <p:ext uri="{BB962C8B-B14F-4D97-AF65-F5344CB8AC3E}">
        <p14:creationId xmlns:p14="http://schemas.microsoft.com/office/powerpoint/2010/main" val="29968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dirty="0" smtClean="0">
                <a:latin typeface="Garamond" panose="02020404030301010803" pitchFamily="18" charset="0"/>
              </a:rPr>
              <a:t>İşverence geçerli sebep gösterilmediği veya gösterilen sebebin geçerli olmadığı mahkemece veya özel hakem tarafından tespit edilerek feshin geçersizliğine karar verildiğinde, işveren, işçiyi bir ay içinde işe başlatmak zorundadır. İşçiyi başvurusu üzerine işveren bir ay içinde işe başlatmaz ise, işçiye en az dört aylık ve en çok sekiz aylık ücreti tutarında tazminat ödemekle yükümlü olur. </a:t>
            </a:r>
          </a:p>
          <a:p>
            <a:r>
              <a:rPr lang="tr-TR" b="0" dirty="0" smtClean="0">
                <a:latin typeface="Garamond" panose="02020404030301010803" pitchFamily="18" charset="0"/>
              </a:rPr>
              <a:t>Mahkeme veya özel hakem feshin geçersizliğine karar verdiğinde, işçinin işe başlatılmaması halinde ödenecek tazminat miktarını da belirler. </a:t>
            </a:r>
          </a:p>
          <a:p>
            <a:r>
              <a:rPr lang="tr-TR" b="0" dirty="0" smtClean="0">
                <a:latin typeface="Garamond" panose="02020404030301010803" pitchFamily="18" charset="0"/>
              </a:rPr>
              <a:t>Kararın kesinleşmesine kadar çalıştırılmadığı süre için işçiye en çok dört aya kadar doğmuş bulunan ücret ve diğer hakları ödenir. </a:t>
            </a:r>
          </a:p>
          <a:p>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5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dirty="0" smtClean="0">
                <a:latin typeface="Garamond" panose="02020404030301010803" pitchFamily="18" charset="0"/>
              </a:rPr>
              <a:t>İşveren, iş sözleşmesiyle veya iş sözleşmesinin eki niteliğindeki personel yönetmeliği ve benzeri kaynaklar ya da işyeri uygulamasıyla oluşan çalışma koşullarında esaslı bir değişikliği ancak durumu işçiye yazılı olarak bildirmek suretiyle yapabilir. Bu şekle uygun olarak yapılmayan ve işçi tarafından  altı işgünü içinde yazılı olarak  kabul edilmeyen değişiklikler işçiyi bağlamaz. İşçi değişiklik önerisini bu süre içinde kabul etmezse, işveren değişikliğin geçerli bir nedene dayandığını veya fesih için başka bir geçerli nedenin bulunduğunu yazılı olarak açıklamak ve bildirim süresine uymak suretiyle iş sözleşmesini feshedebilir. İşçi bu durumda 17 ila 21 inci madde hükümlerine göre dava açabilir.</a:t>
            </a:r>
          </a:p>
          <a:p>
            <a:r>
              <a:rPr lang="tr-TR" b="0" dirty="0" smtClean="0">
                <a:latin typeface="Garamond" panose="02020404030301010803" pitchFamily="18" charset="0"/>
              </a:rPr>
              <a:t>Taraflar aralarında anlaşarak çalışma koşullarını her zaman değiştirebilir. Çalışma koşullarında değişiklik geçmişe etkili olarak yürürlüğe konulamaz. </a:t>
            </a:r>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91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kern="1200" dirty="0" smtClean="0">
                <a:solidFill>
                  <a:schemeClr val="tx1"/>
                </a:solidFill>
                <a:effectLst/>
                <a:latin typeface="Garamond" panose="02020404030301010803" pitchFamily="18" charset="0"/>
                <a:ea typeface="+mn-ea"/>
                <a:cs typeface="+mn-cs"/>
              </a:rPr>
              <a:t>İşçinin Haklı Nedenle Derhal Fesih Hakkı</a:t>
            </a:r>
            <a:endParaRPr lang="en-US" sz="1200" b="1" i="1" kern="1200" dirty="0" smtClean="0">
              <a:solidFill>
                <a:schemeClr val="tx1"/>
              </a:solidFill>
              <a:effectLst/>
              <a:latin typeface="Garamond" panose="02020404030301010803" pitchFamily="18" charset="0"/>
              <a:ea typeface="+mn-ea"/>
              <a:cs typeface="+mn-cs"/>
            </a:endParaRPr>
          </a:p>
          <a:p>
            <a:r>
              <a:rPr lang="tr-TR" sz="1200" kern="1200" dirty="0" smtClean="0">
                <a:solidFill>
                  <a:schemeClr val="tx1"/>
                </a:solidFill>
                <a:effectLst/>
                <a:latin typeface="Garamond" panose="02020404030301010803" pitchFamily="18" charset="0"/>
                <a:ea typeface="+mn-ea"/>
                <a:cs typeface="+mn-cs"/>
              </a:rPr>
              <a:t>Süresi belirli olsun veya olmasın işçi, aşağıda yazılı hallerde iş sözleşmesini sürenin bitiminden önce veya bildirim süresini beklemeksizin feshedebilir: </a:t>
            </a:r>
            <a:endParaRPr lang="en-US" sz="1200" kern="1200" dirty="0" smtClean="0">
              <a:solidFill>
                <a:schemeClr val="tx1"/>
              </a:solidFill>
              <a:effectLst/>
              <a:latin typeface="Garamond" panose="02020404030301010803" pitchFamily="18" charset="0"/>
              <a:ea typeface="+mn-ea"/>
              <a:cs typeface="+mn-cs"/>
            </a:endParaRPr>
          </a:p>
          <a:p>
            <a:r>
              <a:rPr lang="tr-TR" sz="1200" b="1" kern="1200" dirty="0" smtClean="0">
                <a:solidFill>
                  <a:schemeClr val="tx1"/>
                </a:solidFill>
                <a:effectLst/>
                <a:latin typeface="Garamond" panose="02020404030301010803" pitchFamily="18" charset="0"/>
                <a:ea typeface="+mn-ea"/>
                <a:cs typeface="+mn-cs"/>
              </a:rPr>
              <a:t>I. Sağlık sebepleri:</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 sözleşmesinin konusu olan işin yapılmasının işin niteliğinden doğan bir sebeple işçinin sağlığı veya yaşayışı için tehlikeli olması.</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İşçinin sürekli olarak yakından ve doğrudan buluşup görüştüğü işveren yahut başka bir işçinin bulaşıcı veya işçinin işi ile bağdaşmayan bir hastalığa tutulması. </a:t>
            </a:r>
            <a:endParaRPr lang="en-US" sz="1200" kern="1200" dirty="0" smtClean="0">
              <a:solidFill>
                <a:schemeClr val="tx1"/>
              </a:solidFill>
              <a:effectLst/>
              <a:latin typeface="Garamond" panose="02020404030301010803" pitchFamily="18" charset="0"/>
              <a:ea typeface="+mn-ea"/>
              <a:cs typeface="+mn-cs"/>
            </a:endParaRPr>
          </a:p>
          <a:p>
            <a:r>
              <a:rPr lang="tr-TR" sz="1200" b="1" kern="1200" dirty="0" smtClean="0">
                <a:solidFill>
                  <a:schemeClr val="tx1"/>
                </a:solidFill>
                <a:effectLst/>
                <a:latin typeface="Garamond" panose="02020404030301010803" pitchFamily="18" charset="0"/>
                <a:ea typeface="+mn-ea"/>
                <a:cs typeface="+mn-cs"/>
              </a:rPr>
              <a:t>II. Ahlak ve </a:t>
            </a:r>
            <a:r>
              <a:rPr lang="tr-TR" sz="1200" b="1" kern="1200" dirty="0" err="1" smtClean="0">
                <a:solidFill>
                  <a:schemeClr val="tx1"/>
                </a:solidFill>
                <a:effectLst/>
                <a:latin typeface="Garamond" panose="02020404030301010803" pitchFamily="18" charset="0"/>
                <a:ea typeface="+mn-ea"/>
                <a:cs typeface="+mn-cs"/>
              </a:rPr>
              <a:t>iyiniyet</a:t>
            </a:r>
            <a:r>
              <a:rPr lang="tr-TR" sz="1200" b="1" kern="1200" dirty="0" smtClean="0">
                <a:solidFill>
                  <a:schemeClr val="tx1"/>
                </a:solidFill>
                <a:effectLst/>
                <a:latin typeface="Garamond" panose="02020404030301010803" pitchFamily="18" charset="0"/>
                <a:ea typeface="+mn-ea"/>
                <a:cs typeface="+mn-cs"/>
              </a:rPr>
              <a:t> kurallarına uymayan haller ve benzerleri:</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İşverenin iş sözleşmesi yapıldığı sırada bu sözleşmenin esaslı noktalarından biri hakkında yanlış vasıflar veya şartlar göstermek yahut gerçeğe uygun olmayan bilgiler vermek veya sözler söylemek suretiyle işçiyi yanıltması.</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İşverenin işçinin veya ailesi üyelerinden birinin şeref ve namusuna dokunacak şekilde sözler söylemesi, davranışlarda bulunması veya işçiye cinsel tacizde bulunması.</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İşverenin işçiye veya ailesi üyelerinden birine karşı sataşmada bulunması veya gözdağı vermesi yahut işçiyi veya ailesi üyelerinden birini kanuna karşı davranışa özendirmesi, kışkırtması, sürüklemesi yahut işçiye ve ailesi üyelerinden birine karşı hapsi gerektiren bir suç işlemesi yahut işçi hakkında şeref ve haysiyet kırıcı asılsız ağır </a:t>
            </a:r>
            <a:r>
              <a:rPr lang="tr-TR" sz="1200" kern="1200" dirty="0" err="1" smtClean="0">
                <a:solidFill>
                  <a:schemeClr val="tx1"/>
                </a:solidFill>
                <a:effectLst/>
                <a:latin typeface="Garamond" panose="02020404030301010803" pitchFamily="18" charset="0"/>
                <a:ea typeface="+mn-ea"/>
                <a:cs typeface="+mn-cs"/>
              </a:rPr>
              <a:t>isnad</a:t>
            </a:r>
            <a:r>
              <a:rPr lang="tr-TR" sz="1200" kern="1200" dirty="0" smtClean="0">
                <a:solidFill>
                  <a:schemeClr val="tx1"/>
                </a:solidFill>
                <a:effectLst/>
                <a:latin typeface="Garamond" panose="02020404030301010803" pitchFamily="18" charset="0"/>
                <a:ea typeface="+mn-ea"/>
                <a:cs typeface="+mn-cs"/>
              </a:rPr>
              <a:t> veya ithamlarda bulunması. </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İşçinin diğer bir işçi veya üçüncü kişiler tarafından işyerinde cinsel tacize uğraması ve bu durumu işverene bildirmesine rağmen gerekli önlemlerin alınmaması.</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İşveren tarafından işçinin ücretinin kanun hükümleri veya sözleşme şartlarına uygun olarak hesap edilmemesi veya ödenmemesi.</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Ücretin parça başına veya iş tutarı üzerinden ödenmesi kararlaştırılıp da işveren tarafından işçiye yapabileceği sayı ve tutardan az iş verildiği hallerde, aradaki ücret farkının zaman esasına göre ödenerek işçinin eksik aldığı ücretin karşılanmaması yahut çalışma şartlarının uygulanmaması.</a:t>
            </a:r>
            <a:endParaRPr lang="en-US" sz="1200" kern="1200" dirty="0" smtClean="0">
              <a:solidFill>
                <a:schemeClr val="tx1"/>
              </a:solidFill>
              <a:effectLst/>
              <a:latin typeface="Garamond" panose="02020404030301010803" pitchFamily="18" charset="0"/>
              <a:ea typeface="+mn-ea"/>
              <a:cs typeface="+mn-cs"/>
            </a:endParaRPr>
          </a:p>
          <a:p>
            <a:r>
              <a:rPr lang="tr-TR" sz="1200" b="1" kern="1200" dirty="0" smtClean="0">
                <a:solidFill>
                  <a:schemeClr val="tx1"/>
                </a:solidFill>
                <a:effectLst/>
                <a:latin typeface="Garamond" panose="02020404030301010803" pitchFamily="18" charset="0"/>
                <a:ea typeface="+mn-ea"/>
                <a:cs typeface="+mn-cs"/>
              </a:rPr>
              <a:t>III. Zorlayıcı sebepler:</a:t>
            </a:r>
            <a:endParaRPr lang="en-US"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İşçinin çalıştığı işyerinde bir haftadan fazla süre ile işin durmasını gerektirecek zorlayıcı sebeplerin ortaya çıkması.</a:t>
            </a:r>
          </a:p>
          <a:p>
            <a:pPr lvl="0"/>
            <a:endParaRPr lang="tr-TR" sz="1200" kern="1200" dirty="0" smtClean="0">
              <a:solidFill>
                <a:schemeClr val="tx1"/>
              </a:solidFill>
              <a:effectLst/>
              <a:latin typeface="Garamond" panose="02020404030301010803" pitchFamily="18" charset="0"/>
              <a:ea typeface="+mn-ea"/>
              <a:cs typeface="+mn-cs"/>
            </a:endParaRPr>
          </a:p>
          <a:p>
            <a:pPr lvl="0"/>
            <a:r>
              <a:rPr lang="tr-TR" sz="1200" kern="1200" dirty="0" smtClean="0">
                <a:solidFill>
                  <a:schemeClr val="tx1"/>
                </a:solidFill>
                <a:effectLst/>
                <a:latin typeface="Garamond" panose="02020404030301010803" pitchFamily="18" charset="0"/>
                <a:ea typeface="+mn-ea"/>
                <a:cs typeface="+mn-cs"/>
              </a:rPr>
              <a:t>* Ahlak ve </a:t>
            </a:r>
            <a:r>
              <a:rPr lang="tr-TR" sz="1200" kern="1200" dirty="0" err="1" smtClean="0">
                <a:solidFill>
                  <a:schemeClr val="tx1"/>
                </a:solidFill>
                <a:effectLst/>
                <a:latin typeface="Garamond" panose="02020404030301010803" pitchFamily="18" charset="0"/>
                <a:ea typeface="+mn-ea"/>
                <a:cs typeface="+mn-cs"/>
              </a:rPr>
              <a:t>iyiniyet</a:t>
            </a:r>
            <a:r>
              <a:rPr lang="tr-TR" sz="1200" kern="1200" dirty="0" smtClean="0">
                <a:solidFill>
                  <a:schemeClr val="tx1"/>
                </a:solidFill>
                <a:effectLst/>
                <a:latin typeface="Garamond" panose="02020404030301010803" pitchFamily="18" charset="0"/>
                <a:ea typeface="+mn-ea"/>
                <a:cs typeface="+mn-cs"/>
              </a:rPr>
              <a:t> kurallarına uymayan hallere dayanarak işçi veya işveren için tanınmış olan sözleşmeyi fesih yetkisi, iki taraftan birinin bu çeşit davranışlarda bulunduğunu diğer tarafın öğrendiği günden başlayarak altı iş günü geçtikten ve her halde fiilin gerçekleşmesinden itibaren bir yıl sonra kullanılamaz. Ancak işçinin olayda maddi çıkar sağlaması halinde bir yıllık süre uygulanmaz.</a:t>
            </a:r>
            <a:endParaRPr lang="en-US" dirty="0" smtClean="0">
              <a:latin typeface="Garamond" panose="02020404030301010803" pitchFamily="18" charset="0"/>
            </a:endParaRPr>
          </a:p>
          <a:p>
            <a:pPr algn="just"/>
            <a:endParaRPr lang="tr-TR" dirty="0" smtClean="0"/>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15</a:t>
            </a:fld>
            <a:endParaRPr lang="tr-TR"/>
          </a:p>
        </p:txBody>
      </p:sp>
    </p:spTree>
    <p:extLst>
      <p:ext uri="{BB962C8B-B14F-4D97-AF65-F5344CB8AC3E}">
        <p14:creationId xmlns:p14="http://schemas.microsoft.com/office/powerpoint/2010/main" val="348677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kern="1200" dirty="0" smtClean="0">
                <a:solidFill>
                  <a:schemeClr val="tx1"/>
                </a:solidFill>
                <a:effectLst/>
                <a:latin typeface="+mn-lt"/>
                <a:ea typeface="+mn-ea"/>
                <a:cs typeface="+mn-cs"/>
              </a:rPr>
              <a:t>İşverenin Haklı Nedenle Derhal Fesih Hakkı</a:t>
            </a:r>
            <a:endParaRPr lang="en-US" sz="1200" b="1" i="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Süresi belirli olsun veya olmasın işveren, aşağıda yazılı hallerde iş sözleşmesini sürenin bitiminden önce veya bildirim süresini beklemeksizin feshedebilir:  </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 Sağlık sebepleri: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kendi kastından veya derli toplu olmayan yaşayışından yahut içkiye düşkünlüğünden doğacak bir hastalığa </a:t>
            </a:r>
            <a:r>
              <a:rPr lang="en-US" sz="1200" kern="1200" dirty="0" err="1" smtClean="0">
                <a:solidFill>
                  <a:schemeClr val="tx1"/>
                </a:solidFill>
                <a:effectLst/>
                <a:latin typeface="+mn-lt"/>
                <a:ea typeface="+mn-ea"/>
                <a:cs typeface="+mn-cs"/>
              </a:rPr>
              <a:t>yakalanması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engelli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hâle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gelmesi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durumunda</a:t>
            </a:r>
            <a:r>
              <a:rPr lang="tr-TR" sz="1200" kern="1200" dirty="0" smtClean="0">
                <a:solidFill>
                  <a:schemeClr val="tx1"/>
                </a:solidFill>
                <a:effectLst/>
                <a:latin typeface="+mn-lt"/>
                <a:ea typeface="+mn-ea"/>
                <a:cs typeface="+mn-cs"/>
              </a:rPr>
              <a:t>, bu sebeple doğacak devamsızlığın ardı ardına üç iş günü veya bir ayda beş iş gününden fazla sürmesi.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tutulduğu hastalığın tedavi edilemeyecek nitelikte olduğu ve işyerinde çalışmasında sakınca bulunduğunun Sağlık Kurulunca saptanması.</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Birinci paragrafta sayılan sebepler dışında işçinin hastalık, kaza, doğum ve gebelik gibi hallerde işveren için iş sözleşmesini bildirimsiz fesih hakkı; belirtilen hallerin işçinin işyerindeki çalışma süresine göre İş Kanununun 17 </a:t>
            </a:r>
            <a:r>
              <a:rPr lang="tr-TR" sz="1200" kern="1200" dirty="0" err="1" smtClean="0">
                <a:solidFill>
                  <a:schemeClr val="tx1"/>
                </a:solidFill>
                <a:effectLst/>
                <a:latin typeface="+mn-lt"/>
                <a:ea typeface="+mn-ea"/>
                <a:cs typeface="+mn-cs"/>
              </a:rPr>
              <a:t>nci</a:t>
            </a:r>
            <a:r>
              <a:rPr lang="tr-TR" sz="1200" kern="1200" dirty="0" smtClean="0">
                <a:solidFill>
                  <a:schemeClr val="tx1"/>
                </a:solidFill>
                <a:effectLst/>
                <a:latin typeface="+mn-lt"/>
                <a:ea typeface="+mn-ea"/>
                <a:cs typeface="+mn-cs"/>
              </a:rPr>
              <a:t> maddesindeki bildirim sürelerini altı hafta aşmasından sonra doğar. Doğum ve gebelik hallerinde bu süre İş Kanununun 74 üncü maddesindeki sürenin bitiminde başlar.</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II- Ahlak ve iyi niyet kurallarına uymayan haller ve benzerleri: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 sözleşmesi yapıldığı sırada bu sözleşmenin esaslı noktalarından biri için gerekli vasıflar veya şartlar kendisinde bulunmadığı halde bunların kendisinde bulunduğunu ileri sürerek yahut gerçeğe uygun olmayan bilgiler veya sözler söyleyerek işçinin işvereni yanıltması.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işveren yahut bunların aile üyelerinden birinin şeref ve namusuna dokunacak sözler sarf etmesi veya davranışlarda bulunması yahut işveren hakkında şeref ve haysiyet kırıcı asılsız ihbar ve </a:t>
            </a:r>
            <a:r>
              <a:rPr lang="tr-TR" sz="1200" kern="1200" dirty="0" err="1" smtClean="0">
                <a:solidFill>
                  <a:schemeClr val="tx1"/>
                </a:solidFill>
                <a:effectLst/>
                <a:latin typeface="+mn-lt"/>
                <a:ea typeface="+mn-ea"/>
                <a:cs typeface="+mn-cs"/>
              </a:rPr>
              <a:t>isnadlarda</a:t>
            </a:r>
            <a:r>
              <a:rPr lang="tr-TR" sz="1200" kern="1200" dirty="0" smtClean="0">
                <a:solidFill>
                  <a:schemeClr val="tx1"/>
                </a:solidFill>
                <a:effectLst/>
                <a:latin typeface="+mn-lt"/>
                <a:ea typeface="+mn-ea"/>
                <a:cs typeface="+mn-cs"/>
              </a:rPr>
              <a:t> bulunması.</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işverenin başka bir işçisine cinsel tacizde bulunması.</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işverene yahut onun ailesi üyelerinden birine yahut işverenin başka işçisine sataşması, işyerine sarhoş yahut uyuşturucu madde almış olarak gelmesi ya da işyerinde bu maddeleri kullanması.</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işverenin güvenini kötüye kullanmak, hırsızlık yapmak, işverenin meslek sırlarını ortaya atmak gibi doğruluk ve bağlılığa uymayan davranışlarda bulunması.</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işyerinde, yedi günden fazla hapisle cezalandırılan ve cezası ertelenmeyen bir suç işlemesi.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işverenden izin almaksızın veya haklı bir sebebe dayanmaksızın ardı ardına iki işgünü veya bir ay içinde iki defa herhangi bir tatil gününden sonraki iş günü yahut bir ayda üç işgünü işine devam etmemesi.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yapmakla ödevli bulunduğu görevleri kendisine hatırlatıldığı halde yapmamakta ısrar etmesi.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İşçinin kendi isteği veya savsaması yüzünden işin güvenliğini tehlikeye düşürmesi, işyerinin malı olan veya malı olmayıp da eli altında bulunan makineleri, tesisatı veya başka eşya ve maddeleri otuz günlük ücretinin tutarıyla ödeyemeyecek derecede hasara ve kayba uğratması.</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III- Zorlayıcı sebepler: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İşçiyi işyerinde bir haftadan fazla süre ile çalışmaktan alıkoyan zorlayıcı bir sebebin ortaya çıkması.</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IV- İşçinin gözaltına alınması veya tutuklanması halinde devamsızlığının İş Kanununun 17 </a:t>
            </a:r>
            <a:r>
              <a:rPr lang="tr-TR" sz="1200" b="1" kern="1200" dirty="0" err="1" smtClean="0">
                <a:solidFill>
                  <a:schemeClr val="tx1"/>
                </a:solidFill>
                <a:effectLst/>
                <a:latin typeface="+mn-lt"/>
                <a:ea typeface="+mn-ea"/>
                <a:cs typeface="+mn-cs"/>
              </a:rPr>
              <a:t>nci</a:t>
            </a:r>
            <a:r>
              <a:rPr lang="tr-TR" sz="1200" b="1" kern="1200" dirty="0" smtClean="0">
                <a:solidFill>
                  <a:schemeClr val="tx1"/>
                </a:solidFill>
                <a:effectLst/>
                <a:latin typeface="+mn-lt"/>
                <a:ea typeface="+mn-ea"/>
                <a:cs typeface="+mn-cs"/>
              </a:rPr>
              <a:t> maddesindeki bildirim süresini aşması.</a:t>
            </a:r>
          </a:p>
          <a:p>
            <a:endParaRPr lang="tr-T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Ahlak ve </a:t>
            </a:r>
            <a:r>
              <a:rPr lang="tr-TR" sz="1200" b="0" kern="1200" dirty="0" err="1" smtClean="0">
                <a:solidFill>
                  <a:schemeClr val="tx1"/>
                </a:solidFill>
                <a:effectLst/>
                <a:latin typeface="+mn-lt"/>
                <a:ea typeface="+mn-ea"/>
                <a:cs typeface="+mn-cs"/>
              </a:rPr>
              <a:t>iyiniyet</a:t>
            </a:r>
            <a:r>
              <a:rPr lang="tr-TR" sz="1200" b="0" kern="1200" dirty="0" smtClean="0">
                <a:solidFill>
                  <a:schemeClr val="tx1"/>
                </a:solidFill>
                <a:effectLst/>
                <a:latin typeface="+mn-lt"/>
                <a:ea typeface="+mn-ea"/>
                <a:cs typeface="+mn-cs"/>
              </a:rPr>
              <a:t> kurallarına uymayan hallere dayanarak işçi veya işveren için tanınmış olan sözleşmeyi fesih yetkisi, iki taraftan birinin bu çeşit davranışlarda bulunduğunu diğer tarafın öğrendiği günden başlayarak altı iş günü geçtikten ve her halde fiilin gerçekleşmesinden itibaren bir yıl sonra kullanılamaz. Ancak işçinin olayda maddi çıkar sağlaması halinde bir yıllık süre uygulanmaz.</a:t>
            </a:r>
            <a:endParaRPr lang="tr-TR"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16</a:t>
            </a:fld>
            <a:endParaRPr lang="tr-TR"/>
          </a:p>
        </p:txBody>
      </p:sp>
    </p:spTree>
    <p:extLst>
      <p:ext uri="{BB962C8B-B14F-4D97-AF65-F5344CB8AC3E}">
        <p14:creationId xmlns:p14="http://schemas.microsoft.com/office/powerpoint/2010/main" val="252355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v"/>
            </a:pPr>
            <a:r>
              <a:rPr lang="tr-TR" sz="1200" kern="1200" dirty="0" smtClean="0">
                <a:solidFill>
                  <a:schemeClr val="tx1"/>
                </a:solidFill>
                <a:effectLst/>
                <a:latin typeface="+mn-lt"/>
                <a:ea typeface="+mn-ea"/>
                <a:cs typeface="+mn-cs"/>
              </a:rPr>
              <a:t>İşverenler, elli veya daha fazla işçi çalıştırdıkları özel sektör işyerlerinde yüzde üç engelli, kamu işyerlerinde ise yüzde dört engelli ve yüzde iki eski hükümlü işçiyi veya 21/6/1927 tarihli ve 1111 sayılı Askerlik Kanunu veya 16/6/1927 tarihli ve 1076 sayılı Yedek Subaylar ve Yedek Askeri Memurlar Kanunu kapsamına giren ve askerlik hizmetini yaparken 12/4/1991 tarihli ve 3713 sayılı Terörle Mücadele Kanununun 21 inci maddesinde sayılan terör olaylarının sebep ve tesiri sonucu malul sayılmayacak şekilde yaralananları meslek, beden ve ruhi durumlarına uygun işlerde çalıştırmakla yükümlüdürler. Aynı il sınırları içinde birden fazla işyeri bulunan işverenin bu kapsamda çalıştırmakla yükümlü olduğu işçi sayısı, toplam işçi sayısına göre hesaplanır.</a:t>
            </a:r>
          </a:p>
          <a:p>
            <a:pPr marL="171450" indent="-171450">
              <a:buFont typeface="Wingdings" panose="05000000000000000000" pitchFamily="2" charset="2"/>
              <a:buChar char="v"/>
            </a:pPr>
            <a:r>
              <a:rPr lang="tr-TR" sz="1200" kern="1200" dirty="0" smtClean="0">
                <a:solidFill>
                  <a:schemeClr val="tx1"/>
                </a:solidFill>
                <a:effectLst/>
                <a:latin typeface="+mn-lt"/>
                <a:ea typeface="+mn-ea"/>
                <a:cs typeface="+mn-cs"/>
              </a:rPr>
              <a:t>Bu kapsamda çalıştırılacak işçi sayısının tespitinde belirli ve belirsiz süreli iş sözleşmesine göre çalıştırılan işçiler esas alınır. Kısmi süreli iş sözleşmesine göre çalışanlar, çalışma süreleri dikkate alınarak tam süreli çalışmaya dönüştürülür. Oranın hesaplanmasında yarıma kadar kesirler dikkate alınmaz, yarım ve daha fazla olanlar tama dönüştürülür. İşyerinin işçisi iken engelli hâle gelenlere öncelik tanınır.</a:t>
            </a:r>
          </a:p>
          <a:p>
            <a:pPr marL="171450" indent="-171450">
              <a:buFont typeface="Wingdings" panose="05000000000000000000" pitchFamily="2" charset="2"/>
              <a:buChar char="v"/>
            </a:pPr>
            <a:r>
              <a:rPr lang="tr-TR" sz="1200" kern="1200" dirty="0" smtClean="0">
                <a:solidFill>
                  <a:schemeClr val="tx1"/>
                </a:solidFill>
                <a:effectLst/>
                <a:latin typeface="+mn-lt"/>
                <a:ea typeface="+mn-ea"/>
                <a:cs typeface="+mn-cs"/>
              </a:rPr>
              <a:t>İşverenler çalıştırmakla yükümlü oldukları işçileri Türkiye İş Kurumu aracılığı ile sağlarlar.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41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36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gn="just">
              <a:lnSpc>
                <a:spcPct val="100000"/>
              </a:lnSpc>
              <a:spcAft>
                <a:spcPts val="800"/>
              </a:spcAft>
              <a:buFont typeface="Wingdings" panose="05000000000000000000" pitchFamily="2" charset="2"/>
              <a:buChar char="v"/>
            </a:pPr>
            <a:r>
              <a:rPr lang="en-US" dirty="0" err="1" smtClean="0"/>
              <a:t>Genel</a:t>
            </a:r>
            <a:r>
              <a:rPr lang="en-US" dirty="0" smtClean="0"/>
              <a:t> </a:t>
            </a:r>
            <a:r>
              <a:rPr lang="en-US" dirty="0" err="1" smtClean="0"/>
              <a:t>anlamda</a:t>
            </a:r>
            <a:r>
              <a:rPr lang="en-US" dirty="0" smtClean="0"/>
              <a:t> </a:t>
            </a:r>
            <a:r>
              <a:rPr lang="en-US" dirty="0" err="1" smtClean="0"/>
              <a:t>ücret</a:t>
            </a:r>
            <a:r>
              <a:rPr lang="en-US" dirty="0" smtClean="0"/>
              <a:t> </a:t>
            </a:r>
            <a:r>
              <a:rPr lang="en-US" dirty="0" err="1" smtClean="0"/>
              <a:t>bir</a:t>
            </a:r>
            <a:r>
              <a:rPr lang="en-US" dirty="0" smtClean="0"/>
              <a:t> </a:t>
            </a:r>
            <a:r>
              <a:rPr lang="en-US" dirty="0" err="1" smtClean="0"/>
              <a:t>kimseye</a:t>
            </a:r>
            <a:r>
              <a:rPr lang="en-US" dirty="0" smtClean="0"/>
              <a:t> </a:t>
            </a:r>
            <a:r>
              <a:rPr lang="en-US" dirty="0" err="1" smtClean="0"/>
              <a:t>bir</a:t>
            </a:r>
            <a:r>
              <a:rPr lang="en-US" dirty="0" smtClean="0"/>
              <a:t> </a:t>
            </a:r>
            <a:r>
              <a:rPr lang="en-US" dirty="0" err="1" smtClean="0"/>
              <a:t>iş</a:t>
            </a:r>
            <a:r>
              <a:rPr lang="en-US" dirty="0" smtClean="0"/>
              <a:t> </a:t>
            </a:r>
            <a:r>
              <a:rPr lang="en-US" dirty="0" err="1" smtClean="0"/>
              <a:t>karşılığında</a:t>
            </a:r>
            <a:r>
              <a:rPr lang="en-US" dirty="0" smtClean="0"/>
              <a:t> </a:t>
            </a:r>
            <a:r>
              <a:rPr lang="en-US" dirty="0" err="1" smtClean="0"/>
              <a:t>işveren</a:t>
            </a:r>
            <a:r>
              <a:rPr lang="en-US" dirty="0" smtClean="0"/>
              <a:t> </a:t>
            </a:r>
            <a:r>
              <a:rPr lang="en-US" dirty="0" err="1" smtClean="0"/>
              <a:t>veya</a:t>
            </a:r>
            <a:r>
              <a:rPr lang="en-US" dirty="0" smtClean="0"/>
              <a:t> </a:t>
            </a:r>
            <a:r>
              <a:rPr lang="en-US" dirty="0" err="1" smtClean="0"/>
              <a:t>üçüncü</a:t>
            </a:r>
            <a:r>
              <a:rPr lang="en-US" dirty="0" smtClean="0"/>
              <a:t> </a:t>
            </a:r>
            <a:r>
              <a:rPr lang="en-US" dirty="0" err="1" smtClean="0"/>
              <a:t>kişiler</a:t>
            </a:r>
            <a:r>
              <a:rPr lang="en-US" dirty="0" smtClean="0"/>
              <a:t> </a:t>
            </a:r>
            <a:r>
              <a:rPr lang="en-US" dirty="0" err="1" smtClean="0"/>
              <a:t>tarafından</a:t>
            </a:r>
            <a:r>
              <a:rPr lang="en-US" dirty="0" smtClean="0"/>
              <a:t> </a:t>
            </a:r>
            <a:r>
              <a:rPr lang="en-US" dirty="0" err="1" smtClean="0"/>
              <a:t>sağlanan</a:t>
            </a:r>
            <a:r>
              <a:rPr lang="en-US" dirty="0" smtClean="0"/>
              <a:t> </a:t>
            </a:r>
            <a:r>
              <a:rPr lang="en-US" dirty="0" err="1" smtClean="0"/>
              <a:t>ve</a:t>
            </a:r>
            <a:r>
              <a:rPr lang="en-US" dirty="0" smtClean="0"/>
              <a:t> para </a:t>
            </a:r>
            <a:r>
              <a:rPr lang="en-US" dirty="0" err="1" smtClean="0"/>
              <a:t>ile</a:t>
            </a:r>
            <a:r>
              <a:rPr lang="en-US" dirty="0" smtClean="0"/>
              <a:t> </a:t>
            </a:r>
            <a:r>
              <a:rPr lang="en-US" dirty="0" err="1" smtClean="0"/>
              <a:t>ödenen</a:t>
            </a:r>
            <a:r>
              <a:rPr lang="en-US" dirty="0" smtClean="0"/>
              <a:t> </a:t>
            </a:r>
            <a:r>
              <a:rPr lang="en-US" dirty="0" err="1" smtClean="0"/>
              <a:t>tutardır</a:t>
            </a:r>
            <a:r>
              <a:rPr lang="en-US" dirty="0" smtClean="0"/>
              <a:t>. </a:t>
            </a:r>
            <a:endParaRPr lang="tr-TR" dirty="0" smtClean="0"/>
          </a:p>
          <a:p>
            <a:pPr marL="285750" indent="-285750" algn="just">
              <a:lnSpc>
                <a:spcPct val="100000"/>
              </a:lnSpc>
              <a:spcAft>
                <a:spcPts val="800"/>
              </a:spcAft>
              <a:buFont typeface="Wingdings" panose="05000000000000000000" pitchFamily="2" charset="2"/>
              <a:buChar char="v"/>
            </a:pPr>
            <a:r>
              <a:rPr lang="tr-TR" dirty="0" smtClean="0"/>
              <a:t>Ücret, prim, ikramiye ve bu nitelikteki her çeşit istihkak, </a:t>
            </a:r>
            <a:r>
              <a:rPr lang="tr-TR" b="1" dirty="0" smtClean="0"/>
              <a:t>yabancı para olarak kararlaştırılmış </a:t>
            </a:r>
            <a:r>
              <a:rPr lang="tr-TR" dirty="0" smtClean="0"/>
              <a:t>ise ödeme günündeki rayice göre Türk parası ile ödeme yapılabilir.</a:t>
            </a:r>
          </a:p>
          <a:p>
            <a:pPr marL="285750" indent="-285750" algn="just">
              <a:lnSpc>
                <a:spcPct val="100000"/>
              </a:lnSpc>
              <a:spcAft>
                <a:spcPts val="800"/>
              </a:spcAft>
              <a:buFont typeface="Wingdings" panose="05000000000000000000" pitchFamily="2" charset="2"/>
              <a:buChar char="v"/>
            </a:pPr>
            <a:r>
              <a:rPr lang="tr-TR" sz="1200" b="1" dirty="0" smtClean="0">
                <a:latin typeface="Garamond" panose="02020404030301010803" pitchFamily="18" charset="0"/>
                <a:ea typeface="Calibri" panose="020F0502020204030204" pitchFamily="34" charset="0"/>
                <a:cs typeface="Times New Roman" panose="02020603050405020304" pitchFamily="18" charset="0"/>
              </a:rPr>
              <a:t>Emre muharrer senetle (bono ile), kuponla</a:t>
            </a:r>
            <a:r>
              <a:rPr lang="tr-TR" sz="1200" dirty="0" smtClean="0">
                <a:latin typeface="Garamond" panose="02020404030301010803" pitchFamily="18" charset="0"/>
                <a:ea typeface="Calibri" panose="020F0502020204030204" pitchFamily="34" charset="0"/>
                <a:cs typeface="Times New Roman" panose="02020603050405020304" pitchFamily="18" charset="0"/>
              </a:rPr>
              <a:t> veya yurtta geçerli parayı temsil ettiği iddia olunan bir </a:t>
            </a:r>
            <a:r>
              <a:rPr lang="tr-TR" sz="1200" b="1" dirty="0" smtClean="0">
                <a:latin typeface="Garamond" panose="02020404030301010803" pitchFamily="18" charset="0"/>
                <a:ea typeface="Calibri" panose="020F0502020204030204" pitchFamily="34" charset="0"/>
                <a:cs typeface="Times New Roman" panose="02020603050405020304" pitchFamily="18" charset="0"/>
              </a:rPr>
              <a:t>senetle</a:t>
            </a:r>
            <a:r>
              <a:rPr lang="tr-TR" sz="1200" dirty="0" smtClean="0">
                <a:latin typeface="Garamond" panose="02020404030301010803" pitchFamily="18" charset="0"/>
                <a:ea typeface="Calibri" panose="020F0502020204030204" pitchFamily="34" charset="0"/>
                <a:cs typeface="Times New Roman" panose="02020603050405020304" pitchFamily="18" charset="0"/>
              </a:rPr>
              <a:t> veya diğer herhangi bir şekilde ücret ödemesi yapılamaz.</a:t>
            </a:r>
          </a:p>
          <a:p>
            <a:pPr marL="285750" indent="-285750" algn="just">
              <a:lnSpc>
                <a:spcPct val="100000"/>
              </a:lnSpc>
              <a:spcAft>
                <a:spcPts val="800"/>
              </a:spcAft>
              <a:buFont typeface="Wingdings" panose="05000000000000000000" pitchFamily="2" charset="2"/>
              <a:buChar char="v"/>
            </a:pPr>
            <a:r>
              <a:rPr lang="tr-TR" sz="1200" dirty="0" smtClean="0">
                <a:latin typeface="Garamond" panose="02020404030301010803" pitchFamily="18" charset="0"/>
                <a:ea typeface="Calibri" panose="020F0502020204030204" pitchFamily="34" charset="0"/>
                <a:cs typeface="Times New Roman" panose="02020603050405020304" pitchFamily="18" charset="0"/>
              </a:rPr>
              <a:t>Ücret en geç </a:t>
            </a:r>
            <a:r>
              <a:rPr lang="tr-TR" sz="1200" b="1" dirty="0" smtClean="0">
                <a:latin typeface="Garamond" panose="02020404030301010803" pitchFamily="18" charset="0"/>
                <a:ea typeface="Calibri" panose="020F0502020204030204" pitchFamily="34" charset="0"/>
                <a:cs typeface="Times New Roman" panose="02020603050405020304" pitchFamily="18" charset="0"/>
              </a:rPr>
              <a:t>ayda bir</a:t>
            </a:r>
            <a:r>
              <a:rPr lang="tr-TR" sz="1200" dirty="0" smtClean="0">
                <a:latin typeface="Garamond" panose="02020404030301010803" pitchFamily="18" charset="0"/>
                <a:ea typeface="Calibri" panose="020F0502020204030204" pitchFamily="34" charset="0"/>
                <a:cs typeface="Times New Roman" panose="02020603050405020304" pitchFamily="18" charset="0"/>
              </a:rPr>
              <a:t> ödenir. İş sözleşmeleri veya toplu iş sözleşmeleri ile ödeme süresi </a:t>
            </a:r>
            <a:r>
              <a:rPr lang="tr-TR" sz="1200" b="1" dirty="0" smtClean="0">
                <a:latin typeface="Garamond" panose="02020404030301010803" pitchFamily="18" charset="0"/>
                <a:ea typeface="Calibri" panose="020F0502020204030204" pitchFamily="34" charset="0"/>
                <a:cs typeface="Times New Roman" panose="02020603050405020304" pitchFamily="18" charset="0"/>
              </a:rPr>
              <a:t>bir hafta</a:t>
            </a:r>
            <a:r>
              <a:rPr lang="tr-TR" sz="1200" dirty="0" smtClean="0">
                <a:latin typeface="Garamond" panose="02020404030301010803" pitchFamily="18" charset="0"/>
                <a:ea typeface="Calibri" panose="020F0502020204030204" pitchFamily="34" charset="0"/>
                <a:cs typeface="Times New Roman" panose="02020603050405020304" pitchFamily="18" charset="0"/>
              </a:rPr>
              <a:t>ya kadar indirilebilir.</a:t>
            </a:r>
          </a:p>
          <a:p>
            <a:pPr marL="285750" indent="-285750" algn="just">
              <a:lnSpc>
                <a:spcPct val="100000"/>
              </a:lnSpc>
              <a:spcAft>
                <a:spcPts val="800"/>
              </a:spcAft>
              <a:buFont typeface="Wingdings" panose="05000000000000000000" pitchFamily="2" charset="2"/>
              <a:buChar char="v"/>
            </a:pPr>
            <a:r>
              <a:rPr lang="tr-TR" sz="1200" dirty="0" smtClean="0">
                <a:latin typeface="Garamond" panose="02020404030301010803" pitchFamily="18" charset="0"/>
                <a:ea typeface="Calibri" panose="020F0502020204030204" pitchFamily="34" charset="0"/>
                <a:cs typeface="Times New Roman" panose="02020603050405020304" pitchFamily="18" charset="0"/>
              </a:rPr>
              <a:t>Meyhane ve benzeri eğlence yerleri ve perakende mal satan dükkân ve mağazalarda, buralarda çalışanlar hariç, ücret ödemesi yapılamaz.</a:t>
            </a:r>
          </a:p>
          <a:p>
            <a:pPr marL="285750" indent="-285750" algn="just">
              <a:lnSpc>
                <a:spcPct val="100000"/>
              </a:lnSpc>
              <a:spcAft>
                <a:spcPts val="800"/>
              </a:spcAft>
              <a:buFont typeface="Wingdings" panose="05000000000000000000" pitchFamily="2" charset="2"/>
              <a:buChar char="v"/>
            </a:pPr>
            <a:r>
              <a:rPr lang="tr-TR" sz="1200" dirty="0" smtClean="0">
                <a:latin typeface="Garamond" panose="02020404030301010803" pitchFamily="18" charset="0"/>
                <a:ea typeface="Calibri" panose="020F0502020204030204" pitchFamily="34" charset="0"/>
                <a:cs typeface="Times New Roman" panose="02020603050405020304" pitchFamily="18" charset="0"/>
              </a:rPr>
              <a:t>Ücret alacaklarında zamanaşımı süresi </a:t>
            </a:r>
            <a:r>
              <a:rPr lang="tr-TR" sz="1200" b="1" dirty="0" smtClean="0">
                <a:latin typeface="Garamond" panose="02020404030301010803" pitchFamily="18" charset="0"/>
                <a:ea typeface="Calibri" panose="020F0502020204030204" pitchFamily="34" charset="0"/>
                <a:cs typeface="Times New Roman" panose="02020603050405020304" pitchFamily="18" charset="0"/>
              </a:rPr>
              <a:t>beş yıl</a:t>
            </a:r>
            <a:r>
              <a:rPr lang="tr-TR" sz="1200" dirty="0" smtClean="0">
                <a:latin typeface="Garamond" panose="02020404030301010803" pitchFamily="18" charset="0"/>
                <a:ea typeface="Calibri" panose="020F0502020204030204" pitchFamily="34" charset="0"/>
                <a:cs typeface="Times New Roman" panose="02020603050405020304" pitchFamily="18" charset="0"/>
              </a:rPr>
              <a:t>dır.</a:t>
            </a:r>
          </a:p>
          <a:p>
            <a:endParaRPr lang="en-US"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19</a:t>
            </a:fld>
            <a:endParaRPr lang="tr-TR"/>
          </a:p>
        </p:txBody>
      </p:sp>
    </p:spTree>
    <p:extLst>
      <p:ext uri="{BB962C8B-B14F-4D97-AF65-F5344CB8AC3E}">
        <p14:creationId xmlns:p14="http://schemas.microsoft.com/office/powerpoint/2010/main" val="258635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baseline="0" dirty="0" err="1">
                <a:latin typeface="Garamond" panose="02020404030301010803" pitchFamily="18" charset="0"/>
                <a:cs typeface="Times New Roman" panose="02020603050405020304" pitchFamily="18" charset="0"/>
              </a:rPr>
              <a:t>Garamond</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algn="just"/>
            <a:r>
              <a:rPr lang="tr-TR" dirty="0">
                <a:latin typeface="Garamond" panose="02020404030301010803" pitchFamily="18" charset="0"/>
              </a:rPr>
              <a:t>**Sunumun başında, dinleyicilere sunumda ele alınacak temel başlıkları aktarmak için burada maddeler halinde belirtiniz.</a:t>
            </a:r>
            <a:r>
              <a:rPr lang="tr-TR" baseline="0" dirty="0">
                <a:latin typeface="Garamond" panose="02020404030301010803" pitchFamily="18" charset="0"/>
              </a:rPr>
              <a:t> </a:t>
            </a:r>
            <a:r>
              <a:rPr lang="tr-TR" b="1" dirty="0">
                <a:latin typeface="Garamond" panose="02020404030301010803" pitchFamily="18" charset="0"/>
              </a:rPr>
              <a:t>(</a:t>
            </a:r>
            <a:r>
              <a:rPr lang="tr-TR" b="1" dirty="0" err="1">
                <a:latin typeface="Garamond" panose="02020404030301010803" pitchFamily="18" charset="0"/>
              </a:rPr>
              <a:t>Garamond</a:t>
            </a:r>
            <a:r>
              <a:rPr lang="tr-TR" b="1" dirty="0">
                <a:latin typeface="Garamond" panose="02020404030301010803" pitchFamily="18" charset="0"/>
              </a:rPr>
              <a:t> 28 </a:t>
            </a:r>
            <a:r>
              <a:rPr lang="tr-TR" b="1" dirty="0" err="1">
                <a:latin typeface="Garamond" panose="02020404030301010803" pitchFamily="18" charset="0"/>
              </a:rPr>
              <a:t>pt</a:t>
            </a:r>
            <a:r>
              <a:rPr lang="tr-TR" b="1" dirty="0">
                <a:latin typeface="Garamond" panose="02020404030301010803" pitchFamily="18" charset="0"/>
              </a:rPr>
              <a:t>)</a:t>
            </a: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Sunum Planı:  </a:t>
            </a:r>
            <a:r>
              <a:rPr lang="tr-TR" baseline="0" dirty="0" err="1">
                <a:latin typeface="Garamond" panose="02020404030301010803" pitchFamily="18" charset="0"/>
                <a:cs typeface="Times New Roman" panose="02020603050405020304" pitchFamily="18" charset="0"/>
              </a:rPr>
              <a:t>Garamond</a:t>
            </a:r>
            <a:r>
              <a:rPr lang="tr-TR" baseline="0" dirty="0">
                <a:latin typeface="Garamond" panose="02020404030301010803" pitchFamily="18" charset="0"/>
                <a:cs typeface="Times New Roman" panose="02020603050405020304" pitchFamily="18" charset="0"/>
              </a:rPr>
              <a:t>, asgari 36 font (BÜYÜK HARF)</a:t>
            </a:r>
          </a:p>
          <a:p>
            <a:r>
              <a:rPr lang="tr-TR" b="1" baseline="0" dirty="0">
                <a:latin typeface="Garamond" panose="02020404030301010803" pitchFamily="18" charset="0"/>
                <a:cs typeface="Times New Roman" panose="02020603050405020304" pitchFamily="18" charset="0"/>
              </a:rPr>
              <a:t>İçerik Maddeleri: </a:t>
            </a:r>
            <a:r>
              <a:rPr lang="tr-TR" baseline="0" dirty="0" err="1">
                <a:latin typeface="Garamond" panose="02020404030301010803" pitchFamily="18" charset="0"/>
                <a:cs typeface="Times New Roman" panose="02020603050405020304" pitchFamily="18" charset="0"/>
              </a:rPr>
              <a:t>Garamond</a:t>
            </a:r>
            <a:r>
              <a:rPr lang="tr-TR" baseline="0" dirty="0">
                <a:latin typeface="Garamond" panose="02020404030301010803" pitchFamily="18" charset="0"/>
                <a:cs typeface="Times New Roman" panose="02020603050405020304" pitchFamily="18" charset="0"/>
              </a:rPr>
              <a:t>, asgari 28 font (İlk Harfler Büyük)</a:t>
            </a:r>
          </a:p>
          <a:p>
            <a:r>
              <a:rPr lang="tr-TR" b="1" baseline="0" dirty="0">
                <a:latin typeface="Garamond" panose="02020404030301010803" pitchFamily="18" charset="0"/>
                <a:cs typeface="Times New Roman" panose="02020603050405020304" pitchFamily="18" charset="0"/>
              </a:rPr>
              <a:t>Yansı Numaraları: </a:t>
            </a:r>
            <a:r>
              <a:rPr lang="tr-TR" baseline="0" dirty="0" err="1">
                <a:latin typeface="Garamond" panose="02020404030301010803" pitchFamily="18" charset="0"/>
                <a:cs typeface="Times New Roman" panose="02020603050405020304" pitchFamily="18" charset="0"/>
              </a:rPr>
              <a:t>Garamond</a:t>
            </a:r>
            <a:r>
              <a:rPr lang="tr-TR" baseline="0" dirty="0">
                <a:latin typeface="Garamond" panose="02020404030301010803" pitchFamily="18" charset="0"/>
                <a:cs typeface="Times New Roman" panose="02020603050405020304" pitchFamily="18" charset="0"/>
              </a:rPr>
              <a:t>, 14 font (Mevcut Yansı No / Toplam Yansı No)</a:t>
            </a:r>
          </a:p>
          <a:p>
            <a:endParaRPr lang="tr-TR"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NOT:</a:t>
            </a:r>
          </a:p>
          <a:p>
            <a:pPr marL="171450" indent="-171450">
              <a:buFontTx/>
              <a:buChar char="-"/>
            </a:pPr>
            <a:r>
              <a:rPr lang="tr-TR" b="1" baseline="0" dirty="0">
                <a:latin typeface="Garamond" panose="02020404030301010803" pitchFamily="18" charset="0"/>
                <a:cs typeface="Times New Roman" panose="02020603050405020304" pitchFamily="18" charset="0"/>
              </a:rPr>
              <a:t>«Toplam Yansı No» </a:t>
            </a:r>
            <a:r>
              <a:rPr lang="tr-TR" b="0" baseline="0" dirty="0">
                <a:latin typeface="Garamond" panose="02020404030301010803" pitchFamily="18" charset="0"/>
                <a:cs typeface="Times New Roman" panose="02020603050405020304" pitchFamily="18" charset="0"/>
              </a:rPr>
              <a:t>bilgisi, üst menüden «Görünüm» altındaki «Asıl </a:t>
            </a:r>
            <a:r>
              <a:rPr lang="tr-TR" b="0" baseline="0" dirty="0" err="1">
                <a:latin typeface="Garamond" panose="02020404030301010803" pitchFamily="18" charset="0"/>
                <a:cs typeface="Times New Roman" panose="02020603050405020304" pitchFamily="18" charset="0"/>
              </a:rPr>
              <a:t>Slayt»’a</a:t>
            </a:r>
            <a:r>
              <a:rPr lang="tr-TR" b="0" baseline="0" dirty="0">
                <a:latin typeface="Garamond" panose="02020404030301010803" pitchFamily="18" charset="0"/>
                <a:cs typeface="Times New Roman" panose="02020603050405020304" pitchFamily="18" charset="0"/>
              </a:rPr>
              <a:t> tıklandıktan sonra açılacak 2. yansı üzerinden düzetilebilir.</a:t>
            </a:r>
          </a:p>
          <a:p>
            <a:pPr marL="171450" indent="-171450">
              <a:buFontTx/>
              <a:buChar char="-"/>
            </a:pPr>
            <a:r>
              <a:rPr lang="tr-TR" b="0" baseline="0" dirty="0">
                <a:latin typeface="Garamond" panose="02020404030301010803" pitchFamily="18" charset="0"/>
                <a:cs typeface="Times New Roman" panose="02020603050405020304" pitchFamily="18" charset="0"/>
              </a:rPr>
              <a:t>Gereken düzeltme yapıldıktan sonra «Asıl Görünümü Kapat» seçilerek normal görünüme dönülür.</a:t>
            </a:r>
          </a:p>
          <a:p>
            <a:pPr marL="171450" indent="-171450">
              <a:buFontTx/>
              <a:buChar char="-"/>
            </a:pPr>
            <a:r>
              <a:rPr lang="tr-TR" b="0" baseline="0" dirty="0">
                <a:latin typeface="Garamond" panose="02020404030301010803" pitchFamily="18" charset="0"/>
                <a:cs typeface="Times New Roman" panose="02020603050405020304" pitchFamily="18" charset="0"/>
              </a:rPr>
              <a:t>Bu işlem sonrasında «Toplam Yansı No» bilgisinin otomatik olarak düzelmemesi halinde, üst menüde yer alan «Ekle» bölümünden «Slayt Numarası» seçilerek açılacak pencereden «Slayt numarası» kutucuğundaki işaret kaldırılarak «Tümüne Uygula» seçeneğine tıklanır.</a:t>
            </a:r>
          </a:p>
          <a:p>
            <a:pPr marL="171450" indent="-171450">
              <a:buFontTx/>
              <a:buChar char="-"/>
            </a:pPr>
            <a:r>
              <a:rPr lang="tr-TR" b="0" baseline="0" dirty="0">
                <a:latin typeface="Garamond" panose="02020404030301010803" pitchFamily="18" charset="0"/>
                <a:cs typeface="Times New Roman" panose="02020603050405020304" pitchFamily="18" charset="0"/>
              </a:rPr>
              <a:t>Ardından, yine «Ekle» bölümünden «Slayt Numarası» seçilerek açılacak pencereden «Slayt numarası» kutucuğuna işaret konularak «Tümüne Uygula» seçeneğine tıklanır.</a:t>
            </a:r>
          </a:p>
        </p:txBody>
      </p:sp>
      <p:sp>
        <p:nvSpPr>
          <p:cNvPr id="4" name="Slayt Numarası Yer Tutucusu 3"/>
          <p:cNvSpPr>
            <a:spLocks noGrp="1"/>
          </p:cNvSpPr>
          <p:nvPr>
            <p:ph type="sldNum" sz="quarter" idx="10"/>
          </p:nvPr>
        </p:nvSpPr>
        <p:spPr/>
        <p:txBody>
          <a:bodyPr/>
          <a:lstStyle/>
          <a:p>
            <a:fld id="{87B3C15C-C27C-4FF5-B429-995D138FC104}" type="slidenum">
              <a:rPr lang="tr-TR" smtClean="0"/>
              <a:t>2</a:t>
            </a:fld>
            <a:endParaRPr lang="tr-TR"/>
          </a:p>
        </p:txBody>
      </p:sp>
    </p:spTree>
    <p:extLst>
      <p:ext uri="{BB962C8B-B14F-4D97-AF65-F5344CB8AC3E}">
        <p14:creationId xmlns:p14="http://schemas.microsoft.com/office/powerpoint/2010/main" val="195930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err="1" smtClean="0"/>
              <a:t>Ücretin</a:t>
            </a:r>
            <a:r>
              <a:rPr lang="en-US" b="1" dirty="0" smtClean="0"/>
              <a:t> </a:t>
            </a:r>
            <a:r>
              <a:rPr lang="en-US" b="1" dirty="0" err="1" smtClean="0"/>
              <a:t>gününde</a:t>
            </a:r>
            <a:r>
              <a:rPr lang="en-US" b="1" dirty="0" smtClean="0"/>
              <a:t> </a:t>
            </a:r>
            <a:r>
              <a:rPr lang="en-US" b="1" dirty="0" err="1" smtClean="0"/>
              <a:t>ödenmemesi</a:t>
            </a:r>
            <a:r>
              <a:rPr lang="en-US" b="1" dirty="0" smtClean="0"/>
              <a:t> </a:t>
            </a:r>
            <a:endParaRPr lang="tr-TR" b="1" dirty="0" smtClean="0"/>
          </a:p>
          <a:p>
            <a:r>
              <a:rPr lang="en-US" dirty="0" err="1" smtClean="0"/>
              <a:t>Ücreti</a:t>
            </a:r>
            <a:r>
              <a:rPr lang="en-US" dirty="0" smtClean="0"/>
              <a:t> </a:t>
            </a:r>
            <a:r>
              <a:rPr lang="en-US" dirty="0" err="1" smtClean="0"/>
              <a:t>ödeme</a:t>
            </a:r>
            <a:r>
              <a:rPr lang="en-US" dirty="0" smtClean="0"/>
              <a:t> </a:t>
            </a:r>
            <a:r>
              <a:rPr lang="en-US" dirty="0" err="1" smtClean="0"/>
              <a:t>gününden</a:t>
            </a:r>
            <a:r>
              <a:rPr lang="en-US" dirty="0" smtClean="0"/>
              <a:t> </a:t>
            </a:r>
            <a:r>
              <a:rPr lang="en-US" dirty="0" err="1" smtClean="0"/>
              <a:t>itibaren</a:t>
            </a:r>
            <a:r>
              <a:rPr lang="en-US" dirty="0" smtClean="0"/>
              <a:t> </a:t>
            </a:r>
            <a:r>
              <a:rPr lang="en-US" dirty="0" err="1" smtClean="0"/>
              <a:t>yirmi</a:t>
            </a:r>
            <a:r>
              <a:rPr lang="en-US" dirty="0" smtClean="0"/>
              <a:t> </a:t>
            </a:r>
            <a:r>
              <a:rPr lang="en-US" dirty="0" err="1" smtClean="0"/>
              <a:t>gün</a:t>
            </a:r>
            <a:r>
              <a:rPr lang="en-US" dirty="0" smtClean="0"/>
              <a:t> </a:t>
            </a:r>
            <a:r>
              <a:rPr lang="en-US" dirty="0" err="1" smtClean="0"/>
              <a:t>içinde</a:t>
            </a:r>
            <a:r>
              <a:rPr lang="en-US" dirty="0" smtClean="0"/>
              <a:t> </a:t>
            </a:r>
            <a:r>
              <a:rPr lang="en-US" dirty="0" err="1" smtClean="0"/>
              <a:t>mücbir</a:t>
            </a:r>
            <a:r>
              <a:rPr lang="en-US" dirty="0" smtClean="0"/>
              <a:t> </a:t>
            </a:r>
            <a:r>
              <a:rPr lang="en-US" dirty="0" err="1" smtClean="0"/>
              <a:t>bir</a:t>
            </a:r>
            <a:r>
              <a:rPr lang="en-US" dirty="0" smtClean="0"/>
              <a:t> </a:t>
            </a:r>
            <a:r>
              <a:rPr lang="en-US" dirty="0" err="1" smtClean="0"/>
              <a:t>neden</a:t>
            </a:r>
            <a:r>
              <a:rPr lang="en-US" dirty="0" smtClean="0"/>
              <a:t> </a:t>
            </a:r>
            <a:r>
              <a:rPr lang="en-US" dirty="0" err="1" smtClean="0"/>
              <a:t>dışında</a:t>
            </a:r>
            <a:r>
              <a:rPr lang="en-US" dirty="0" smtClean="0"/>
              <a:t> </a:t>
            </a:r>
            <a:r>
              <a:rPr lang="en-US" dirty="0" err="1" smtClean="0"/>
              <a:t>ödenmeyen</a:t>
            </a:r>
            <a:r>
              <a:rPr lang="en-US" dirty="0" smtClean="0"/>
              <a:t> </a:t>
            </a:r>
            <a:r>
              <a:rPr lang="en-US" dirty="0" err="1" smtClean="0"/>
              <a:t>işçi</a:t>
            </a:r>
            <a:r>
              <a:rPr lang="en-US" dirty="0" smtClean="0"/>
              <a:t>, </a:t>
            </a:r>
            <a:r>
              <a:rPr lang="en-US" dirty="0" err="1" smtClean="0"/>
              <a:t>iş</a:t>
            </a:r>
            <a:r>
              <a:rPr lang="en-US" dirty="0" smtClean="0"/>
              <a:t> </a:t>
            </a:r>
            <a:r>
              <a:rPr lang="en-US" dirty="0" err="1" smtClean="0"/>
              <a:t>görme</a:t>
            </a:r>
            <a:r>
              <a:rPr lang="en-US" dirty="0" smtClean="0"/>
              <a:t> </a:t>
            </a:r>
            <a:r>
              <a:rPr lang="en-US" dirty="0" err="1" smtClean="0"/>
              <a:t>borcunu</a:t>
            </a:r>
            <a:r>
              <a:rPr lang="en-US" dirty="0" smtClean="0"/>
              <a:t> </a:t>
            </a:r>
            <a:r>
              <a:rPr lang="en-US" dirty="0" err="1" smtClean="0"/>
              <a:t>yerine</a:t>
            </a:r>
            <a:r>
              <a:rPr lang="en-US" dirty="0" smtClean="0"/>
              <a:t> </a:t>
            </a:r>
            <a:r>
              <a:rPr lang="en-US" dirty="0" err="1" smtClean="0"/>
              <a:t>getirmekten</a:t>
            </a:r>
            <a:r>
              <a:rPr lang="en-US" dirty="0" smtClean="0"/>
              <a:t> </a:t>
            </a:r>
            <a:r>
              <a:rPr lang="en-US" dirty="0" err="1" smtClean="0"/>
              <a:t>kaçınabilir</a:t>
            </a:r>
            <a:r>
              <a:rPr lang="en-US" dirty="0" smtClean="0"/>
              <a:t>. Bu </a:t>
            </a:r>
            <a:r>
              <a:rPr lang="en-US" dirty="0" err="1" smtClean="0"/>
              <a:t>nedenle</a:t>
            </a:r>
            <a:r>
              <a:rPr lang="en-US" dirty="0" smtClean="0"/>
              <a:t> </a:t>
            </a:r>
            <a:r>
              <a:rPr lang="en-US" dirty="0" err="1" smtClean="0"/>
              <a:t>kişisel</a:t>
            </a:r>
            <a:r>
              <a:rPr lang="en-US" dirty="0" smtClean="0"/>
              <a:t> </a:t>
            </a:r>
            <a:r>
              <a:rPr lang="en-US" dirty="0" err="1" smtClean="0"/>
              <a:t>kararlarına</a:t>
            </a:r>
            <a:r>
              <a:rPr lang="en-US" dirty="0" smtClean="0"/>
              <a:t> </a:t>
            </a:r>
            <a:r>
              <a:rPr lang="en-US" dirty="0" err="1" smtClean="0"/>
              <a:t>dayanarak</a:t>
            </a:r>
            <a:r>
              <a:rPr lang="en-US" dirty="0" smtClean="0"/>
              <a:t> </a:t>
            </a:r>
            <a:r>
              <a:rPr lang="en-US" dirty="0" err="1" smtClean="0"/>
              <a:t>iş</a:t>
            </a:r>
            <a:r>
              <a:rPr lang="en-US" dirty="0" smtClean="0"/>
              <a:t> </a:t>
            </a:r>
            <a:r>
              <a:rPr lang="en-US" dirty="0" err="1" smtClean="0"/>
              <a:t>görme</a:t>
            </a:r>
            <a:r>
              <a:rPr lang="en-US" dirty="0" smtClean="0"/>
              <a:t> </a:t>
            </a:r>
            <a:r>
              <a:rPr lang="en-US" dirty="0" err="1" smtClean="0"/>
              <a:t>borcunu</a:t>
            </a:r>
            <a:r>
              <a:rPr lang="en-US" dirty="0" smtClean="0"/>
              <a:t> </a:t>
            </a:r>
            <a:r>
              <a:rPr lang="en-US" dirty="0" err="1" smtClean="0"/>
              <a:t>yerine</a:t>
            </a:r>
            <a:r>
              <a:rPr lang="en-US" dirty="0" smtClean="0"/>
              <a:t> </a:t>
            </a:r>
            <a:r>
              <a:rPr lang="en-US" dirty="0" err="1" smtClean="0"/>
              <a:t>getirmemeleri</a:t>
            </a:r>
            <a:r>
              <a:rPr lang="en-US" dirty="0" smtClean="0"/>
              <a:t> </a:t>
            </a:r>
            <a:r>
              <a:rPr lang="en-US" dirty="0" err="1" smtClean="0"/>
              <a:t>sayısal</a:t>
            </a:r>
            <a:r>
              <a:rPr lang="en-US" dirty="0" smtClean="0"/>
              <a:t> </a:t>
            </a:r>
            <a:r>
              <a:rPr lang="en-US" dirty="0" err="1" smtClean="0"/>
              <a:t>olarak</a:t>
            </a:r>
            <a:r>
              <a:rPr lang="en-US" dirty="0" smtClean="0"/>
              <a:t> </a:t>
            </a:r>
            <a:r>
              <a:rPr lang="en-US" dirty="0" err="1" smtClean="0"/>
              <a:t>toplu</a:t>
            </a:r>
            <a:r>
              <a:rPr lang="en-US" dirty="0" smtClean="0"/>
              <a:t> </a:t>
            </a:r>
            <a:r>
              <a:rPr lang="en-US" dirty="0" err="1" smtClean="0"/>
              <a:t>bir</a:t>
            </a:r>
            <a:r>
              <a:rPr lang="en-US" dirty="0" smtClean="0"/>
              <a:t> </a:t>
            </a:r>
            <a:r>
              <a:rPr lang="en-US" dirty="0" err="1" smtClean="0"/>
              <a:t>nitelik</a:t>
            </a:r>
            <a:r>
              <a:rPr lang="en-US" dirty="0" smtClean="0"/>
              <a:t> </a:t>
            </a:r>
            <a:r>
              <a:rPr lang="en-US" dirty="0" err="1" smtClean="0"/>
              <a:t>kazansa</a:t>
            </a:r>
            <a:r>
              <a:rPr lang="en-US" dirty="0" smtClean="0"/>
              <a:t> </a:t>
            </a:r>
            <a:r>
              <a:rPr lang="en-US" dirty="0" err="1" smtClean="0"/>
              <a:t>dahi</a:t>
            </a:r>
            <a:r>
              <a:rPr lang="en-US" dirty="0" smtClean="0"/>
              <a:t> </a:t>
            </a:r>
            <a:r>
              <a:rPr lang="en-US" dirty="0" err="1" smtClean="0"/>
              <a:t>grev</a:t>
            </a:r>
            <a:r>
              <a:rPr lang="en-US" dirty="0" smtClean="0"/>
              <a:t> </a:t>
            </a:r>
            <a:r>
              <a:rPr lang="en-US" dirty="0" err="1" smtClean="0"/>
              <a:t>olarak</a:t>
            </a:r>
            <a:r>
              <a:rPr lang="en-US" dirty="0" smtClean="0"/>
              <a:t> </a:t>
            </a:r>
            <a:r>
              <a:rPr lang="en-US" dirty="0" err="1" smtClean="0"/>
              <a:t>nitelendirilemez</a:t>
            </a:r>
            <a:r>
              <a:rPr lang="en-US" dirty="0" smtClean="0"/>
              <a:t>. </a:t>
            </a:r>
            <a:r>
              <a:rPr lang="en-US" dirty="0" err="1" smtClean="0"/>
              <a:t>Gününde</a:t>
            </a:r>
            <a:r>
              <a:rPr lang="en-US" dirty="0" smtClean="0"/>
              <a:t> </a:t>
            </a:r>
            <a:r>
              <a:rPr lang="en-US" dirty="0" err="1" smtClean="0"/>
              <a:t>ödenmeyen</a:t>
            </a:r>
            <a:r>
              <a:rPr lang="en-US" dirty="0" smtClean="0"/>
              <a:t> </a:t>
            </a:r>
            <a:r>
              <a:rPr lang="en-US" dirty="0" err="1" smtClean="0"/>
              <a:t>ücretler</a:t>
            </a:r>
            <a:r>
              <a:rPr lang="en-US" dirty="0" smtClean="0"/>
              <a:t> </a:t>
            </a:r>
            <a:r>
              <a:rPr lang="en-US" dirty="0" err="1" smtClean="0"/>
              <a:t>için</a:t>
            </a:r>
            <a:r>
              <a:rPr lang="en-US" dirty="0" smtClean="0"/>
              <a:t> </a:t>
            </a:r>
            <a:r>
              <a:rPr lang="en-US" dirty="0" err="1" smtClean="0"/>
              <a:t>mevduata</a:t>
            </a:r>
            <a:r>
              <a:rPr lang="en-US" dirty="0" smtClean="0"/>
              <a:t> </a:t>
            </a:r>
            <a:r>
              <a:rPr lang="en-US" dirty="0" err="1" smtClean="0"/>
              <a:t>uygulanan</a:t>
            </a:r>
            <a:r>
              <a:rPr lang="en-US" dirty="0" smtClean="0"/>
              <a:t> </a:t>
            </a:r>
            <a:r>
              <a:rPr lang="en-US" dirty="0" err="1" smtClean="0"/>
              <a:t>en</a:t>
            </a:r>
            <a:r>
              <a:rPr lang="en-US" dirty="0" smtClean="0"/>
              <a:t> </a:t>
            </a:r>
            <a:r>
              <a:rPr lang="en-US" dirty="0" err="1" smtClean="0"/>
              <a:t>yüksek</a:t>
            </a:r>
            <a:r>
              <a:rPr lang="en-US" dirty="0" smtClean="0"/>
              <a:t> </a:t>
            </a:r>
            <a:r>
              <a:rPr lang="en-US" dirty="0" err="1" smtClean="0"/>
              <a:t>faiz</a:t>
            </a:r>
            <a:r>
              <a:rPr lang="en-US" dirty="0" smtClean="0"/>
              <a:t> </a:t>
            </a:r>
            <a:r>
              <a:rPr lang="en-US" dirty="0" err="1" smtClean="0"/>
              <a:t>oranı</a:t>
            </a:r>
            <a:r>
              <a:rPr lang="en-US" dirty="0" smtClean="0"/>
              <a:t> </a:t>
            </a:r>
            <a:r>
              <a:rPr lang="en-US" dirty="0" err="1" smtClean="0"/>
              <a:t>uygulanır</a:t>
            </a:r>
            <a:r>
              <a:rPr lang="en-US" dirty="0" smtClean="0"/>
              <a:t>. Bu </a:t>
            </a:r>
            <a:r>
              <a:rPr lang="en-US" dirty="0" err="1" smtClean="0"/>
              <a:t>işçilerin</a:t>
            </a:r>
            <a:r>
              <a:rPr lang="en-US" dirty="0" smtClean="0"/>
              <a:t> </a:t>
            </a:r>
            <a:r>
              <a:rPr lang="en-US" dirty="0" err="1" smtClean="0"/>
              <a:t>bu</a:t>
            </a:r>
            <a:r>
              <a:rPr lang="en-US" dirty="0" smtClean="0"/>
              <a:t> </a:t>
            </a:r>
            <a:r>
              <a:rPr lang="en-US" dirty="0" err="1" smtClean="0"/>
              <a:t>nedenle</a:t>
            </a:r>
            <a:r>
              <a:rPr lang="en-US" dirty="0" smtClean="0"/>
              <a:t> </a:t>
            </a:r>
            <a:r>
              <a:rPr lang="en-US" dirty="0" err="1" smtClean="0"/>
              <a:t>iş</a:t>
            </a:r>
            <a:r>
              <a:rPr lang="en-US" dirty="0" smtClean="0"/>
              <a:t> </a:t>
            </a:r>
            <a:r>
              <a:rPr lang="en-US" dirty="0" err="1" smtClean="0"/>
              <a:t>akitleri</a:t>
            </a:r>
            <a:r>
              <a:rPr lang="en-US" dirty="0" smtClean="0"/>
              <a:t> </a:t>
            </a:r>
            <a:r>
              <a:rPr lang="en-US" dirty="0" err="1" smtClean="0"/>
              <a:t>çalışmadıkları</a:t>
            </a:r>
            <a:r>
              <a:rPr lang="en-US" dirty="0" smtClean="0"/>
              <a:t> </a:t>
            </a:r>
            <a:r>
              <a:rPr lang="en-US" dirty="0" err="1" smtClean="0"/>
              <a:t>için</a:t>
            </a:r>
            <a:r>
              <a:rPr lang="en-US" dirty="0" smtClean="0"/>
              <a:t> </a:t>
            </a:r>
            <a:r>
              <a:rPr lang="en-US" dirty="0" err="1" smtClean="0"/>
              <a:t>feshedilemez</a:t>
            </a:r>
            <a:r>
              <a:rPr lang="en-US" dirty="0" smtClean="0"/>
              <a:t> </a:t>
            </a:r>
            <a:r>
              <a:rPr lang="en-US" dirty="0" err="1" smtClean="0"/>
              <a:t>ve</a:t>
            </a:r>
            <a:r>
              <a:rPr lang="en-US" dirty="0" smtClean="0"/>
              <a:t> </a:t>
            </a:r>
            <a:r>
              <a:rPr lang="en-US" dirty="0" err="1" smtClean="0"/>
              <a:t>yerine</a:t>
            </a:r>
            <a:r>
              <a:rPr lang="en-US" dirty="0" smtClean="0"/>
              <a:t> </a:t>
            </a:r>
            <a:r>
              <a:rPr lang="en-US" dirty="0" err="1" smtClean="0"/>
              <a:t>yeni</a:t>
            </a:r>
            <a:r>
              <a:rPr lang="en-US" dirty="0" smtClean="0"/>
              <a:t> </a:t>
            </a:r>
            <a:r>
              <a:rPr lang="en-US" dirty="0" err="1" smtClean="0"/>
              <a:t>işçi</a:t>
            </a:r>
            <a:r>
              <a:rPr lang="en-US" dirty="0" smtClean="0"/>
              <a:t> </a:t>
            </a:r>
            <a:r>
              <a:rPr lang="en-US" dirty="0" err="1" smtClean="0"/>
              <a:t>alınamaz</a:t>
            </a:r>
            <a:r>
              <a:rPr lang="en-US" dirty="0" smtClean="0"/>
              <a:t>, </a:t>
            </a:r>
            <a:r>
              <a:rPr lang="en-US" dirty="0" err="1" smtClean="0"/>
              <a:t>bu</a:t>
            </a:r>
            <a:r>
              <a:rPr lang="en-US" dirty="0" smtClean="0"/>
              <a:t> </a:t>
            </a:r>
            <a:r>
              <a:rPr lang="en-US" dirty="0" err="1" smtClean="0"/>
              <a:t>işler</a:t>
            </a:r>
            <a:r>
              <a:rPr lang="en-US" dirty="0" smtClean="0"/>
              <a:t> </a:t>
            </a:r>
            <a:r>
              <a:rPr lang="en-US" dirty="0" err="1" smtClean="0"/>
              <a:t>başkalarına</a:t>
            </a:r>
            <a:r>
              <a:rPr lang="en-US" dirty="0" smtClean="0"/>
              <a:t> </a:t>
            </a:r>
            <a:r>
              <a:rPr lang="en-US" dirty="0" err="1" smtClean="0"/>
              <a:t>yaptırılamaz</a:t>
            </a:r>
            <a:r>
              <a:rPr lang="en-US" dirty="0" smtClean="0"/>
              <a:t>.</a:t>
            </a:r>
            <a:endParaRPr lang="tr-TR" dirty="0" smtClean="0"/>
          </a:p>
        </p:txBody>
      </p:sp>
      <p:sp>
        <p:nvSpPr>
          <p:cNvPr id="4" name="Slayt Numarası Yer Tutucusu 3"/>
          <p:cNvSpPr>
            <a:spLocks noGrp="1"/>
          </p:cNvSpPr>
          <p:nvPr>
            <p:ph type="sldNum" sz="quarter" idx="10"/>
          </p:nvPr>
        </p:nvSpPr>
        <p:spPr/>
        <p:txBody>
          <a:bodyPr/>
          <a:lstStyle/>
          <a:p>
            <a:fld id="{87B3C15C-C27C-4FF5-B429-995D138FC104}" type="slidenum">
              <a:rPr lang="tr-TR" smtClean="0"/>
              <a:t>20</a:t>
            </a:fld>
            <a:endParaRPr lang="tr-TR"/>
          </a:p>
        </p:txBody>
      </p:sp>
    </p:spTree>
    <p:extLst>
      <p:ext uri="{BB962C8B-B14F-4D97-AF65-F5344CB8AC3E}">
        <p14:creationId xmlns:p14="http://schemas.microsoft.com/office/powerpoint/2010/main" val="2010358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err="1" smtClean="0"/>
              <a:t>Ücret</a:t>
            </a:r>
            <a:r>
              <a:rPr lang="en-US" b="1" dirty="0" smtClean="0"/>
              <a:t> </a:t>
            </a:r>
            <a:r>
              <a:rPr lang="en-US" b="1" dirty="0" err="1" smtClean="0"/>
              <a:t>kesme</a:t>
            </a:r>
            <a:r>
              <a:rPr lang="en-US" b="1" dirty="0" smtClean="0"/>
              <a:t> </a:t>
            </a:r>
            <a:r>
              <a:rPr lang="en-US" b="1" dirty="0" err="1" smtClean="0"/>
              <a:t>cezası</a:t>
            </a:r>
            <a:r>
              <a:rPr lang="en-US" b="1" dirty="0" smtClean="0"/>
              <a:t> </a:t>
            </a:r>
            <a:endParaRPr lang="tr-TR" b="1" dirty="0" smtClean="0"/>
          </a:p>
          <a:p>
            <a:r>
              <a:rPr lang="en-US" dirty="0" err="1" smtClean="0"/>
              <a:t>İşveren</a:t>
            </a:r>
            <a:r>
              <a:rPr lang="en-US" dirty="0" smtClean="0"/>
              <a:t> </a:t>
            </a:r>
            <a:r>
              <a:rPr lang="en-US" dirty="0" err="1" smtClean="0"/>
              <a:t>toplu</a:t>
            </a:r>
            <a:r>
              <a:rPr lang="en-US" dirty="0" smtClean="0"/>
              <a:t> </a:t>
            </a:r>
            <a:r>
              <a:rPr lang="en-US" dirty="0" err="1" smtClean="0"/>
              <a:t>sözleşme</a:t>
            </a:r>
            <a:r>
              <a:rPr lang="en-US" dirty="0" smtClean="0"/>
              <a:t> </a:t>
            </a:r>
            <a:r>
              <a:rPr lang="en-US" dirty="0" err="1" smtClean="0"/>
              <a:t>veya</a:t>
            </a:r>
            <a:r>
              <a:rPr lang="en-US" dirty="0" smtClean="0"/>
              <a:t> </a:t>
            </a:r>
            <a:r>
              <a:rPr lang="en-US" dirty="0" err="1" smtClean="0"/>
              <a:t>iş</a:t>
            </a:r>
            <a:r>
              <a:rPr lang="en-US" dirty="0" smtClean="0"/>
              <a:t> </a:t>
            </a:r>
            <a:r>
              <a:rPr lang="en-US" dirty="0" err="1" smtClean="0"/>
              <a:t>sözleşmelerinde</a:t>
            </a:r>
            <a:r>
              <a:rPr lang="en-US" dirty="0" smtClean="0"/>
              <a:t> </a:t>
            </a:r>
            <a:r>
              <a:rPr lang="en-US" dirty="0" err="1" smtClean="0"/>
              <a:t>gösterilmiş</a:t>
            </a:r>
            <a:r>
              <a:rPr lang="en-US" dirty="0" smtClean="0"/>
              <a:t> </a:t>
            </a:r>
            <a:r>
              <a:rPr lang="en-US" dirty="0" err="1" smtClean="0"/>
              <a:t>olan</a:t>
            </a:r>
            <a:r>
              <a:rPr lang="en-US" dirty="0" smtClean="0"/>
              <a:t> </a:t>
            </a:r>
            <a:r>
              <a:rPr lang="en-US" dirty="0" err="1" smtClean="0"/>
              <a:t>sebepler</a:t>
            </a:r>
            <a:r>
              <a:rPr lang="en-US" dirty="0" smtClean="0"/>
              <a:t> </a:t>
            </a:r>
            <a:r>
              <a:rPr lang="en-US" dirty="0" err="1" smtClean="0"/>
              <a:t>dışında</a:t>
            </a:r>
            <a:r>
              <a:rPr lang="en-US" dirty="0" smtClean="0"/>
              <a:t> </a:t>
            </a:r>
            <a:r>
              <a:rPr lang="en-US" dirty="0" err="1" smtClean="0"/>
              <a:t>işçiye</a:t>
            </a:r>
            <a:r>
              <a:rPr lang="en-US" dirty="0" smtClean="0"/>
              <a:t> </a:t>
            </a:r>
            <a:r>
              <a:rPr lang="en-US" dirty="0" err="1" smtClean="0"/>
              <a:t>ücret</a:t>
            </a:r>
            <a:r>
              <a:rPr lang="en-US" dirty="0" smtClean="0"/>
              <a:t> </a:t>
            </a:r>
            <a:r>
              <a:rPr lang="en-US" dirty="0" err="1" smtClean="0"/>
              <a:t>kesme</a:t>
            </a:r>
            <a:r>
              <a:rPr lang="en-US" dirty="0" smtClean="0"/>
              <a:t> </a:t>
            </a:r>
            <a:r>
              <a:rPr lang="en-US" dirty="0" err="1" smtClean="0"/>
              <a:t>cezası</a:t>
            </a:r>
            <a:r>
              <a:rPr lang="en-US" dirty="0" smtClean="0"/>
              <a:t> </a:t>
            </a:r>
            <a:r>
              <a:rPr lang="en-US" dirty="0" err="1" smtClean="0"/>
              <a:t>veremez</a:t>
            </a:r>
            <a:r>
              <a:rPr lang="en-US" dirty="0" smtClean="0"/>
              <a:t>. </a:t>
            </a:r>
            <a:r>
              <a:rPr lang="en-US" dirty="0" err="1" smtClean="0"/>
              <a:t>İşçi</a:t>
            </a:r>
            <a:r>
              <a:rPr lang="en-US" dirty="0" smtClean="0"/>
              <a:t> </a:t>
            </a:r>
            <a:r>
              <a:rPr lang="en-US" dirty="0" err="1" smtClean="0"/>
              <a:t>ücretlerinden</a:t>
            </a:r>
            <a:r>
              <a:rPr lang="en-US" dirty="0" smtClean="0"/>
              <a:t> </a:t>
            </a:r>
            <a:r>
              <a:rPr lang="en-US" dirty="0" err="1" smtClean="0"/>
              <a:t>ceza</a:t>
            </a:r>
            <a:r>
              <a:rPr lang="en-US" dirty="0" smtClean="0"/>
              <a:t> </a:t>
            </a:r>
            <a:r>
              <a:rPr lang="en-US" dirty="0" err="1" smtClean="0"/>
              <a:t>olarak</a:t>
            </a:r>
            <a:r>
              <a:rPr lang="en-US" dirty="0" smtClean="0"/>
              <a:t> </a:t>
            </a:r>
            <a:r>
              <a:rPr lang="en-US" dirty="0" err="1" smtClean="0"/>
              <a:t>yapılacak</a:t>
            </a:r>
            <a:r>
              <a:rPr lang="en-US" dirty="0" smtClean="0"/>
              <a:t> </a:t>
            </a:r>
            <a:r>
              <a:rPr lang="en-US" dirty="0" err="1" smtClean="0"/>
              <a:t>kesintilerin</a:t>
            </a:r>
            <a:r>
              <a:rPr lang="en-US" dirty="0" smtClean="0"/>
              <a:t> </a:t>
            </a:r>
            <a:r>
              <a:rPr lang="en-US" dirty="0" err="1" smtClean="0"/>
              <a:t>işçiye</a:t>
            </a:r>
            <a:r>
              <a:rPr lang="en-US" dirty="0" smtClean="0"/>
              <a:t> </a:t>
            </a:r>
            <a:r>
              <a:rPr lang="en-US" dirty="0" err="1" smtClean="0"/>
              <a:t>derhal</a:t>
            </a:r>
            <a:r>
              <a:rPr lang="en-US" dirty="0" smtClean="0"/>
              <a:t> </a:t>
            </a:r>
            <a:r>
              <a:rPr lang="en-US" dirty="0" err="1" smtClean="0"/>
              <a:t>sebepleriyle</a:t>
            </a:r>
            <a:r>
              <a:rPr lang="en-US" dirty="0" smtClean="0"/>
              <a:t> </a:t>
            </a:r>
            <a:r>
              <a:rPr lang="en-US" dirty="0" err="1" smtClean="0"/>
              <a:t>beraber</a:t>
            </a:r>
            <a:r>
              <a:rPr lang="en-US" dirty="0" smtClean="0"/>
              <a:t> </a:t>
            </a:r>
            <a:r>
              <a:rPr lang="en-US" dirty="0" err="1" smtClean="0"/>
              <a:t>bildirilmesi</a:t>
            </a:r>
            <a:r>
              <a:rPr lang="en-US" dirty="0" smtClean="0"/>
              <a:t> </a:t>
            </a:r>
            <a:r>
              <a:rPr lang="en-US" dirty="0" err="1" smtClean="0"/>
              <a:t>gerekir</a:t>
            </a:r>
            <a:r>
              <a:rPr lang="en-US" dirty="0" smtClean="0"/>
              <a:t>. </a:t>
            </a:r>
            <a:r>
              <a:rPr lang="en-US" dirty="0" err="1" smtClean="0"/>
              <a:t>İşçi</a:t>
            </a:r>
            <a:r>
              <a:rPr lang="en-US" dirty="0" smtClean="0"/>
              <a:t> </a:t>
            </a:r>
            <a:r>
              <a:rPr lang="en-US" dirty="0" err="1" smtClean="0"/>
              <a:t>ücretlerinden</a:t>
            </a:r>
            <a:r>
              <a:rPr lang="en-US" dirty="0" smtClean="0"/>
              <a:t> </a:t>
            </a:r>
            <a:r>
              <a:rPr lang="en-US" dirty="0" err="1" smtClean="0"/>
              <a:t>bu</a:t>
            </a:r>
            <a:r>
              <a:rPr lang="en-US" dirty="0" smtClean="0"/>
              <a:t> </a:t>
            </a:r>
            <a:r>
              <a:rPr lang="en-US" dirty="0" err="1" smtClean="0"/>
              <a:t>yolda</a:t>
            </a:r>
            <a:r>
              <a:rPr lang="en-US" dirty="0" smtClean="0"/>
              <a:t> </a:t>
            </a:r>
            <a:r>
              <a:rPr lang="en-US" dirty="0" err="1" smtClean="0"/>
              <a:t>yapılacak</a:t>
            </a:r>
            <a:r>
              <a:rPr lang="en-US" dirty="0" smtClean="0"/>
              <a:t> </a:t>
            </a:r>
            <a:r>
              <a:rPr lang="en-US" dirty="0" err="1" smtClean="0"/>
              <a:t>kesintiler</a:t>
            </a:r>
            <a:r>
              <a:rPr lang="en-US" dirty="0" smtClean="0"/>
              <a:t> </a:t>
            </a:r>
            <a:r>
              <a:rPr lang="en-US" dirty="0" err="1" smtClean="0"/>
              <a:t>bir</a:t>
            </a:r>
            <a:r>
              <a:rPr lang="en-US" dirty="0" smtClean="0"/>
              <a:t> </a:t>
            </a:r>
            <a:r>
              <a:rPr lang="en-US" dirty="0" err="1" smtClean="0"/>
              <a:t>ayda</a:t>
            </a:r>
            <a:r>
              <a:rPr lang="en-US" dirty="0" smtClean="0"/>
              <a:t> </a:t>
            </a:r>
            <a:r>
              <a:rPr lang="en-US" dirty="0" err="1" smtClean="0"/>
              <a:t>iki</a:t>
            </a:r>
            <a:r>
              <a:rPr lang="en-US" dirty="0" smtClean="0"/>
              <a:t> </a:t>
            </a:r>
            <a:r>
              <a:rPr lang="en-US" dirty="0" err="1" smtClean="0"/>
              <a:t>gündelikten</a:t>
            </a:r>
            <a:r>
              <a:rPr lang="en-US" dirty="0" smtClean="0"/>
              <a:t> </a:t>
            </a:r>
            <a:r>
              <a:rPr lang="en-US" dirty="0" err="1" smtClean="0"/>
              <a:t>veya</a:t>
            </a:r>
            <a:r>
              <a:rPr lang="en-US" dirty="0" smtClean="0"/>
              <a:t> </a:t>
            </a:r>
            <a:r>
              <a:rPr lang="en-US" dirty="0" err="1" smtClean="0"/>
              <a:t>parça</a:t>
            </a:r>
            <a:r>
              <a:rPr lang="en-US" dirty="0" smtClean="0"/>
              <a:t> </a:t>
            </a:r>
            <a:r>
              <a:rPr lang="en-US" dirty="0" err="1" smtClean="0"/>
              <a:t>başına</a:t>
            </a:r>
            <a:r>
              <a:rPr lang="en-US" dirty="0" smtClean="0"/>
              <a:t> </a:t>
            </a:r>
            <a:r>
              <a:rPr lang="en-US" dirty="0" err="1" smtClean="0"/>
              <a:t>yahut</a:t>
            </a:r>
            <a:r>
              <a:rPr lang="en-US" dirty="0" smtClean="0"/>
              <a:t> </a:t>
            </a:r>
            <a:r>
              <a:rPr lang="en-US" dirty="0" err="1" smtClean="0"/>
              <a:t>yapılan</a:t>
            </a:r>
            <a:r>
              <a:rPr lang="en-US" dirty="0" smtClean="0"/>
              <a:t> </a:t>
            </a:r>
            <a:r>
              <a:rPr lang="en-US" dirty="0" err="1" smtClean="0"/>
              <a:t>iş</a:t>
            </a:r>
            <a:r>
              <a:rPr lang="en-US" dirty="0" smtClean="0"/>
              <a:t> </a:t>
            </a:r>
            <a:r>
              <a:rPr lang="en-US" dirty="0" err="1" smtClean="0"/>
              <a:t>miktarına</a:t>
            </a:r>
            <a:r>
              <a:rPr lang="en-US" dirty="0" smtClean="0"/>
              <a:t> </a:t>
            </a:r>
            <a:r>
              <a:rPr lang="en-US" dirty="0" err="1" smtClean="0"/>
              <a:t>göre</a:t>
            </a:r>
            <a:r>
              <a:rPr lang="en-US" dirty="0" smtClean="0"/>
              <a:t> </a:t>
            </a:r>
            <a:r>
              <a:rPr lang="en-US" dirty="0" err="1" smtClean="0"/>
              <a:t>verilen</a:t>
            </a:r>
            <a:r>
              <a:rPr lang="en-US" dirty="0" smtClean="0"/>
              <a:t> </a:t>
            </a:r>
            <a:r>
              <a:rPr lang="en-US" dirty="0" err="1" smtClean="0"/>
              <a:t>ücretlerde</a:t>
            </a:r>
            <a:r>
              <a:rPr lang="en-US" dirty="0" smtClean="0"/>
              <a:t> </a:t>
            </a:r>
            <a:r>
              <a:rPr lang="en-US" dirty="0" err="1" smtClean="0"/>
              <a:t>işçinin</a:t>
            </a:r>
            <a:r>
              <a:rPr lang="en-US" dirty="0" smtClean="0"/>
              <a:t> </a:t>
            </a:r>
            <a:r>
              <a:rPr lang="en-US" dirty="0" err="1" smtClean="0"/>
              <a:t>iki</a:t>
            </a:r>
            <a:r>
              <a:rPr lang="en-US" dirty="0" smtClean="0"/>
              <a:t> </a:t>
            </a:r>
            <a:r>
              <a:rPr lang="en-US" dirty="0" err="1" smtClean="0"/>
              <a:t>günlük</a:t>
            </a:r>
            <a:r>
              <a:rPr lang="en-US" dirty="0" smtClean="0"/>
              <a:t> </a:t>
            </a:r>
            <a:r>
              <a:rPr lang="en-US" dirty="0" err="1" smtClean="0"/>
              <a:t>kazancından</a:t>
            </a:r>
            <a:r>
              <a:rPr lang="en-US" dirty="0" smtClean="0"/>
              <a:t> </a:t>
            </a:r>
            <a:r>
              <a:rPr lang="en-US" dirty="0" err="1" smtClean="0"/>
              <a:t>fazla</a:t>
            </a:r>
            <a:r>
              <a:rPr lang="en-US" dirty="0" smtClean="0"/>
              <a:t> </a:t>
            </a:r>
            <a:r>
              <a:rPr lang="en-US" dirty="0" err="1" smtClean="0"/>
              <a:t>olamaz</a:t>
            </a:r>
            <a:r>
              <a:rPr lang="en-US" dirty="0" smtClean="0"/>
              <a:t>. Bu </a:t>
            </a:r>
            <a:r>
              <a:rPr lang="en-US" dirty="0" err="1" smtClean="0"/>
              <a:t>paralar</a:t>
            </a:r>
            <a:r>
              <a:rPr lang="en-US" dirty="0" smtClean="0"/>
              <a:t> </a:t>
            </a:r>
            <a:r>
              <a:rPr lang="en-US" dirty="0" err="1" smtClean="0"/>
              <a:t>işçilerin</a:t>
            </a:r>
            <a:r>
              <a:rPr lang="en-US" dirty="0" smtClean="0"/>
              <a:t> </a:t>
            </a:r>
            <a:r>
              <a:rPr lang="en-US" dirty="0" err="1" smtClean="0"/>
              <a:t>eğitimi</a:t>
            </a:r>
            <a:r>
              <a:rPr lang="en-US" dirty="0" smtClean="0"/>
              <a:t> </a:t>
            </a:r>
            <a:r>
              <a:rPr lang="en-US" dirty="0" err="1" smtClean="0"/>
              <a:t>ve</a:t>
            </a:r>
            <a:r>
              <a:rPr lang="en-US" dirty="0" smtClean="0"/>
              <a:t> </a:t>
            </a:r>
            <a:r>
              <a:rPr lang="en-US" dirty="0" err="1" smtClean="0"/>
              <a:t>sosyal</a:t>
            </a:r>
            <a:r>
              <a:rPr lang="en-US" dirty="0" smtClean="0"/>
              <a:t> </a:t>
            </a:r>
            <a:r>
              <a:rPr lang="en-US" dirty="0" err="1" smtClean="0"/>
              <a:t>hizmetleri</a:t>
            </a:r>
            <a:r>
              <a:rPr lang="en-US" dirty="0" smtClean="0"/>
              <a:t> </a:t>
            </a:r>
            <a:r>
              <a:rPr lang="en-US" dirty="0" err="1" smtClean="0"/>
              <a:t>için</a:t>
            </a:r>
            <a:r>
              <a:rPr lang="en-US" dirty="0" smtClean="0"/>
              <a:t> </a:t>
            </a:r>
            <a:r>
              <a:rPr lang="en-US" dirty="0" err="1" smtClean="0"/>
              <a:t>kullanılıp</a:t>
            </a:r>
            <a:r>
              <a:rPr lang="en-US" dirty="0" smtClean="0"/>
              <a:t> </a:t>
            </a:r>
            <a:r>
              <a:rPr lang="en-US" dirty="0" err="1" smtClean="0"/>
              <a:t>harcanmak</a:t>
            </a:r>
            <a:r>
              <a:rPr lang="en-US" dirty="0" smtClean="0"/>
              <a:t> </a:t>
            </a:r>
            <a:r>
              <a:rPr lang="en-US" dirty="0" err="1" smtClean="0"/>
              <a:t>üzere</a:t>
            </a:r>
            <a:r>
              <a:rPr lang="en-US" dirty="0" smtClean="0"/>
              <a:t> </a:t>
            </a:r>
            <a:r>
              <a:rPr lang="en-US" dirty="0" err="1" smtClean="0"/>
              <a:t>Çalışma</a:t>
            </a:r>
            <a:r>
              <a:rPr lang="en-US" dirty="0" smtClean="0"/>
              <a:t> </a:t>
            </a:r>
            <a:r>
              <a:rPr lang="en-US" dirty="0" err="1" smtClean="0"/>
              <a:t>ve</a:t>
            </a:r>
            <a:r>
              <a:rPr lang="en-US" dirty="0" smtClean="0"/>
              <a:t> </a:t>
            </a:r>
            <a:r>
              <a:rPr lang="en-US" dirty="0" err="1" smtClean="0"/>
              <a:t>Sosyal</a:t>
            </a:r>
            <a:r>
              <a:rPr lang="en-US" dirty="0" smtClean="0"/>
              <a:t> </a:t>
            </a:r>
            <a:r>
              <a:rPr lang="en-US" dirty="0" err="1" smtClean="0"/>
              <a:t>Güvenlik</a:t>
            </a:r>
            <a:r>
              <a:rPr lang="en-US" dirty="0" smtClean="0"/>
              <a:t> </a:t>
            </a:r>
            <a:r>
              <a:rPr lang="en-US" dirty="0" err="1" smtClean="0"/>
              <a:t>Bakanlığı</a:t>
            </a:r>
            <a:r>
              <a:rPr lang="en-US" dirty="0" smtClean="0"/>
              <a:t> </a:t>
            </a:r>
            <a:r>
              <a:rPr lang="en-US" dirty="0" err="1" smtClean="0"/>
              <a:t>hesabına</a:t>
            </a:r>
            <a:r>
              <a:rPr lang="en-US" dirty="0" smtClean="0"/>
              <a:t> </a:t>
            </a:r>
            <a:r>
              <a:rPr lang="en-US" dirty="0" err="1" smtClean="0"/>
              <a:t>Bakanlıkça</a:t>
            </a:r>
            <a:r>
              <a:rPr lang="en-US" dirty="0" smtClean="0"/>
              <a:t> </a:t>
            </a:r>
            <a:r>
              <a:rPr lang="en-US" dirty="0" err="1" smtClean="0"/>
              <a:t>belirtilecek</a:t>
            </a:r>
            <a:r>
              <a:rPr lang="en-US" dirty="0" smtClean="0"/>
              <a:t> </a:t>
            </a:r>
            <a:r>
              <a:rPr lang="en-US" dirty="0" err="1" smtClean="0"/>
              <a:t>Türkiye'de</a:t>
            </a:r>
            <a:r>
              <a:rPr lang="en-US" dirty="0" smtClean="0"/>
              <a:t> </a:t>
            </a:r>
            <a:r>
              <a:rPr lang="en-US" dirty="0" err="1" smtClean="0"/>
              <a:t>kurulu</a:t>
            </a:r>
            <a:r>
              <a:rPr lang="en-US" dirty="0" smtClean="0"/>
              <a:t> </a:t>
            </a:r>
            <a:r>
              <a:rPr lang="en-US" dirty="0" err="1" smtClean="0"/>
              <a:t>bulunan</a:t>
            </a:r>
            <a:r>
              <a:rPr lang="en-US" dirty="0" smtClean="0"/>
              <a:t> </a:t>
            </a:r>
            <a:r>
              <a:rPr lang="en-US" dirty="0" err="1" smtClean="0"/>
              <a:t>ve</a:t>
            </a:r>
            <a:r>
              <a:rPr lang="en-US" dirty="0" smtClean="0"/>
              <a:t> </a:t>
            </a:r>
            <a:r>
              <a:rPr lang="en-US" dirty="0" err="1" smtClean="0"/>
              <a:t>mevduat</a:t>
            </a:r>
            <a:r>
              <a:rPr lang="en-US" dirty="0" smtClean="0"/>
              <a:t> </a:t>
            </a:r>
            <a:r>
              <a:rPr lang="en-US" dirty="0" err="1" smtClean="0"/>
              <a:t>kabul</a:t>
            </a:r>
            <a:r>
              <a:rPr lang="en-US" dirty="0" smtClean="0"/>
              <a:t> </a:t>
            </a:r>
            <a:r>
              <a:rPr lang="en-US" dirty="0" err="1" smtClean="0"/>
              <a:t>etme</a:t>
            </a:r>
            <a:r>
              <a:rPr lang="en-US" dirty="0" smtClean="0"/>
              <a:t> </a:t>
            </a:r>
            <a:r>
              <a:rPr lang="en-US" dirty="0" err="1" smtClean="0"/>
              <a:t>yetkisini</a:t>
            </a:r>
            <a:r>
              <a:rPr lang="en-US" dirty="0" smtClean="0"/>
              <a:t> </a:t>
            </a:r>
            <a:r>
              <a:rPr lang="en-US" dirty="0" err="1" smtClean="0"/>
              <a:t>haiz</a:t>
            </a:r>
            <a:r>
              <a:rPr lang="en-US" dirty="0" smtClean="0"/>
              <a:t> </a:t>
            </a:r>
            <a:r>
              <a:rPr lang="en-US" dirty="0" err="1" smtClean="0"/>
              <a:t>bankalardan</a:t>
            </a:r>
            <a:r>
              <a:rPr lang="en-US" dirty="0" smtClean="0"/>
              <a:t> </a:t>
            </a:r>
            <a:r>
              <a:rPr lang="en-US" dirty="0" err="1" smtClean="0"/>
              <a:t>birine</a:t>
            </a:r>
            <a:r>
              <a:rPr lang="en-US" dirty="0" smtClean="0"/>
              <a:t>, </a:t>
            </a:r>
            <a:r>
              <a:rPr lang="en-US" dirty="0" err="1" smtClean="0"/>
              <a:t>kesildiği</a:t>
            </a:r>
            <a:r>
              <a:rPr lang="en-US" dirty="0" smtClean="0"/>
              <a:t> </a:t>
            </a:r>
            <a:r>
              <a:rPr lang="en-US" dirty="0" err="1" smtClean="0"/>
              <a:t>tarihten</a:t>
            </a:r>
            <a:r>
              <a:rPr lang="en-US" dirty="0" smtClean="0"/>
              <a:t> </a:t>
            </a:r>
            <a:r>
              <a:rPr lang="en-US" dirty="0" err="1" smtClean="0"/>
              <a:t>itibaren</a:t>
            </a:r>
            <a:r>
              <a:rPr lang="en-US" dirty="0" smtClean="0"/>
              <a:t> </a:t>
            </a:r>
            <a:r>
              <a:rPr lang="en-US" dirty="0" err="1" smtClean="0"/>
              <a:t>bir</a:t>
            </a:r>
            <a:r>
              <a:rPr lang="en-US" dirty="0" smtClean="0"/>
              <a:t> ay </a:t>
            </a:r>
            <a:r>
              <a:rPr lang="en-US" dirty="0" err="1" smtClean="0"/>
              <a:t>içinde</a:t>
            </a:r>
            <a:r>
              <a:rPr lang="en-US" dirty="0" smtClean="0"/>
              <a:t> </a:t>
            </a:r>
            <a:r>
              <a:rPr lang="en-US" dirty="0" err="1" smtClean="0"/>
              <a:t>yatırılır</a:t>
            </a:r>
            <a:r>
              <a:rPr lang="en-US" dirty="0" smtClean="0"/>
              <a:t>. Her </a:t>
            </a:r>
            <a:r>
              <a:rPr lang="en-US" dirty="0" err="1" smtClean="0"/>
              <a:t>işveren</a:t>
            </a:r>
            <a:r>
              <a:rPr lang="en-US" dirty="0" smtClean="0"/>
              <a:t> </a:t>
            </a:r>
            <a:r>
              <a:rPr lang="en-US" dirty="0" err="1" smtClean="0"/>
              <a:t>işyerinde</a:t>
            </a:r>
            <a:r>
              <a:rPr lang="en-US" dirty="0" smtClean="0"/>
              <a:t> </a:t>
            </a:r>
            <a:r>
              <a:rPr lang="en-US" dirty="0" err="1" smtClean="0"/>
              <a:t>bu</a:t>
            </a:r>
            <a:r>
              <a:rPr lang="en-US" dirty="0" smtClean="0"/>
              <a:t> </a:t>
            </a:r>
            <a:r>
              <a:rPr lang="en-US" dirty="0" err="1" smtClean="0"/>
              <a:t>paraların</a:t>
            </a:r>
            <a:r>
              <a:rPr lang="en-US" dirty="0" smtClean="0"/>
              <a:t> </a:t>
            </a:r>
            <a:r>
              <a:rPr lang="en-US" dirty="0" err="1" smtClean="0"/>
              <a:t>ayrı</a:t>
            </a:r>
            <a:r>
              <a:rPr lang="en-US" dirty="0" smtClean="0"/>
              <a:t> </a:t>
            </a:r>
            <a:r>
              <a:rPr lang="en-US" dirty="0" err="1" smtClean="0"/>
              <a:t>bir</a:t>
            </a:r>
            <a:r>
              <a:rPr lang="en-US" dirty="0" smtClean="0"/>
              <a:t> </a:t>
            </a:r>
            <a:r>
              <a:rPr lang="en-US" dirty="0" err="1" smtClean="0"/>
              <a:t>hesabını</a:t>
            </a:r>
            <a:r>
              <a:rPr lang="en-US" dirty="0" smtClean="0"/>
              <a:t> </a:t>
            </a:r>
            <a:r>
              <a:rPr lang="en-US" dirty="0" err="1" smtClean="0"/>
              <a:t>tutmaya</a:t>
            </a:r>
            <a:r>
              <a:rPr lang="en-US" dirty="0" smtClean="0"/>
              <a:t> </a:t>
            </a:r>
            <a:r>
              <a:rPr lang="en-US" dirty="0" err="1" smtClean="0"/>
              <a:t>mecburdur</a:t>
            </a:r>
            <a:r>
              <a:rPr lang="en-US" dirty="0" smtClean="0"/>
              <a:t>. </a:t>
            </a:r>
            <a:r>
              <a:rPr lang="en-US" dirty="0" err="1" smtClean="0"/>
              <a:t>Birikmiş</a:t>
            </a:r>
            <a:r>
              <a:rPr lang="en-US" dirty="0" smtClean="0"/>
              <a:t> </a:t>
            </a:r>
            <a:r>
              <a:rPr lang="en-US" dirty="0" err="1" smtClean="0"/>
              <a:t>bulunan</a:t>
            </a:r>
            <a:r>
              <a:rPr lang="en-US" dirty="0" smtClean="0"/>
              <a:t> </a:t>
            </a:r>
            <a:r>
              <a:rPr lang="en-US" dirty="0" err="1" smtClean="0"/>
              <a:t>ceza</a:t>
            </a:r>
            <a:r>
              <a:rPr lang="en-US" dirty="0" smtClean="0"/>
              <a:t> </a:t>
            </a:r>
            <a:r>
              <a:rPr lang="en-US" dirty="0" err="1" smtClean="0"/>
              <a:t>paralarının</a:t>
            </a:r>
            <a:r>
              <a:rPr lang="en-US" dirty="0" smtClean="0"/>
              <a:t> </a:t>
            </a:r>
            <a:r>
              <a:rPr lang="en-US" dirty="0" err="1" smtClean="0"/>
              <a:t>nerelere</a:t>
            </a:r>
            <a:r>
              <a:rPr lang="en-US" dirty="0" smtClean="0"/>
              <a:t> </a:t>
            </a:r>
            <a:r>
              <a:rPr lang="en-US" dirty="0" err="1" smtClean="0"/>
              <a:t>ve</a:t>
            </a:r>
            <a:r>
              <a:rPr lang="en-US" dirty="0" smtClean="0"/>
              <a:t> ne </a:t>
            </a:r>
            <a:r>
              <a:rPr lang="en-US" dirty="0" err="1" smtClean="0"/>
              <a:t>kadar</a:t>
            </a:r>
            <a:r>
              <a:rPr lang="en-US" dirty="0" smtClean="0"/>
              <a:t> </a:t>
            </a:r>
            <a:r>
              <a:rPr lang="en-US" dirty="0" err="1" smtClean="0"/>
              <a:t>verileceği</a:t>
            </a:r>
            <a:r>
              <a:rPr lang="en-US" dirty="0" smtClean="0"/>
              <a:t> </a:t>
            </a:r>
            <a:r>
              <a:rPr lang="en-US" dirty="0" err="1" smtClean="0"/>
              <a:t>Çalışma</a:t>
            </a:r>
            <a:r>
              <a:rPr lang="en-US" dirty="0" smtClean="0"/>
              <a:t> </a:t>
            </a:r>
            <a:r>
              <a:rPr lang="en-US" dirty="0" err="1" smtClean="0"/>
              <a:t>ve</a:t>
            </a:r>
            <a:r>
              <a:rPr lang="en-US" dirty="0" smtClean="0"/>
              <a:t> </a:t>
            </a:r>
            <a:r>
              <a:rPr lang="en-US" dirty="0" err="1" smtClean="0"/>
              <a:t>Sosyal</a:t>
            </a:r>
            <a:r>
              <a:rPr lang="en-US" dirty="0" smtClean="0"/>
              <a:t> </a:t>
            </a:r>
            <a:r>
              <a:rPr lang="en-US" dirty="0" err="1" smtClean="0"/>
              <a:t>Güvenlik</a:t>
            </a:r>
            <a:r>
              <a:rPr lang="en-US" dirty="0" smtClean="0"/>
              <a:t> </a:t>
            </a:r>
            <a:r>
              <a:rPr lang="en-US" dirty="0" err="1" smtClean="0"/>
              <a:t>Bakanının</a:t>
            </a:r>
            <a:r>
              <a:rPr lang="en-US" dirty="0" smtClean="0"/>
              <a:t> </a:t>
            </a:r>
            <a:r>
              <a:rPr lang="en-US" dirty="0" err="1" smtClean="0"/>
              <a:t>başkanlık</a:t>
            </a:r>
            <a:r>
              <a:rPr lang="en-US" dirty="0" smtClean="0"/>
              <a:t> </a:t>
            </a:r>
            <a:r>
              <a:rPr lang="en-US" dirty="0" err="1" smtClean="0"/>
              <a:t>edeceği</a:t>
            </a:r>
            <a:r>
              <a:rPr lang="en-US" dirty="0" smtClean="0"/>
              <a:t> </a:t>
            </a:r>
            <a:r>
              <a:rPr lang="en-US" dirty="0" err="1" smtClean="0"/>
              <a:t>ve</a:t>
            </a:r>
            <a:r>
              <a:rPr lang="en-US" dirty="0" smtClean="0"/>
              <a:t> </a:t>
            </a:r>
            <a:r>
              <a:rPr lang="en-US" dirty="0" err="1" smtClean="0"/>
              <a:t>işçi</a:t>
            </a:r>
            <a:r>
              <a:rPr lang="en-US" dirty="0" smtClean="0"/>
              <a:t> </a:t>
            </a:r>
            <a:r>
              <a:rPr lang="en-US" dirty="0" err="1" smtClean="0"/>
              <a:t>temsilcilerinin</a:t>
            </a:r>
            <a:r>
              <a:rPr lang="en-US" dirty="0" smtClean="0"/>
              <a:t> de </a:t>
            </a:r>
            <a:r>
              <a:rPr lang="en-US" dirty="0" err="1" smtClean="0"/>
              <a:t>katılacağı</a:t>
            </a:r>
            <a:r>
              <a:rPr lang="en-US" dirty="0" smtClean="0"/>
              <a:t> </a:t>
            </a:r>
            <a:r>
              <a:rPr lang="en-US" dirty="0" err="1" smtClean="0"/>
              <a:t>bir</a:t>
            </a:r>
            <a:r>
              <a:rPr lang="en-US" dirty="0" smtClean="0"/>
              <a:t> </a:t>
            </a:r>
            <a:r>
              <a:rPr lang="en-US" dirty="0" err="1" smtClean="0"/>
              <a:t>kurul</a:t>
            </a:r>
            <a:r>
              <a:rPr lang="en-US" dirty="0" smtClean="0"/>
              <a:t> </a:t>
            </a:r>
            <a:r>
              <a:rPr lang="en-US" dirty="0" err="1" smtClean="0"/>
              <a:t>tarafından</a:t>
            </a:r>
            <a:r>
              <a:rPr lang="en-US" dirty="0" smtClean="0"/>
              <a:t> </a:t>
            </a:r>
            <a:r>
              <a:rPr lang="en-US" dirty="0" err="1" smtClean="0"/>
              <a:t>karara</a:t>
            </a:r>
            <a:r>
              <a:rPr lang="en-US" dirty="0" smtClean="0"/>
              <a:t> </a:t>
            </a:r>
            <a:r>
              <a:rPr lang="en-US" dirty="0" err="1" smtClean="0"/>
              <a:t>bağlanır</a:t>
            </a:r>
            <a:r>
              <a:rPr lang="en-US" dirty="0" smtClean="0"/>
              <a:t>. Bu </a:t>
            </a:r>
            <a:r>
              <a:rPr lang="en-US" dirty="0" err="1" smtClean="0"/>
              <a:t>kurulun</a:t>
            </a:r>
            <a:r>
              <a:rPr lang="en-US" dirty="0" smtClean="0"/>
              <a:t> </a:t>
            </a:r>
            <a:r>
              <a:rPr lang="en-US" dirty="0" err="1" smtClean="0"/>
              <a:t>kimlerden</a:t>
            </a:r>
            <a:r>
              <a:rPr lang="en-US" dirty="0" smtClean="0"/>
              <a:t> </a:t>
            </a:r>
            <a:r>
              <a:rPr lang="en-US" dirty="0" err="1" smtClean="0"/>
              <a:t>teşekkül</a:t>
            </a:r>
            <a:r>
              <a:rPr lang="en-US" dirty="0" smtClean="0"/>
              <a:t> </a:t>
            </a:r>
            <a:r>
              <a:rPr lang="en-US" dirty="0" err="1" smtClean="0"/>
              <a:t>edeceği</a:t>
            </a:r>
            <a:r>
              <a:rPr lang="en-US" dirty="0" smtClean="0"/>
              <a:t>, </a:t>
            </a:r>
            <a:r>
              <a:rPr lang="en-US" dirty="0" err="1" smtClean="0"/>
              <a:t>nasıl</a:t>
            </a:r>
            <a:r>
              <a:rPr lang="en-US" dirty="0" smtClean="0"/>
              <a:t> </a:t>
            </a:r>
            <a:r>
              <a:rPr lang="en-US" dirty="0" err="1" smtClean="0"/>
              <a:t>ve</a:t>
            </a:r>
            <a:r>
              <a:rPr lang="en-US" dirty="0" smtClean="0"/>
              <a:t> </a:t>
            </a:r>
            <a:r>
              <a:rPr lang="en-US" dirty="0" err="1" smtClean="0"/>
              <a:t>hangi</a:t>
            </a:r>
            <a:r>
              <a:rPr lang="en-US" dirty="0" smtClean="0"/>
              <a:t> </a:t>
            </a:r>
            <a:r>
              <a:rPr lang="en-US" dirty="0" err="1" smtClean="0"/>
              <a:t>esaslara</a:t>
            </a:r>
            <a:r>
              <a:rPr lang="en-US" dirty="0" smtClean="0"/>
              <a:t> </a:t>
            </a:r>
            <a:r>
              <a:rPr lang="en-US" dirty="0" err="1" smtClean="0"/>
              <a:t>göre</a:t>
            </a:r>
            <a:r>
              <a:rPr lang="en-US" dirty="0" smtClean="0"/>
              <a:t> </a:t>
            </a:r>
            <a:r>
              <a:rPr lang="en-US" dirty="0" err="1" smtClean="0"/>
              <a:t>çalışacağı</a:t>
            </a:r>
            <a:r>
              <a:rPr lang="en-US" dirty="0" smtClean="0"/>
              <a:t> </a:t>
            </a:r>
            <a:r>
              <a:rPr lang="en-US" dirty="0" err="1" smtClean="0"/>
              <a:t>çıkarılacak</a:t>
            </a:r>
            <a:r>
              <a:rPr lang="en-US" dirty="0" smtClean="0"/>
              <a:t> </a:t>
            </a:r>
            <a:r>
              <a:rPr lang="en-US" dirty="0" err="1" smtClean="0"/>
              <a:t>bir</a:t>
            </a:r>
            <a:r>
              <a:rPr lang="en-US" dirty="0" smtClean="0"/>
              <a:t> </a:t>
            </a:r>
            <a:r>
              <a:rPr lang="en-US" dirty="0" err="1" smtClean="0"/>
              <a:t>yönetmelikte</a:t>
            </a:r>
            <a:r>
              <a:rPr lang="en-US" dirty="0" smtClean="0"/>
              <a:t> </a:t>
            </a:r>
            <a:r>
              <a:rPr lang="en-US" dirty="0" err="1" smtClean="0"/>
              <a:t>gösterilir</a:t>
            </a:r>
            <a:endParaRPr lang="tr-TR" dirty="0" smtClean="0"/>
          </a:p>
        </p:txBody>
      </p:sp>
      <p:sp>
        <p:nvSpPr>
          <p:cNvPr id="4" name="Slayt Numarası Yer Tutucusu 3"/>
          <p:cNvSpPr>
            <a:spLocks noGrp="1"/>
          </p:cNvSpPr>
          <p:nvPr>
            <p:ph type="sldNum" sz="quarter" idx="10"/>
          </p:nvPr>
        </p:nvSpPr>
        <p:spPr/>
        <p:txBody>
          <a:bodyPr/>
          <a:lstStyle/>
          <a:p>
            <a:fld id="{87B3C15C-C27C-4FF5-B429-995D138FC104}" type="slidenum">
              <a:rPr lang="tr-TR" smtClean="0"/>
              <a:t>21</a:t>
            </a:fld>
            <a:endParaRPr lang="tr-TR"/>
          </a:p>
        </p:txBody>
      </p:sp>
    </p:spTree>
    <p:extLst>
      <p:ext uri="{BB962C8B-B14F-4D97-AF65-F5344CB8AC3E}">
        <p14:creationId xmlns:p14="http://schemas.microsoft.com/office/powerpoint/2010/main" val="45533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err="1" smtClean="0"/>
              <a:t>Hafta</a:t>
            </a:r>
            <a:r>
              <a:rPr lang="en-US" b="1" dirty="0" smtClean="0"/>
              <a:t> </a:t>
            </a:r>
            <a:r>
              <a:rPr lang="en-US" b="1" dirty="0" err="1" smtClean="0"/>
              <a:t>tatili</a:t>
            </a:r>
            <a:r>
              <a:rPr lang="en-US" b="1" dirty="0" smtClean="0"/>
              <a:t> </a:t>
            </a:r>
            <a:r>
              <a:rPr lang="en-US" b="1" dirty="0" err="1" smtClean="0"/>
              <a:t>ücreti</a:t>
            </a:r>
            <a:r>
              <a:rPr lang="en-US" b="1" dirty="0" smtClean="0"/>
              <a:t> </a:t>
            </a:r>
            <a:endParaRPr lang="tr-TR" b="1" dirty="0" smtClean="0"/>
          </a:p>
          <a:p>
            <a:r>
              <a:rPr lang="en-US" dirty="0" smtClean="0"/>
              <a:t>Bu </a:t>
            </a:r>
            <a:r>
              <a:rPr lang="en-US" dirty="0" err="1" smtClean="0"/>
              <a:t>Kanun</a:t>
            </a:r>
            <a:r>
              <a:rPr lang="en-US" dirty="0" smtClean="0"/>
              <a:t> </a:t>
            </a:r>
            <a:r>
              <a:rPr lang="en-US" dirty="0" err="1" smtClean="0"/>
              <a:t>kapsamına</a:t>
            </a:r>
            <a:r>
              <a:rPr lang="en-US" dirty="0" smtClean="0"/>
              <a:t> </a:t>
            </a:r>
            <a:r>
              <a:rPr lang="en-US" dirty="0" err="1" smtClean="0"/>
              <a:t>giren</a:t>
            </a:r>
            <a:r>
              <a:rPr lang="en-US" dirty="0" smtClean="0"/>
              <a:t> </a:t>
            </a:r>
            <a:r>
              <a:rPr lang="en-US" dirty="0" err="1" smtClean="0"/>
              <a:t>işyerlerinde</a:t>
            </a:r>
            <a:r>
              <a:rPr lang="en-US" dirty="0" smtClean="0"/>
              <a:t>, </a:t>
            </a:r>
            <a:r>
              <a:rPr lang="en-US" dirty="0" err="1" smtClean="0"/>
              <a:t>işçilere</a:t>
            </a:r>
            <a:r>
              <a:rPr lang="en-US" dirty="0" smtClean="0"/>
              <a:t> </a:t>
            </a:r>
            <a:r>
              <a:rPr lang="en-US" dirty="0" err="1" smtClean="0"/>
              <a:t>tatil</a:t>
            </a:r>
            <a:r>
              <a:rPr lang="en-US" dirty="0" smtClean="0"/>
              <a:t> </a:t>
            </a:r>
            <a:r>
              <a:rPr lang="en-US" dirty="0" err="1" smtClean="0"/>
              <a:t>gününden</a:t>
            </a:r>
            <a:r>
              <a:rPr lang="en-US" dirty="0" smtClean="0"/>
              <a:t> </a:t>
            </a:r>
            <a:r>
              <a:rPr lang="en-US" dirty="0" err="1" smtClean="0"/>
              <a:t>önce</a:t>
            </a:r>
            <a:r>
              <a:rPr lang="en-US" dirty="0" smtClean="0"/>
              <a:t> 63 </a:t>
            </a:r>
            <a:r>
              <a:rPr lang="en-US" dirty="0" err="1" smtClean="0"/>
              <a:t>üncü</a:t>
            </a:r>
            <a:r>
              <a:rPr lang="en-US" dirty="0" smtClean="0"/>
              <a:t> </a:t>
            </a:r>
            <a:r>
              <a:rPr lang="en-US" dirty="0" err="1" smtClean="0"/>
              <a:t>maddeye</a:t>
            </a:r>
            <a:r>
              <a:rPr lang="en-US" dirty="0" smtClean="0"/>
              <a:t> </a:t>
            </a:r>
            <a:r>
              <a:rPr lang="en-US" dirty="0" err="1" smtClean="0"/>
              <a:t>göre</a:t>
            </a:r>
            <a:r>
              <a:rPr lang="en-US" dirty="0" smtClean="0"/>
              <a:t> </a:t>
            </a:r>
            <a:r>
              <a:rPr lang="en-US" dirty="0" err="1" smtClean="0"/>
              <a:t>belirlenen</a:t>
            </a:r>
            <a:r>
              <a:rPr lang="en-US" dirty="0" smtClean="0"/>
              <a:t> </a:t>
            </a:r>
            <a:r>
              <a:rPr lang="en-US" dirty="0" err="1" smtClean="0"/>
              <a:t>iş</a:t>
            </a:r>
            <a:r>
              <a:rPr lang="en-US" dirty="0" smtClean="0"/>
              <a:t> </a:t>
            </a:r>
            <a:r>
              <a:rPr lang="en-US" dirty="0" err="1" smtClean="0"/>
              <a:t>günlerinde</a:t>
            </a:r>
            <a:r>
              <a:rPr lang="en-US" dirty="0" smtClean="0"/>
              <a:t> </a:t>
            </a:r>
            <a:r>
              <a:rPr lang="en-US" dirty="0" err="1" smtClean="0"/>
              <a:t>çalışmış</a:t>
            </a:r>
            <a:r>
              <a:rPr lang="en-US" dirty="0" smtClean="0"/>
              <a:t> </a:t>
            </a:r>
            <a:r>
              <a:rPr lang="en-US" dirty="0" err="1" smtClean="0"/>
              <a:t>olmaları</a:t>
            </a:r>
            <a:r>
              <a:rPr lang="en-US" dirty="0" smtClean="0"/>
              <a:t> </a:t>
            </a:r>
            <a:r>
              <a:rPr lang="en-US" dirty="0" err="1" smtClean="0"/>
              <a:t>koşulu</a:t>
            </a:r>
            <a:r>
              <a:rPr lang="en-US" dirty="0" smtClean="0"/>
              <a:t> </a:t>
            </a:r>
            <a:r>
              <a:rPr lang="en-US" dirty="0" err="1" smtClean="0"/>
              <a:t>ile</a:t>
            </a:r>
            <a:r>
              <a:rPr lang="en-US" dirty="0" smtClean="0"/>
              <a:t> </a:t>
            </a:r>
            <a:r>
              <a:rPr lang="en-US" dirty="0" err="1" smtClean="0"/>
              <a:t>yedi</a:t>
            </a:r>
            <a:r>
              <a:rPr lang="en-US" dirty="0" smtClean="0"/>
              <a:t> </a:t>
            </a:r>
            <a:r>
              <a:rPr lang="en-US" dirty="0" err="1" smtClean="0"/>
              <a:t>günlük</a:t>
            </a:r>
            <a:r>
              <a:rPr lang="en-US" dirty="0" smtClean="0"/>
              <a:t> </a:t>
            </a:r>
            <a:r>
              <a:rPr lang="en-US" dirty="0" err="1" smtClean="0"/>
              <a:t>bir</a:t>
            </a:r>
            <a:r>
              <a:rPr lang="en-US" dirty="0" smtClean="0"/>
              <a:t> zaman </a:t>
            </a:r>
            <a:r>
              <a:rPr lang="en-US" dirty="0" err="1" smtClean="0"/>
              <a:t>dilimi</a:t>
            </a:r>
            <a:r>
              <a:rPr lang="en-US" dirty="0" smtClean="0"/>
              <a:t> </a:t>
            </a:r>
            <a:r>
              <a:rPr lang="en-US" dirty="0" err="1" smtClean="0"/>
              <a:t>içinde</a:t>
            </a:r>
            <a:r>
              <a:rPr lang="en-US" dirty="0" smtClean="0"/>
              <a:t> </a:t>
            </a:r>
            <a:r>
              <a:rPr lang="en-US" dirty="0" err="1" smtClean="0"/>
              <a:t>kesintisiz</a:t>
            </a:r>
            <a:r>
              <a:rPr lang="en-US" dirty="0" smtClean="0"/>
              <a:t> </a:t>
            </a:r>
            <a:r>
              <a:rPr lang="en-US" dirty="0" err="1" smtClean="0"/>
              <a:t>en</a:t>
            </a:r>
            <a:r>
              <a:rPr lang="en-US" dirty="0" smtClean="0"/>
              <a:t> </a:t>
            </a:r>
            <a:r>
              <a:rPr lang="en-US" dirty="0" err="1" smtClean="0"/>
              <a:t>az</a:t>
            </a:r>
            <a:r>
              <a:rPr lang="en-US" dirty="0" smtClean="0"/>
              <a:t> </a:t>
            </a:r>
            <a:r>
              <a:rPr lang="en-US" dirty="0" err="1" smtClean="0"/>
              <a:t>yirmidört</a:t>
            </a:r>
            <a:r>
              <a:rPr lang="en-US" dirty="0" smtClean="0"/>
              <a:t> </a:t>
            </a:r>
            <a:r>
              <a:rPr lang="en-US" dirty="0" err="1" smtClean="0"/>
              <a:t>saat</a:t>
            </a:r>
            <a:r>
              <a:rPr lang="en-US" dirty="0" smtClean="0"/>
              <a:t> </a:t>
            </a:r>
            <a:r>
              <a:rPr lang="en-US" dirty="0" err="1" smtClean="0"/>
              <a:t>dinlenme</a:t>
            </a:r>
            <a:r>
              <a:rPr lang="en-US" dirty="0" smtClean="0"/>
              <a:t> (</a:t>
            </a:r>
            <a:r>
              <a:rPr lang="en-US" dirty="0" err="1" smtClean="0"/>
              <a:t>hafta</a:t>
            </a:r>
            <a:r>
              <a:rPr lang="en-US" dirty="0" smtClean="0"/>
              <a:t> </a:t>
            </a:r>
            <a:r>
              <a:rPr lang="en-US" dirty="0" err="1" smtClean="0"/>
              <a:t>tatili</a:t>
            </a:r>
            <a:r>
              <a:rPr lang="en-US" dirty="0" smtClean="0"/>
              <a:t>) </a:t>
            </a:r>
            <a:r>
              <a:rPr lang="en-US" dirty="0" err="1" smtClean="0"/>
              <a:t>verilir</a:t>
            </a:r>
            <a:r>
              <a:rPr lang="en-US" dirty="0" smtClean="0"/>
              <a:t>. </a:t>
            </a:r>
            <a:r>
              <a:rPr lang="en-US" dirty="0" err="1" smtClean="0"/>
              <a:t>Çalışılmayan</a:t>
            </a:r>
            <a:r>
              <a:rPr lang="en-US" dirty="0" smtClean="0"/>
              <a:t> </a:t>
            </a:r>
            <a:r>
              <a:rPr lang="en-US" dirty="0" err="1" smtClean="0"/>
              <a:t>hafta</a:t>
            </a:r>
            <a:r>
              <a:rPr lang="en-US" dirty="0" smtClean="0"/>
              <a:t> </a:t>
            </a:r>
            <a:r>
              <a:rPr lang="en-US" dirty="0" err="1" smtClean="0"/>
              <a:t>tatili</a:t>
            </a:r>
            <a:r>
              <a:rPr lang="en-US" dirty="0" smtClean="0"/>
              <a:t> </a:t>
            </a:r>
            <a:r>
              <a:rPr lang="en-US" dirty="0" err="1" smtClean="0"/>
              <a:t>günü</a:t>
            </a:r>
            <a:r>
              <a:rPr lang="en-US" dirty="0" smtClean="0"/>
              <a:t> </a:t>
            </a:r>
            <a:r>
              <a:rPr lang="en-US" dirty="0" err="1" smtClean="0"/>
              <a:t>için</a:t>
            </a:r>
            <a:r>
              <a:rPr lang="en-US" dirty="0" smtClean="0"/>
              <a:t> </a:t>
            </a:r>
            <a:r>
              <a:rPr lang="en-US" dirty="0" err="1" smtClean="0"/>
              <a:t>işveren</a:t>
            </a:r>
            <a:r>
              <a:rPr lang="en-US" dirty="0" smtClean="0"/>
              <a:t> </a:t>
            </a:r>
            <a:r>
              <a:rPr lang="en-US" dirty="0" err="1" smtClean="0"/>
              <a:t>tarafından</a:t>
            </a:r>
            <a:r>
              <a:rPr lang="en-US" dirty="0" smtClean="0"/>
              <a:t> </a:t>
            </a:r>
            <a:r>
              <a:rPr lang="en-US" dirty="0" err="1" smtClean="0"/>
              <a:t>bir</a:t>
            </a:r>
            <a:r>
              <a:rPr lang="en-US" dirty="0" smtClean="0"/>
              <a:t> </a:t>
            </a:r>
            <a:r>
              <a:rPr lang="en-US" dirty="0" err="1" smtClean="0"/>
              <a:t>iş</a:t>
            </a:r>
            <a:r>
              <a:rPr lang="en-US" dirty="0" smtClean="0"/>
              <a:t> </a:t>
            </a:r>
            <a:r>
              <a:rPr lang="en-US" dirty="0" err="1" smtClean="0"/>
              <a:t>karşılığı</a:t>
            </a:r>
            <a:r>
              <a:rPr lang="en-US" dirty="0" smtClean="0"/>
              <a:t> </a:t>
            </a:r>
            <a:r>
              <a:rPr lang="en-US" dirty="0" err="1" smtClean="0"/>
              <a:t>olmaksızın</a:t>
            </a:r>
            <a:r>
              <a:rPr lang="en-US" dirty="0" smtClean="0"/>
              <a:t> o </a:t>
            </a:r>
            <a:r>
              <a:rPr lang="en-US" dirty="0" err="1" smtClean="0"/>
              <a:t>günün</a:t>
            </a:r>
            <a:r>
              <a:rPr lang="en-US" dirty="0" smtClean="0"/>
              <a:t> </a:t>
            </a:r>
            <a:r>
              <a:rPr lang="en-US" dirty="0" err="1" smtClean="0"/>
              <a:t>ücreti</a:t>
            </a:r>
            <a:r>
              <a:rPr lang="en-US" dirty="0" smtClean="0"/>
              <a:t> tam </a:t>
            </a:r>
            <a:r>
              <a:rPr lang="en-US" dirty="0" err="1" smtClean="0"/>
              <a:t>olarak</a:t>
            </a:r>
            <a:r>
              <a:rPr lang="en-US" dirty="0" smtClean="0"/>
              <a:t> </a:t>
            </a:r>
            <a:r>
              <a:rPr lang="en-US" dirty="0" err="1" smtClean="0"/>
              <a:t>ödenir</a:t>
            </a:r>
            <a:r>
              <a:rPr lang="en-US" dirty="0" smtClean="0"/>
              <a:t>. </a:t>
            </a:r>
            <a:endParaRPr lang="tr-TR" dirty="0" smtClean="0"/>
          </a:p>
          <a:p>
            <a:r>
              <a:rPr lang="en-US" dirty="0" err="1" smtClean="0"/>
              <a:t>Şu</a:t>
            </a:r>
            <a:r>
              <a:rPr lang="en-US" dirty="0" smtClean="0"/>
              <a:t> </a:t>
            </a:r>
            <a:r>
              <a:rPr lang="en-US" dirty="0" err="1" smtClean="0"/>
              <a:t>kadar</a:t>
            </a:r>
            <a:r>
              <a:rPr lang="en-US" dirty="0" smtClean="0"/>
              <a:t> </a:t>
            </a:r>
            <a:r>
              <a:rPr lang="en-US" dirty="0" err="1" smtClean="0"/>
              <a:t>ki</a:t>
            </a:r>
            <a:r>
              <a:rPr lang="en-US" dirty="0" smtClean="0"/>
              <a:t>; </a:t>
            </a:r>
            <a:endParaRPr lang="tr-TR" dirty="0" smtClean="0"/>
          </a:p>
          <a:p>
            <a:r>
              <a:rPr lang="en-US" dirty="0" smtClean="0"/>
              <a:t>a) </a:t>
            </a:r>
            <a:r>
              <a:rPr lang="en-US" dirty="0" err="1" smtClean="0"/>
              <a:t>Çalışmadığı</a:t>
            </a:r>
            <a:r>
              <a:rPr lang="en-US" dirty="0" smtClean="0"/>
              <a:t> </a:t>
            </a:r>
            <a:r>
              <a:rPr lang="en-US" dirty="0" err="1" smtClean="0"/>
              <a:t>halde</a:t>
            </a:r>
            <a:r>
              <a:rPr lang="en-US" dirty="0" smtClean="0"/>
              <a:t> </a:t>
            </a:r>
            <a:r>
              <a:rPr lang="en-US" dirty="0" err="1" smtClean="0"/>
              <a:t>kanunen</a:t>
            </a:r>
            <a:r>
              <a:rPr lang="en-US" dirty="0" smtClean="0"/>
              <a:t> </a:t>
            </a:r>
            <a:r>
              <a:rPr lang="en-US" dirty="0" err="1" smtClean="0"/>
              <a:t>çalışma</a:t>
            </a:r>
            <a:r>
              <a:rPr lang="en-US" dirty="0" smtClean="0"/>
              <a:t> </a:t>
            </a:r>
            <a:r>
              <a:rPr lang="en-US" dirty="0" err="1" smtClean="0"/>
              <a:t>süresinden</a:t>
            </a:r>
            <a:r>
              <a:rPr lang="en-US" dirty="0" smtClean="0"/>
              <a:t> </a:t>
            </a:r>
            <a:r>
              <a:rPr lang="en-US" dirty="0" err="1" smtClean="0"/>
              <a:t>sayılan</a:t>
            </a:r>
            <a:r>
              <a:rPr lang="en-US" dirty="0" smtClean="0"/>
              <a:t> </a:t>
            </a:r>
            <a:r>
              <a:rPr lang="en-US" dirty="0" err="1" smtClean="0"/>
              <a:t>zamanlar</a:t>
            </a:r>
            <a:r>
              <a:rPr lang="en-US" dirty="0" smtClean="0"/>
              <a:t> </a:t>
            </a:r>
            <a:r>
              <a:rPr lang="en-US" dirty="0" err="1" smtClean="0"/>
              <a:t>ile</a:t>
            </a:r>
            <a:r>
              <a:rPr lang="en-US" dirty="0" smtClean="0"/>
              <a:t> </a:t>
            </a:r>
            <a:r>
              <a:rPr lang="en-US" dirty="0" err="1" smtClean="0"/>
              <a:t>günlük</a:t>
            </a:r>
            <a:r>
              <a:rPr lang="en-US" dirty="0" smtClean="0"/>
              <a:t> </a:t>
            </a:r>
            <a:r>
              <a:rPr lang="en-US" dirty="0" err="1" smtClean="0"/>
              <a:t>ücret</a:t>
            </a:r>
            <a:r>
              <a:rPr lang="en-US" dirty="0" smtClean="0"/>
              <a:t> </a:t>
            </a:r>
            <a:r>
              <a:rPr lang="en-US" dirty="0" err="1" smtClean="0"/>
              <a:t>ödenen</a:t>
            </a:r>
            <a:r>
              <a:rPr lang="en-US" dirty="0" smtClean="0"/>
              <a:t> </a:t>
            </a:r>
            <a:r>
              <a:rPr lang="en-US" dirty="0" err="1" smtClean="0"/>
              <a:t>veya</a:t>
            </a:r>
            <a:r>
              <a:rPr lang="en-US" dirty="0" smtClean="0"/>
              <a:t> </a:t>
            </a:r>
            <a:r>
              <a:rPr lang="en-US" dirty="0" err="1" smtClean="0"/>
              <a:t>ödenmeyen</a:t>
            </a:r>
            <a:r>
              <a:rPr lang="en-US" dirty="0" smtClean="0"/>
              <a:t> </a:t>
            </a:r>
            <a:r>
              <a:rPr lang="en-US" dirty="0" err="1" smtClean="0"/>
              <a:t>kanundan</a:t>
            </a:r>
            <a:r>
              <a:rPr lang="en-US" dirty="0" smtClean="0"/>
              <a:t> </a:t>
            </a:r>
            <a:r>
              <a:rPr lang="en-US" dirty="0" err="1" smtClean="0"/>
              <a:t>veya</a:t>
            </a:r>
            <a:r>
              <a:rPr lang="en-US" dirty="0" smtClean="0"/>
              <a:t> </a:t>
            </a:r>
            <a:r>
              <a:rPr lang="en-US" dirty="0" err="1" smtClean="0"/>
              <a:t>sözleşmeden</a:t>
            </a:r>
            <a:r>
              <a:rPr lang="en-US" dirty="0" smtClean="0"/>
              <a:t> </a:t>
            </a:r>
            <a:r>
              <a:rPr lang="en-US" dirty="0" err="1" smtClean="0"/>
              <a:t>doğan</a:t>
            </a:r>
            <a:r>
              <a:rPr lang="en-US" dirty="0" smtClean="0"/>
              <a:t> </a:t>
            </a:r>
            <a:r>
              <a:rPr lang="en-US" dirty="0" err="1" smtClean="0"/>
              <a:t>tatil</a:t>
            </a:r>
            <a:r>
              <a:rPr lang="en-US" dirty="0" smtClean="0"/>
              <a:t> </a:t>
            </a:r>
            <a:r>
              <a:rPr lang="en-US" dirty="0" err="1" smtClean="0"/>
              <a:t>günleri</a:t>
            </a:r>
            <a:r>
              <a:rPr lang="en-US" dirty="0" smtClean="0"/>
              <a:t>,</a:t>
            </a:r>
            <a:endParaRPr lang="tr-TR" dirty="0" smtClean="0"/>
          </a:p>
          <a:p>
            <a:r>
              <a:rPr lang="en-US" dirty="0" smtClean="0"/>
              <a:t> b) </a:t>
            </a:r>
            <a:r>
              <a:rPr lang="en-US" dirty="0" err="1" smtClean="0"/>
              <a:t>Bir</a:t>
            </a:r>
            <a:r>
              <a:rPr lang="en-US" dirty="0" smtClean="0"/>
              <a:t> </a:t>
            </a:r>
            <a:r>
              <a:rPr lang="en-US" dirty="0" err="1" smtClean="0"/>
              <a:t>haftalık</a:t>
            </a:r>
            <a:r>
              <a:rPr lang="en-US" dirty="0" smtClean="0"/>
              <a:t> </a:t>
            </a:r>
            <a:r>
              <a:rPr lang="en-US" dirty="0" err="1" smtClean="0"/>
              <a:t>süre</a:t>
            </a:r>
            <a:r>
              <a:rPr lang="en-US" dirty="0" smtClean="0"/>
              <a:t> </a:t>
            </a:r>
            <a:r>
              <a:rPr lang="en-US" dirty="0" err="1" smtClean="0"/>
              <a:t>içinde</a:t>
            </a:r>
            <a:r>
              <a:rPr lang="en-US" dirty="0" smtClean="0"/>
              <a:t> </a:t>
            </a:r>
            <a:r>
              <a:rPr lang="en-US" dirty="0" err="1" smtClean="0"/>
              <a:t>kalmak</a:t>
            </a:r>
            <a:r>
              <a:rPr lang="en-US" dirty="0" smtClean="0"/>
              <a:t> </a:t>
            </a:r>
            <a:r>
              <a:rPr lang="en-US" dirty="0" err="1" smtClean="0"/>
              <a:t>üzere</a:t>
            </a:r>
            <a:r>
              <a:rPr lang="en-US" dirty="0" smtClean="0"/>
              <a:t> </a:t>
            </a:r>
            <a:r>
              <a:rPr lang="en-US" dirty="0" err="1" smtClean="0"/>
              <a:t>işveren</a:t>
            </a:r>
            <a:r>
              <a:rPr lang="en-US" dirty="0" smtClean="0"/>
              <a:t> </a:t>
            </a:r>
            <a:r>
              <a:rPr lang="en-US" dirty="0" err="1" smtClean="0"/>
              <a:t>tarafından</a:t>
            </a:r>
            <a:r>
              <a:rPr lang="en-US" dirty="0" smtClean="0"/>
              <a:t> </a:t>
            </a:r>
            <a:r>
              <a:rPr lang="en-US" dirty="0" err="1" smtClean="0"/>
              <a:t>verilen</a:t>
            </a:r>
            <a:r>
              <a:rPr lang="en-US" dirty="0" smtClean="0"/>
              <a:t> </a:t>
            </a:r>
            <a:r>
              <a:rPr lang="en-US" dirty="0" err="1" smtClean="0"/>
              <a:t>diğer</a:t>
            </a:r>
            <a:r>
              <a:rPr lang="en-US" dirty="0" smtClean="0"/>
              <a:t> </a:t>
            </a:r>
            <a:r>
              <a:rPr lang="en-US" dirty="0" err="1" smtClean="0"/>
              <a:t>izinlerle</a:t>
            </a:r>
            <a:r>
              <a:rPr lang="en-US" dirty="0" smtClean="0"/>
              <a:t> </a:t>
            </a:r>
            <a:r>
              <a:rPr lang="en-US" dirty="0" err="1" smtClean="0"/>
              <a:t>hekim</a:t>
            </a:r>
            <a:r>
              <a:rPr lang="en-US" dirty="0" smtClean="0"/>
              <a:t> </a:t>
            </a:r>
            <a:r>
              <a:rPr lang="en-US" dirty="0" err="1" smtClean="0"/>
              <a:t>raporuyla</a:t>
            </a:r>
            <a:r>
              <a:rPr lang="en-US" dirty="0" smtClean="0"/>
              <a:t> </a:t>
            </a:r>
            <a:r>
              <a:rPr lang="en-US" dirty="0" err="1" smtClean="0"/>
              <a:t>verilen</a:t>
            </a:r>
            <a:r>
              <a:rPr lang="en-US" dirty="0" smtClean="0"/>
              <a:t> </a:t>
            </a:r>
            <a:r>
              <a:rPr lang="en-US" dirty="0" err="1" smtClean="0"/>
              <a:t>hastalık</a:t>
            </a:r>
            <a:r>
              <a:rPr lang="en-US" dirty="0" smtClean="0"/>
              <a:t> </a:t>
            </a:r>
            <a:r>
              <a:rPr lang="en-US" dirty="0" err="1" smtClean="0"/>
              <a:t>ve</a:t>
            </a:r>
            <a:r>
              <a:rPr lang="en-US" dirty="0" smtClean="0"/>
              <a:t> </a:t>
            </a:r>
            <a:r>
              <a:rPr lang="en-US" dirty="0" err="1" smtClean="0"/>
              <a:t>dinlenme</a:t>
            </a:r>
            <a:r>
              <a:rPr lang="en-US" dirty="0" smtClean="0"/>
              <a:t> </a:t>
            </a:r>
            <a:r>
              <a:rPr lang="en-US" dirty="0" err="1" smtClean="0"/>
              <a:t>izinleri</a:t>
            </a:r>
            <a:r>
              <a:rPr lang="en-US" dirty="0" smtClean="0"/>
              <a:t>, </a:t>
            </a:r>
            <a:r>
              <a:rPr lang="en-US" dirty="0" err="1" smtClean="0"/>
              <a:t>Çalışılmış</a:t>
            </a:r>
            <a:r>
              <a:rPr lang="en-US" dirty="0" smtClean="0"/>
              <a:t> </a:t>
            </a:r>
            <a:r>
              <a:rPr lang="en-US" dirty="0" err="1" smtClean="0"/>
              <a:t>günler</a:t>
            </a:r>
            <a:r>
              <a:rPr lang="en-US" dirty="0" smtClean="0"/>
              <a:t> </a:t>
            </a:r>
            <a:r>
              <a:rPr lang="en-US" dirty="0" err="1" smtClean="0"/>
              <a:t>gibi</a:t>
            </a:r>
            <a:r>
              <a:rPr lang="en-US" dirty="0" smtClean="0"/>
              <a:t> </a:t>
            </a:r>
            <a:r>
              <a:rPr lang="en-US" dirty="0" err="1" smtClean="0"/>
              <a:t>hesaba</a:t>
            </a:r>
            <a:r>
              <a:rPr lang="en-US" dirty="0" smtClean="0"/>
              <a:t> </a:t>
            </a:r>
            <a:r>
              <a:rPr lang="en-US" dirty="0" err="1" smtClean="0"/>
              <a:t>katılır</a:t>
            </a:r>
            <a:r>
              <a:rPr lang="en-US" dirty="0" smtClean="0"/>
              <a:t>. </a:t>
            </a:r>
            <a:r>
              <a:rPr lang="en-US" dirty="0" err="1" smtClean="0"/>
              <a:t>Zorlayıcı</a:t>
            </a:r>
            <a:r>
              <a:rPr lang="en-US" dirty="0" smtClean="0"/>
              <a:t> </a:t>
            </a:r>
            <a:r>
              <a:rPr lang="en-US" dirty="0" err="1" smtClean="0"/>
              <a:t>ve</a:t>
            </a:r>
            <a:r>
              <a:rPr lang="en-US" dirty="0" smtClean="0"/>
              <a:t> </a:t>
            </a:r>
            <a:r>
              <a:rPr lang="en-US" dirty="0" err="1" smtClean="0"/>
              <a:t>ekonomik</a:t>
            </a:r>
            <a:r>
              <a:rPr lang="en-US" dirty="0" smtClean="0"/>
              <a:t> </a:t>
            </a:r>
            <a:r>
              <a:rPr lang="en-US" dirty="0" err="1" smtClean="0"/>
              <a:t>bir</a:t>
            </a:r>
            <a:r>
              <a:rPr lang="en-US" dirty="0" smtClean="0"/>
              <a:t> </a:t>
            </a:r>
            <a:r>
              <a:rPr lang="en-US" dirty="0" err="1" smtClean="0"/>
              <a:t>sebep</a:t>
            </a:r>
            <a:r>
              <a:rPr lang="en-US" dirty="0" smtClean="0"/>
              <a:t> </a:t>
            </a:r>
            <a:r>
              <a:rPr lang="en-US" dirty="0" err="1" smtClean="0"/>
              <a:t>olmadan</a:t>
            </a:r>
            <a:r>
              <a:rPr lang="en-US" dirty="0" smtClean="0"/>
              <a:t> </a:t>
            </a:r>
            <a:r>
              <a:rPr lang="en-US" dirty="0" err="1" smtClean="0"/>
              <a:t>işyerindeki</a:t>
            </a:r>
            <a:r>
              <a:rPr lang="en-US" dirty="0" smtClean="0"/>
              <a:t> </a:t>
            </a:r>
            <a:r>
              <a:rPr lang="en-US" dirty="0" err="1" smtClean="0"/>
              <a:t>çalışmanın</a:t>
            </a:r>
            <a:r>
              <a:rPr lang="en-US" dirty="0" smtClean="0"/>
              <a:t> </a:t>
            </a:r>
            <a:r>
              <a:rPr lang="en-US" dirty="0" err="1" smtClean="0"/>
              <a:t>haftanın</a:t>
            </a:r>
            <a:r>
              <a:rPr lang="en-US" dirty="0" smtClean="0"/>
              <a:t> </a:t>
            </a:r>
            <a:r>
              <a:rPr lang="en-US" dirty="0" err="1" smtClean="0"/>
              <a:t>bir</a:t>
            </a:r>
            <a:r>
              <a:rPr lang="en-US" dirty="0" smtClean="0"/>
              <a:t> </a:t>
            </a:r>
            <a:r>
              <a:rPr lang="en-US" dirty="0" err="1" smtClean="0"/>
              <a:t>veya</a:t>
            </a:r>
            <a:r>
              <a:rPr lang="en-US" dirty="0" smtClean="0"/>
              <a:t> </a:t>
            </a:r>
            <a:r>
              <a:rPr lang="en-US" dirty="0" err="1" smtClean="0"/>
              <a:t>birkaç</a:t>
            </a:r>
            <a:r>
              <a:rPr lang="en-US" dirty="0" smtClean="0"/>
              <a:t> </a:t>
            </a:r>
            <a:r>
              <a:rPr lang="en-US" dirty="0" err="1" smtClean="0"/>
              <a:t>gününde</a:t>
            </a:r>
            <a:r>
              <a:rPr lang="en-US" dirty="0" smtClean="0"/>
              <a:t> </a:t>
            </a:r>
            <a:r>
              <a:rPr lang="en-US" dirty="0" err="1" smtClean="0"/>
              <a:t>işveren</a:t>
            </a:r>
            <a:r>
              <a:rPr lang="en-US" dirty="0" smtClean="0"/>
              <a:t> </a:t>
            </a:r>
            <a:r>
              <a:rPr lang="en-US" dirty="0" err="1" smtClean="0"/>
              <a:t>tarafından</a:t>
            </a:r>
            <a:r>
              <a:rPr lang="en-US" dirty="0" smtClean="0"/>
              <a:t> </a:t>
            </a:r>
            <a:r>
              <a:rPr lang="en-US" dirty="0" err="1" smtClean="0"/>
              <a:t>tatil</a:t>
            </a:r>
            <a:r>
              <a:rPr lang="en-US" dirty="0" smtClean="0"/>
              <a:t> </a:t>
            </a:r>
            <a:r>
              <a:rPr lang="en-US" dirty="0" err="1" smtClean="0"/>
              <a:t>edilmesi</a:t>
            </a:r>
            <a:r>
              <a:rPr lang="en-US" dirty="0" smtClean="0"/>
              <a:t> </a:t>
            </a:r>
            <a:r>
              <a:rPr lang="en-US" dirty="0" err="1" smtClean="0"/>
              <a:t>halinde</a:t>
            </a:r>
            <a:r>
              <a:rPr lang="en-US" dirty="0" smtClean="0"/>
              <a:t> </a:t>
            </a:r>
            <a:r>
              <a:rPr lang="en-US" dirty="0" err="1" smtClean="0"/>
              <a:t>haftanın</a:t>
            </a:r>
            <a:r>
              <a:rPr lang="en-US" dirty="0" smtClean="0"/>
              <a:t> </a:t>
            </a:r>
            <a:r>
              <a:rPr lang="en-US" dirty="0" err="1" smtClean="0"/>
              <a:t>çalışılmayan</a:t>
            </a:r>
            <a:r>
              <a:rPr lang="en-US" dirty="0" smtClean="0"/>
              <a:t> </a:t>
            </a:r>
            <a:r>
              <a:rPr lang="en-US" dirty="0" err="1" smtClean="0"/>
              <a:t>günleri</a:t>
            </a:r>
            <a:r>
              <a:rPr lang="en-US" dirty="0" smtClean="0"/>
              <a:t> </a:t>
            </a:r>
            <a:r>
              <a:rPr lang="en-US" dirty="0" err="1" smtClean="0"/>
              <a:t>ücretli</a:t>
            </a:r>
            <a:r>
              <a:rPr lang="en-US" dirty="0" smtClean="0"/>
              <a:t> </a:t>
            </a:r>
            <a:r>
              <a:rPr lang="en-US" dirty="0" err="1" smtClean="0"/>
              <a:t>hafta</a:t>
            </a:r>
            <a:r>
              <a:rPr lang="en-US" dirty="0" smtClean="0"/>
              <a:t> </a:t>
            </a:r>
            <a:r>
              <a:rPr lang="en-US" dirty="0" err="1" smtClean="0"/>
              <a:t>tatiline</a:t>
            </a:r>
            <a:r>
              <a:rPr lang="en-US" dirty="0" smtClean="0"/>
              <a:t> </a:t>
            </a:r>
            <a:r>
              <a:rPr lang="en-US" dirty="0" err="1" smtClean="0"/>
              <a:t>hak</a:t>
            </a:r>
            <a:r>
              <a:rPr lang="en-US" dirty="0" smtClean="0"/>
              <a:t> </a:t>
            </a:r>
            <a:r>
              <a:rPr lang="en-US" dirty="0" err="1" smtClean="0"/>
              <a:t>kazanmak</a:t>
            </a:r>
            <a:r>
              <a:rPr lang="en-US" dirty="0" smtClean="0"/>
              <a:t> </a:t>
            </a:r>
            <a:r>
              <a:rPr lang="en-US" dirty="0" err="1" smtClean="0"/>
              <a:t>için</a:t>
            </a:r>
            <a:r>
              <a:rPr lang="en-US" dirty="0" smtClean="0"/>
              <a:t> </a:t>
            </a:r>
            <a:r>
              <a:rPr lang="en-US" dirty="0" err="1" smtClean="0"/>
              <a:t>çalışılmış</a:t>
            </a:r>
            <a:r>
              <a:rPr lang="en-US" dirty="0" smtClean="0"/>
              <a:t> </a:t>
            </a:r>
            <a:r>
              <a:rPr lang="en-US" dirty="0" err="1" smtClean="0"/>
              <a:t>sayılır</a:t>
            </a:r>
            <a:r>
              <a:rPr lang="en-US" dirty="0" smtClean="0"/>
              <a:t>. </a:t>
            </a:r>
            <a:endParaRPr lang="tr-TR" dirty="0" smtClean="0"/>
          </a:p>
          <a:p>
            <a:r>
              <a:rPr lang="en-US" dirty="0" err="1" smtClean="0"/>
              <a:t>Bir</a:t>
            </a:r>
            <a:r>
              <a:rPr lang="en-US" dirty="0" smtClean="0"/>
              <a:t> </a:t>
            </a:r>
            <a:r>
              <a:rPr lang="en-US" dirty="0" err="1" smtClean="0"/>
              <a:t>işyerinde</a:t>
            </a:r>
            <a:r>
              <a:rPr lang="en-US" dirty="0" smtClean="0"/>
              <a:t> </a:t>
            </a:r>
            <a:r>
              <a:rPr lang="en-US" dirty="0" err="1" smtClean="0"/>
              <a:t>işin</a:t>
            </a:r>
            <a:r>
              <a:rPr lang="en-US" dirty="0" smtClean="0"/>
              <a:t> </a:t>
            </a:r>
            <a:r>
              <a:rPr lang="en-US" dirty="0" err="1" smtClean="0"/>
              <a:t>bir</a:t>
            </a:r>
            <a:r>
              <a:rPr lang="en-US" dirty="0" smtClean="0"/>
              <a:t> </a:t>
            </a:r>
            <a:r>
              <a:rPr lang="en-US" dirty="0" err="1" smtClean="0"/>
              <a:t>haftadan</a:t>
            </a:r>
            <a:r>
              <a:rPr lang="en-US" dirty="0" smtClean="0"/>
              <a:t> </a:t>
            </a:r>
            <a:r>
              <a:rPr lang="en-US" dirty="0" err="1" smtClean="0"/>
              <a:t>fazla</a:t>
            </a:r>
            <a:r>
              <a:rPr lang="en-US" dirty="0" smtClean="0"/>
              <a:t> </a:t>
            </a:r>
            <a:r>
              <a:rPr lang="en-US" dirty="0" err="1" smtClean="0"/>
              <a:t>bir</a:t>
            </a:r>
            <a:r>
              <a:rPr lang="en-US" dirty="0" smtClean="0"/>
              <a:t> </a:t>
            </a:r>
            <a:r>
              <a:rPr lang="en-US" dirty="0" err="1" smtClean="0"/>
              <a:t>süre</a:t>
            </a:r>
            <a:r>
              <a:rPr lang="en-US" dirty="0" smtClean="0"/>
              <a:t> </a:t>
            </a:r>
            <a:r>
              <a:rPr lang="en-US" dirty="0" err="1" smtClean="0"/>
              <a:t>ile</a:t>
            </a:r>
            <a:r>
              <a:rPr lang="en-US" dirty="0" smtClean="0"/>
              <a:t> </a:t>
            </a:r>
            <a:r>
              <a:rPr lang="en-US" dirty="0" err="1" smtClean="0"/>
              <a:t>tatil</a:t>
            </a:r>
            <a:r>
              <a:rPr lang="en-US" dirty="0" smtClean="0"/>
              <a:t> </a:t>
            </a:r>
            <a:r>
              <a:rPr lang="en-US" dirty="0" err="1" smtClean="0"/>
              <a:t>edilmesini</a:t>
            </a:r>
            <a:r>
              <a:rPr lang="en-US" dirty="0" smtClean="0"/>
              <a:t> </a:t>
            </a:r>
            <a:r>
              <a:rPr lang="en-US" dirty="0" err="1" smtClean="0"/>
              <a:t>gerektiren</a:t>
            </a:r>
            <a:r>
              <a:rPr lang="en-US" dirty="0" smtClean="0"/>
              <a:t> </a:t>
            </a:r>
            <a:r>
              <a:rPr lang="en-US" dirty="0" err="1" smtClean="0"/>
              <a:t>zorlayıcı</a:t>
            </a:r>
            <a:r>
              <a:rPr lang="en-US" dirty="0" smtClean="0"/>
              <a:t> </a:t>
            </a:r>
            <a:r>
              <a:rPr lang="en-US" dirty="0" err="1" smtClean="0"/>
              <a:t>sebepler</a:t>
            </a:r>
            <a:r>
              <a:rPr lang="en-US" dirty="0" smtClean="0"/>
              <a:t> </a:t>
            </a:r>
            <a:r>
              <a:rPr lang="en-US" dirty="0" err="1" smtClean="0"/>
              <a:t>ortaya</a:t>
            </a:r>
            <a:r>
              <a:rPr lang="en-US" dirty="0" smtClean="0"/>
              <a:t> </a:t>
            </a:r>
            <a:r>
              <a:rPr lang="en-US" dirty="0" err="1" smtClean="0"/>
              <a:t>çıktığı</a:t>
            </a:r>
            <a:r>
              <a:rPr lang="en-US" dirty="0" smtClean="0"/>
              <a:t> zaman, 24 </a:t>
            </a:r>
            <a:r>
              <a:rPr lang="en-US" dirty="0" err="1" smtClean="0"/>
              <a:t>ve</a:t>
            </a:r>
            <a:r>
              <a:rPr lang="en-US" dirty="0" smtClean="0"/>
              <a:t> 25 </a:t>
            </a:r>
            <a:r>
              <a:rPr lang="en-US" dirty="0" err="1" smtClean="0"/>
              <a:t>inci</a:t>
            </a:r>
            <a:r>
              <a:rPr lang="en-US" dirty="0" smtClean="0"/>
              <a:t> </a:t>
            </a:r>
            <a:r>
              <a:rPr lang="en-US" dirty="0" err="1" smtClean="0"/>
              <a:t>maddelerin</a:t>
            </a:r>
            <a:r>
              <a:rPr lang="en-US" dirty="0" smtClean="0"/>
              <a:t> (III) </a:t>
            </a:r>
            <a:r>
              <a:rPr lang="en-US" dirty="0" err="1" smtClean="0"/>
              <a:t>numaralı</a:t>
            </a:r>
            <a:r>
              <a:rPr lang="en-US" dirty="0" smtClean="0"/>
              <a:t> </a:t>
            </a:r>
            <a:r>
              <a:rPr lang="en-US" dirty="0" err="1" smtClean="0"/>
              <a:t>bentlerinde</a:t>
            </a:r>
            <a:r>
              <a:rPr lang="en-US" dirty="0" smtClean="0"/>
              <a:t> </a:t>
            </a:r>
            <a:r>
              <a:rPr lang="en-US" dirty="0" err="1" smtClean="0"/>
              <a:t>gösterilen</a:t>
            </a:r>
            <a:r>
              <a:rPr lang="en-US" dirty="0" smtClean="0"/>
              <a:t> </a:t>
            </a:r>
            <a:r>
              <a:rPr lang="en-US" dirty="0" err="1" smtClean="0"/>
              <a:t>zorlayıcı</a:t>
            </a:r>
            <a:r>
              <a:rPr lang="en-US" dirty="0" smtClean="0"/>
              <a:t> </a:t>
            </a:r>
            <a:r>
              <a:rPr lang="en-US" dirty="0" err="1" smtClean="0"/>
              <a:t>sebeplerden</a:t>
            </a:r>
            <a:r>
              <a:rPr lang="en-US" dirty="0" smtClean="0"/>
              <a:t> </a:t>
            </a:r>
            <a:r>
              <a:rPr lang="en-US" dirty="0" err="1" smtClean="0"/>
              <a:t>ötürü</a:t>
            </a:r>
            <a:r>
              <a:rPr lang="en-US" dirty="0" smtClean="0"/>
              <a:t> </a:t>
            </a:r>
            <a:r>
              <a:rPr lang="en-US" dirty="0" err="1" smtClean="0"/>
              <a:t>çalışılmayan</a:t>
            </a:r>
            <a:r>
              <a:rPr lang="en-US" dirty="0" smtClean="0"/>
              <a:t> </a:t>
            </a:r>
            <a:r>
              <a:rPr lang="en-US" dirty="0" err="1" smtClean="0"/>
              <a:t>günler</a:t>
            </a:r>
            <a:r>
              <a:rPr lang="en-US" dirty="0" smtClean="0"/>
              <a:t> </a:t>
            </a:r>
            <a:r>
              <a:rPr lang="en-US" dirty="0" err="1" smtClean="0"/>
              <a:t>için</a:t>
            </a:r>
            <a:r>
              <a:rPr lang="en-US" dirty="0" smtClean="0"/>
              <a:t> </a:t>
            </a:r>
            <a:r>
              <a:rPr lang="en-US" dirty="0" err="1" smtClean="0"/>
              <a:t>işçilere</a:t>
            </a:r>
            <a:r>
              <a:rPr lang="en-US" dirty="0" smtClean="0"/>
              <a:t> </a:t>
            </a:r>
            <a:r>
              <a:rPr lang="en-US" dirty="0" err="1" smtClean="0"/>
              <a:t>ödenen</a:t>
            </a:r>
            <a:r>
              <a:rPr lang="en-US" dirty="0" smtClean="0"/>
              <a:t> </a:t>
            </a:r>
            <a:r>
              <a:rPr lang="en-US" dirty="0" err="1" smtClean="0"/>
              <a:t>yarım</a:t>
            </a:r>
            <a:r>
              <a:rPr lang="en-US" dirty="0" smtClean="0"/>
              <a:t> </a:t>
            </a:r>
            <a:r>
              <a:rPr lang="en-US" dirty="0" err="1" smtClean="0"/>
              <a:t>ücret</a:t>
            </a:r>
            <a:r>
              <a:rPr lang="en-US" dirty="0" smtClean="0"/>
              <a:t> </a:t>
            </a:r>
            <a:r>
              <a:rPr lang="en-US" dirty="0" err="1" smtClean="0"/>
              <a:t>hafta</a:t>
            </a:r>
            <a:r>
              <a:rPr lang="en-US" dirty="0" smtClean="0"/>
              <a:t> </a:t>
            </a:r>
            <a:r>
              <a:rPr lang="en-US" dirty="0" err="1" smtClean="0"/>
              <a:t>tatili</a:t>
            </a:r>
            <a:r>
              <a:rPr lang="en-US" dirty="0" smtClean="0"/>
              <a:t> </a:t>
            </a:r>
            <a:r>
              <a:rPr lang="en-US" dirty="0" err="1" smtClean="0"/>
              <a:t>günü</a:t>
            </a:r>
            <a:r>
              <a:rPr lang="en-US" dirty="0" smtClean="0"/>
              <a:t> </a:t>
            </a:r>
            <a:r>
              <a:rPr lang="en-US" dirty="0" err="1" smtClean="0"/>
              <a:t>için</a:t>
            </a:r>
            <a:r>
              <a:rPr lang="en-US" dirty="0" smtClean="0"/>
              <a:t> de </a:t>
            </a:r>
            <a:r>
              <a:rPr lang="en-US" dirty="0" err="1" smtClean="0"/>
              <a:t>ödenir</a:t>
            </a:r>
            <a:r>
              <a:rPr lang="en-US" dirty="0" smtClean="0"/>
              <a:t>. </a:t>
            </a:r>
            <a:r>
              <a:rPr lang="en-US" dirty="0" err="1" smtClean="0"/>
              <a:t>Yüzde</a:t>
            </a:r>
            <a:r>
              <a:rPr lang="en-US" dirty="0" smtClean="0"/>
              <a:t> </a:t>
            </a:r>
            <a:r>
              <a:rPr lang="en-US" dirty="0" err="1" smtClean="0"/>
              <a:t>usulünün</a:t>
            </a:r>
            <a:r>
              <a:rPr lang="en-US" dirty="0" smtClean="0"/>
              <a:t> </a:t>
            </a:r>
            <a:r>
              <a:rPr lang="en-US" dirty="0" err="1" smtClean="0"/>
              <a:t>uygulandığı</a:t>
            </a:r>
            <a:r>
              <a:rPr lang="en-US" dirty="0" smtClean="0"/>
              <a:t> </a:t>
            </a:r>
            <a:r>
              <a:rPr lang="en-US" dirty="0" err="1" smtClean="0"/>
              <a:t>işyerlerinde</a:t>
            </a:r>
            <a:r>
              <a:rPr lang="en-US" dirty="0" smtClean="0"/>
              <a:t> </a:t>
            </a:r>
            <a:r>
              <a:rPr lang="en-US" dirty="0" err="1" smtClean="0"/>
              <a:t>hafta</a:t>
            </a:r>
            <a:r>
              <a:rPr lang="en-US" dirty="0" smtClean="0"/>
              <a:t> </a:t>
            </a:r>
            <a:r>
              <a:rPr lang="en-US" dirty="0" err="1" smtClean="0"/>
              <a:t>tatili</a:t>
            </a:r>
            <a:r>
              <a:rPr lang="en-US" dirty="0" smtClean="0"/>
              <a:t> </a:t>
            </a:r>
            <a:r>
              <a:rPr lang="en-US" dirty="0" err="1" smtClean="0"/>
              <a:t>ücreti</a:t>
            </a:r>
            <a:r>
              <a:rPr lang="en-US" dirty="0" smtClean="0"/>
              <a:t> </a:t>
            </a:r>
            <a:r>
              <a:rPr lang="en-US" dirty="0" err="1" smtClean="0"/>
              <a:t>işverence</a:t>
            </a:r>
            <a:r>
              <a:rPr lang="en-US" dirty="0" smtClean="0"/>
              <a:t> </a:t>
            </a:r>
            <a:r>
              <a:rPr lang="en-US" dirty="0" err="1" smtClean="0"/>
              <a:t>işçiye</a:t>
            </a:r>
            <a:r>
              <a:rPr lang="en-US" dirty="0" smtClean="0"/>
              <a:t> </a:t>
            </a:r>
            <a:r>
              <a:rPr lang="en-US" dirty="0" err="1" smtClean="0"/>
              <a:t>ödenir</a:t>
            </a:r>
            <a:r>
              <a:rPr lang="en-US" dirty="0" smtClean="0"/>
              <a:t>. </a:t>
            </a:r>
            <a:endParaRPr lang="tr-TR" dirty="0" smtClean="0"/>
          </a:p>
        </p:txBody>
      </p:sp>
      <p:sp>
        <p:nvSpPr>
          <p:cNvPr id="4" name="Slayt Numarası Yer Tutucusu 3"/>
          <p:cNvSpPr>
            <a:spLocks noGrp="1"/>
          </p:cNvSpPr>
          <p:nvPr>
            <p:ph type="sldNum" sz="quarter" idx="10"/>
          </p:nvPr>
        </p:nvSpPr>
        <p:spPr/>
        <p:txBody>
          <a:bodyPr/>
          <a:lstStyle/>
          <a:p>
            <a:fld id="{87B3C15C-C27C-4FF5-B429-995D138FC104}" type="slidenum">
              <a:rPr lang="tr-TR" smtClean="0"/>
              <a:t>22</a:t>
            </a:fld>
            <a:endParaRPr lang="tr-TR"/>
          </a:p>
        </p:txBody>
      </p:sp>
    </p:spTree>
    <p:extLst>
      <p:ext uri="{BB962C8B-B14F-4D97-AF65-F5344CB8AC3E}">
        <p14:creationId xmlns:p14="http://schemas.microsoft.com/office/powerpoint/2010/main" val="321786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err="1" smtClean="0"/>
              <a:t>Genel</a:t>
            </a:r>
            <a:r>
              <a:rPr lang="en-US" b="1" dirty="0" smtClean="0"/>
              <a:t> </a:t>
            </a:r>
            <a:r>
              <a:rPr lang="en-US" b="1" dirty="0" err="1" smtClean="0"/>
              <a:t>tatil</a:t>
            </a:r>
            <a:r>
              <a:rPr lang="en-US" b="1" dirty="0" smtClean="0"/>
              <a:t> </a:t>
            </a:r>
            <a:r>
              <a:rPr lang="en-US" b="1" dirty="0" err="1" smtClean="0"/>
              <a:t>ücreti</a:t>
            </a:r>
            <a:r>
              <a:rPr lang="en-US" b="1" dirty="0" smtClean="0"/>
              <a:t> </a:t>
            </a:r>
            <a:endParaRPr lang="tr-TR" b="1" dirty="0" smtClean="0"/>
          </a:p>
          <a:p>
            <a:r>
              <a:rPr lang="tr-TR" dirty="0" smtClean="0"/>
              <a:t>Ulusal bayram ve genel tatil günlerinde işyerlerinde çalışılıp çalışılmayacağı toplu iş sözleşmesi veya iş sözleşmeleri ile kararlaştırılır. Sözleşmelerde hüküm bulunmaması halinde söz konusu günlerde çalışılması için işçinin onayı gereklidir. </a:t>
            </a:r>
          </a:p>
          <a:p>
            <a:r>
              <a:rPr lang="en-US" dirty="0" smtClean="0"/>
              <a:t>Bu </a:t>
            </a:r>
            <a:r>
              <a:rPr lang="en-US" dirty="0" err="1" smtClean="0"/>
              <a:t>Kanun</a:t>
            </a:r>
            <a:r>
              <a:rPr lang="en-US" dirty="0" smtClean="0"/>
              <a:t> </a:t>
            </a:r>
            <a:r>
              <a:rPr lang="en-US" dirty="0" err="1" smtClean="0"/>
              <a:t>kapsamına</a:t>
            </a:r>
            <a:r>
              <a:rPr lang="en-US" dirty="0" smtClean="0"/>
              <a:t> </a:t>
            </a:r>
            <a:r>
              <a:rPr lang="en-US" dirty="0" err="1" smtClean="0"/>
              <a:t>giren</a:t>
            </a:r>
            <a:r>
              <a:rPr lang="en-US" dirty="0" smtClean="0"/>
              <a:t> </a:t>
            </a:r>
            <a:r>
              <a:rPr lang="en-US" dirty="0" err="1" smtClean="0"/>
              <a:t>işyerlerinde</a:t>
            </a:r>
            <a:r>
              <a:rPr lang="en-US" dirty="0" smtClean="0"/>
              <a:t> </a:t>
            </a:r>
            <a:r>
              <a:rPr lang="en-US" dirty="0" err="1" smtClean="0"/>
              <a:t>çalışan</a:t>
            </a:r>
            <a:r>
              <a:rPr lang="en-US" dirty="0" smtClean="0"/>
              <a:t> </a:t>
            </a:r>
            <a:r>
              <a:rPr lang="en-US" dirty="0" err="1" smtClean="0"/>
              <a:t>işçilere</a:t>
            </a:r>
            <a:r>
              <a:rPr lang="en-US" dirty="0" smtClean="0"/>
              <a:t>, </a:t>
            </a:r>
            <a:r>
              <a:rPr lang="en-US" dirty="0" err="1" smtClean="0"/>
              <a:t>kanunlarda</a:t>
            </a:r>
            <a:r>
              <a:rPr lang="en-US" dirty="0" smtClean="0"/>
              <a:t> </a:t>
            </a:r>
            <a:r>
              <a:rPr lang="en-US" dirty="0" err="1" smtClean="0"/>
              <a:t>ulusal</a:t>
            </a:r>
            <a:r>
              <a:rPr lang="en-US" dirty="0" smtClean="0"/>
              <a:t> </a:t>
            </a:r>
            <a:r>
              <a:rPr lang="en-US" dirty="0" err="1" smtClean="0"/>
              <a:t>bayram</a:t>
            </a:r>
            <a:r>
              <a:rPr lang="en-US" dirty="0" smtClean="0"/>
              <a:t> </a:t>
            </a:r>
            <a:r>
              <a:rPr lang="en-US" dirty="0" err="1" smtClean="0"/>
              <a:t>ve</a:t>
            </a:r>
            <a:r>
              <a:rPr lang="en-US" dirty="0" smtClean="0"/>
              <a:t> </a:t>
            </a:r>
            <a:r>
              <a:rPr lang="en-US" dirty="0" err="1" smtClean="0"/>
              <a:t>genel</a:t>
            </a:r>
            <a:r>
              <a:rPr lang="en-US" dirty="0" smtClean="0"/>
              <a:t> </a:t>
            </a:r>
            <a:r>
              <a:rPr lang="en-US" dirty="0" err="1" smtClean="0"/>
              <a:t>tatil</a:t>
            </a:r>
            <a:r>
              <a:rPr lang="en-US" dirty="0" smtClean="0"/>
              <a:t> </a:t>
            </a:r>
            <a:r>
              <a:rPr lang="en-US" dirty="0" err="1" smtClean="0"/>
              <a:t>günü</a:t>
            </a:r>
            <a:r>
              <a:rPr lang="en-US" dirty="0" smtClean="0"/>
              <a:t> </a:t>
            </a:r>
            <a:r>
              <a:rPr lang="en-US" dirty="0" err="1" smtClean="0"/>
              <a:t>olarak</a:t>
            </a:r>
            <a:r>
              <a:rPr lang="en-US" dirty="0" smtClean="0"/>
              <a:t> </a:t>
            </a:r>
            <a:r>
              <a:rPr lang="en-US" dirty="0" err="1" smtClean="0"/>
              <a:t>kabul</a:t>
            </a:r>
            <a:r>
              <a:rPr lang="en-US" dirty="0" smtClean="0"/>
              <a:t> </a:t>
            </a:r>
            <a:r>
              <a:rPr lang="en-US" dirty="0" err="1" smtClean="0"/>
              <a:t>edilen</a:t>
            </a:r>
            <a:r>
              <a:rPr lang="en-US" dirty="0" smtClean="0"/>
              <a:t> </a:t>
            </a:r>
            <a:r>
              <a:rPr lang="en-US" dirty="0" err="1" smtClean="0"/>
              <a:t>günlerde</a:t>
            </a:r>
            <a:r>
              <a:rPr lang="en-US" dirty="0" smtClean="0"/>
              <a:t> </a:t>
            </a:r>
            <a:r>
              <a:rPr lang="en-US" dirty="0" err="1" smtClean="0"/>
              <a:t>çalışmazlarsa</a:t>
            </a:r>
            <a:r>
              <a:rPr lang="en-US" dirty="0" smtClean="0"/>
              <a:t>, </a:t>
            </a:r>
            <a:r>
              <a:rPr lang="en-US" dirty="0" err="1" smtClean="0"/>
              <a:t>bir</a:t>
            </a:r>
            <a:r>
              <a:rPr lang="en-US" dirty="0" smtClean="0"/>
              <a:t> </a:t>
            </a:r>
            <a:r>
              <a:rPr lang="en-US" dirty="0" err="1" smtClean="0"/>
              <a:t>iş</a:t>
            </a:r>
            <a:r>
              <a:rPr lang="en-US" dirty="0" smtClean="0"/>
              <a:t> </a:t>
            </a:r>
            <a:r>
              <a:rPr lang="en-US" dirty="0" err="1" smtClean="0"/>
              <a:t>karşılığı</a:t>
            </a:r>
            <a:r>
              <a:rPr lang="en-US" dirty="0" smtClean="0"/>
              <a:t> </a:t>
            </a:r>
            <a:r>
              <a:rPr lang="en-US" dirty="0" err="1" smtClean="0"/>
              <a:t>olmaksızın</a:t>
            </a:r>
            <a:r>
              <a:rPr lang="en-US" dirty="0" smtClean="0"/>
              <a:t> o </a:t>
            </a:r>
            <a:r>
              <a:rPr lang="en-US" dirty="0" err="1" smtClean="0"/>
              <a:t>günün</a:t>
            </a:r>
            <a:r>
              <a:rPr lang="en-US" dirty="0" smtClean="0"/>
              <a:t> </a:t>
            </a:r>
            <a:r>
              <a:rPr lang="en-US" dirty="0" err="1" smtClean="0"/>
              <a:t>ücretleri</a:t>
            </a:r>
            <a:r>
              <a:rPr lang="en-US" dirty="0" smtClean="0"/>
              <a:t> tam </a:t>
            </a:r>
            <a:r>
              <a:rPr lang="en-US" dirty="0" err="1" smtClean="0"/>
              <a:t>olarak</a:t>
            </a:r>
            <a:r>
              <a:rPr lang="en-US" dirty="0" smtClean="0"/>
              <a:t>, </a:t>
            </a:r>
            <a:r>
              <a:rPr lang="en-US" dirty="0" err="1" smtClean="0"/>
              <a:t>tatil</a:t>
            </a:r>
            <a:r>
              <a:rPr lang="en-US" dirty="0" smtClean="0"/>
              <a:t> </a:t>
            </a:r>
            <a:r>
              <a:rPr lang="en-US" dirty="0" err="1" smtClean="0"/>
              <a:t>yapmayarak</a:t>
            </a:r>
            <a:r>
              <a:rPr lang="en-US" dirty="0" smtClean="0"/>
              <a:t> </a:t>
            </a:r>
            <a:r>
              <a:rPr lang="en-US" dirty="0" err="1" smtClean="0"/>
              <a:t>çalışırlarsa</a:t>
            </a:r>
            <a:r>
              <a:rPr lang="en-US" dirty="0" smtClean="0"/>
              <a:t> </a:t>
            </a:r>
            <a:r>
              <a:rPr lang="en-US" dirty="0" err="1" smtClean="0"/>
              <a:t>ayrıca</a:t>
            </a:r>
            <a:r>
              <a:rPr lang="en-US" dirty="0" smtClean="0"/>
              <a:t> </a:t>
            </a:r>
            <a:r>
              <a:rPr lang="en-US" dirty="0" err="1" smtClean="0"/>
              <a:t>çalışılan</a:t>
            </a:r>
            <a:r>
              <a:rPr lang="en-US" dirty="0" smtClean="0"/>
              <a:t> her </a:t>
            </a:r>
            <a:r>
              <a:rPr lang="en-US" dirty="0" err="1" smtClean="0"/>
              <a:t>gün</a:t>
            </a:r>
            <a:r>
              <a:rPr lang="en-US" dirty="0" smtClean="0"/>
              <a:t> </a:t>
            </a:r>
            <a:r>
              <a:rPr lang="en-US" dirty="0" err="1" smtClean="0"/>
              <a:t>için</a:t>
            </a:r>
            <a:r>
              <a:rPr lang="en-US" dirty="0" smtClean="0"/>
              <a:t> </a:t>
            </a:r>
            <a:r>
              <a:rPr lang="en-US" dirty="0" err="1" smtClean="0"/>
              <a:t>bir</a:t>
            </a:r>
            <a:r>
              <a:rPr lang="en-US" dirty="0" smtClean="0"/>
              <a:t> </a:t>
            </a:r>
            <a:r>
              <a:rPr lang="en-US" dirty="0" err="1" smtClean="0"/>
              <a:t>günlük</a:t>
            </a:r>
            <a:r>
              <a:rPr lang="en-US" dirty="0" smtClean="0"/>
              <a:t> </a:t>
            </a:r>
            <a:r>
              <a:rPr lang="en-US" dirty="0" err="1" smtClean="0"/>
              <a:t>ücreti</a:t>
            </a:r>
            <a:r>
              <a:rPr lang="en-US" dirty="0" smtClean="0"/>
              <a:t> </a:t>
            </a:r>
            <a:r>
              <a:rPr lang="en-US" dirty="0" err="1" smtClean="0"/>
              <a:t>ödenir</a:t>
            </a:r>
            <a:r>
              <a:rPr lang="en-US" dirty="0" smtClean="0"/>
              <a:t>. </a:t>
            </a:r>
            <a:r>
              <a:rPr lang="en-US" dirty="0" err="1" smtClean="0"/>
              <a:t>Yüzde</a:t>
            </a:r>
            <a:r>
              <a:rPr lang="en-US" dirty="0" smtClean="0"/>
              <a:t> </a:t>
            </a:r>
            <a:r>
              <a:rPr lang="en-US" dirty="0" err="1" smtClean="0"/>
              <a:t>usulünün</a:t>
            </a:r>
            <a:r>
              <a:rPr lang="en-US" dirty="0" smtClean="0"/>
              <a:t> </a:t>
            </a:r>
            <a:r>
              <a:rPr lang="en-US" dirty="0" err="1" smtClean="0"/>
              <a:t>uygulandığı</a:t>
            </a:r>
            <a:r>
              <a:rPr lang="en-US" dirty="0" smtClean="0"/>
              <a:t> </a:t>
            </a:r>
            <a:r>
              <a:rPr lang="en-US" dirty="0" err="1" smtClean="0"/>
              <a:t>işyerlerinde</a:t>
            </a:r>
            <a:r>
              <a:rPr lang="en-US" dirty="0" smtClean="0"/>
              <a:t> </a:t>
            </a:r>
            <a:r>
              <a:rPr lang="en-US" dirty="0" err="1" smtClean="0"/>
              <a:t>işçilerin</a:t>
            </a:r>
            <a:r>
              <a:rPr lang="en-US" dirty="0" smtClean="0"/>
              <a:t> </a:t>
            </a:r>
            <a:r>
              <a:rPr lang="en-US" dirty="0" err="1" smtClean="0"/>
              <a:t>ulusal</a:t>
            </a:r>
            <a:r>
              <a:rPr lang="en-US" dirty="0" smtClean="0"/>
              <a:t> </a:t>
            </a:r>
            <a:r>
              <a:rPr lang="en-US" dirty="0" err="1" smtClean="0"/>
              <a:t>bayram</a:t>
            </a:r>
            <a:r>
              <a:rPr lang="en-US" dirty="0" smtClean="0"/>
              <a:t> </a:t>
            </a:r>
            <a:r>
              <a:rPr lang="en-US" dirty="0" err="1" smtClean="0"/>
              <a:t>ve</a:t>
            </a:r>
            <a:r>
              <a:rPr lang="en-US" dirty="0" smtClean="0"/>
              <a:t> </a:t>
            </a:r>
            <a:r>
              <a:rPr lang="en-US" dirty="0" err="1" smtClean="0"/>
              <a:t>genel</a:t>
            </a:r>
            <a:r>
              <a:rPr lang="en-US" dirty="0" smtClean="0"/>
              <a:t> </a:t>
            </a:r>
            <a:r>
              <a:rPr lang="en-US" dirty="0" err="1" smtClean="0"/>
              <a:t>tatil</a:t>
            </a:r>
            <a:r>
              <a:rPr lang="en-US" dirty="0" smtClean="0"/>
              <a:t> </a:t>
            </a:r>
            <a:r>
              <a:rPr lang="en-US" dirty="0" err="1" smtClean="0"/>
              <a:t>ücretleri</a:t>
            </a:r>
            <a:r>
              <a:rPr lang="en-US" dirty="0" smtClean="0"/>
              <a:t> </a:t>
            </a:r>
            <a:r>
              <a:rPr lang="en-US" dirty="0" err="1" smtClean="0"/>
              <a:t>işverence</a:t>
            </a:r>
            <a:r>
              <a:rPr lang="en-US" dirty="0" smtClean="0"/>
              <a:t> </a:t>
            </a:r>
            <a:r>
              <a:rPr lang="en-US" dirty="0" err="1" smtClean="0"/>
              <a:t>işçiye</a:t>
            </a:r>
            <a:r>
              <a:rPr lang="en-US" dirty="0" smtClean="0"/>
              <a:t> </a:t>
            </a:r>
            <a:r>
              <a:rPr lang="en-US" dirty="0" err="1" smtClean="0"/>
              <a:t>ödenir</a:t>
            </a:r>
            <a:r>
              <a:rPr lang="en-US" dirty="0" smtClean="0"/>
              <a:t>.</a:t>
            </a:r>
            <a:endParaRPr lang="en-US"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23</a:t>
            </a:fld>
            <a:endParaRPr lang="tr-TR"/>
          </a:p>
        </p:txBody>
      </p:sp>
    </p:spTree>
    <p:extLst>
      <p:ext uri="{BB962C8B-B14F-4D97-AF65-F5344CB8AC3E}">
        <p14:creationId xmlns:p14="http://schemas.microsoft.com/office/powerpoint/2010/main" val="136972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Garamond" panose="02020404030301010803" pitchFamily="18" charset="0"/>
                <a:ea typeface="Calibri" panose="020F0502020204030204" pitchFamily="34" charset="0"/>
                <a:cs typeface="Times New Roman" panose="02020603050405020304" pitchFamily="18" charset="0"/>
              </a:rPr>
              <a:t>İş sözleşmesi ile çalışan ve bu Kanunun kapsamında olan veya olmayan her türlü işçinin ekonomik ve sosyal durumlarının düzenlenmesi için </a:t>
            </a:r>
            <a:r>
              <a:rPr lang="tr-TR" sz="1200" baseline="0" dirty="0" smtClean="0">
                <a:latin typeface="Garamond" panose="02020404030301010803" pitchFamily="18" charset="0"/>
                <a:ea typeface="Calibri" panose="020F0502020204030204" pitchFamily="34" charset="0"/>
                <a:cs typeface="Times New Roman" panose="02020603050405020304" pitchFamily="18" charset="0"/>
              </a:rPr>
              <a:t>Çalışma ve Sosyal Güvenlik </a:t>
            </a:r>
            <a:r>
              <a:rPr lang="tr-TR" sz="1200" dirty="0" smtClean="0">
                <a:latin typeface="Garamond" panose="02020404030301010803" pitchFamily="18" charset="0"/>
                <a:ea typeface="Calibri" panose="020F0502020204030204" pitchFamily="34" charset="0"/>
                <a:cs typeface="Times New Roman" panose="02020603050405020304" pitchFamily="18" charset="0"/>
              </a:rPr>
              <a:t>Bakanlığınca </a:t>
            </a:r>
            <a:r>
              <a:rPr lang="tr-TR" sz="1200" b="1" dirty="0" smtClean="0">
                <a:latin typeface="Garamond" panose="02020404030301010803" pitchFamily="18" charset="0"/>
                <a:ea typeface="Calibri" panose="020F0502020204030204" pitchFamily="34" charset="0"/>
                <a:cs typeface="Times New Roman" panose="02020603050405020304" pitchFamily="18" charset="0"/>
              </a:rPr>
              <a:t>Asgari Ücret Tespit Komisyonu </a:t>
            </a:r>
            <a:r>
              <a:rPr lang="tr-TR" sz="1200" dirty="0" smtClean="0">
                <a:latin typeface="Garamond" panose="02020404030301010803" pitchFamily="18" charset="0"/>
                <a:ea typeface="Calibri" panose="020F0502020204030204" pitchFamily="34" charset="0"/>
                <a:cs typeface="Times New Roman" panose="02020603050405020304" pitchFamily="18" charset="0"/>
              </a:rPr>
              <a:t>aracılığı ile ücretlerin asgari sınırları en geç iki yılda bir belirlenir. Komisyon kararları kesindir. Kararlar Resmi </a:t>
            </a:r>
            <a:r>
              <a:rPr lang="tr-TR" sz="1200" dirty="0" err="1" smtClean="0">
                <a:latin typeface="Garamond" panose="02020404030301010803" pitchFamily="18" charset="0"/>
                <a:ea typeface="Calibri" panose="020F0502020204030204" pitchFamily="34" charset="0"/>
                <a:cs typeface="Times New Roman" panose="02020603050405020304" pitchFamily="18" charset="0"/>
              </a:rPr>
              <a:t>Gazete’de</a:t>
            </a:r>
            <a:r>
              <a:rPr lang="tr-TR" sz="1200" dirty="0" smtClean="0">
                <a:latin typeface="Garamond" panose="02020404030301010803" pitchFamily="18" charset="0"/>
                <a:ea typeface="Calibri" panose="020F0502020204030204" pitchFamily="34" charset="0"/>
                <a:cs typeface="Times New Roman" panose="02020603050405020304" pitchFamily="18" charset="0"/>
              </a:rPr>
              <a:t> yayımlanarak yürürlüğe girer.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Garamond" panose="02020404030301010803"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Asgari ücret;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İlk defa 1936 tarihli 3008 sayılı İş Kanunu’nda düzenlenmekle birlikte, ilk defa 1951 yılında uygulanmaya başlanmıştır.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1951-1967 yılları arasında yerel komisyonlarca; 1967-1974 yılları arasında ise merkezi asgari ücret komisyonu tarafından bölgesel farklılık esasına göre belirlenmiştir.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1974 yılından sonra ise tarım-sanayi ayrımına gidilmiş ve 16 yaşın altındakilere ve üstündekilere yönelik olarak ulusal düzeyde belirlenmeye başlanmıştır.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1989 yılında </a:t>
            </a:r>
            <a:r>
              <a:rPr lang="tr-TR" sz="1200" dirty="0" err="1"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sektörel</a:t>
            </a: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ayrımdan, 2013 yılında 16 yaş ayrımında vazgeçilmiştir.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Bugün itibarıyla bölge, sektör ve yaş ayrımına yer verilmeden belirlenmektedir.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200"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2022 yılından itibaren tüm işçilerin ücret gelirlerinin asgari ücrete kadar olan kısmından gelir ve damga vergileri kaldırılmıştır.</a:t>
            </a:r>
            <a:endParaRPr lang="en-US"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24</a:t>
            </a:fld>
            <a:endParaRPr lang="tr-TR"/>
          </a:p>
        </p:txBody>
      </p:sp>
    </p:spTree>
    <p:extLst>
      <p:ext uri="{BB962C8B-B14F-4D97-AF65-F5344CB8AC3E}">
        <p14:creationId xmlns:p14="http://schemas.microsoft.com/office/powerpoint/2010/main" val="2363442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solidFill>
                  <a:srgbClr val="2E74B5"/>
                </a:solidFill>
                <a:latin typeface="Calibri Light" panose="020F0302020204030204" pitchFamily="34" charset="0"/>
                <a:ea typeface="Calibri" panose="020F0502020204030204" pitchFamily="34" charset="0"/>
              </a:rPr>
              <a:t>Çalışma Süresi: </a:t>
            </a:r>
            <a:endParaRPr lang="tr-TR" dirty="0" smtClean="0">
              <a:solidFill>
                <a:srgbClr val="2E74B5"/>
              </a:solidFill>
              <a:latin typeface="Calibri Light" panose="020F0302020204030204" pitchFamily="34" charset="0"/>
              <a:ea typeface="Calibri" panose="020F0502020204030204" pitchFamily="34" charset="0"/>
            </a:endParaRPr>
          </a:p>
          <a:p>
            <a:pPr marL="285750" indent="-285750">
              <a:lnSpc>
                <a:spcPct val="200000"/>
              </a:lnSpc>
              <a:buFont typeface="Wingdings" panose="05000000000000000000" pitchFamily="2" charset="2"/>
              <a:buChar char="Ø"/>
            </a:pPr>
            <a:r>
              <a:rPr lang="tr-TR" dirty="0" smtClean="0">
                <a:latin typeface="Calibri Light" panose="020F0302020204030204" pitchFamily="34" charset="0"/>
                <a:ea typeface="Calibri" panose="020F0502020204030204" pitchFamily="34" charset="0"/>
              </a:rPr>
              <a:t>Genel bakımdan çalışma süresi haftada en çok kırk beş saattir. </a:t>
            </a:r>
          </a:p>
          <a:p>
            <a:pPr marL="285750" indent="-285750">
              <a:lnSpc>
                <a:spcPct val="200000"/>
              </a:lnSpc>
              <a:buFont typeface="Wingdings" panose="05000000000000000000" pitchFamily="2" charset="2"/>
              <a:buChar char="Ø"/>
            </a:pPr>
            <a:r>
              <a:rPr lang="tr-TR" dirty="0" smtClean="0">
                <a:latin typeface="Calibri Light" panose="020F0302020204030204" pitchFamily="34" charset="0"/>
                <a:ea typeface="Calibri" panose="020F0502020204030204" pitchFamily="34" charset="0"/>
              </a:rPr>
              <a:t>Yer altı maden işlerinde çalışan işçilerin çalışma süresi; günde en çok yedi buçuk, haftada en çok otuz yedi buçuk saattir. </a:t>
            </a:r>
          </a:p>
          <a:p>
            <a:pPr marL="285750" indent="-285750">
              <a:lnSpc>
                <a:spcPct val="200000"/>
              </a:lnSpc>
              <a:buFont typeface="Wingdings" panose="05000000000000000000" pitchFamily="2" charset="2"/>
              <a:buChar char="Ø"/>
            </a:pPr>
            <a:r>
              <a:rPr lang="tr-TR" sz="1200" b="0" kern="1200" dirty="0" smtClean="0">
                <a:solidFill>
                  <a:schemeClr val="tx1"/>
                </a:solidFill>
                <a:effectLst/>
                <a:latin typeface="+mn-lt"/>
                <a:ea typeface="+mn-ea"/>
                <a:cs typeface="+mn-cs"/>
              </a:rPr>
              <a:t>Tarafların anlaşması ile haftalık normal çalışma süresi, işyerlerinde haftanın çalışılan günlerine, günde </a:t>
            </a:r>
            <a:r>
              <a:rPr lang="tr-TR" sz="1200" b="0" kern="1200" dirty="0" err="1" smtClean="0">
                <a:solidFill>
                  <a:schemeClr val="tx1"/>
                </a:solidFill>
                <a:effectLst/>
                <a:latin typeface="+mn-lt"/>
                <a:ea typeface="+mn-ea"/>
                <a:cs typeface="+mn-cs"/>
              </a:rPr>
              <a:t>onbir</a:t>
            </a:r>
            <a:r>
              <a:rPr lang="tr-TR" sz="1200" b="0" kern="1200" dirty="0" smtClean="0">
                <a:solidFill>
                  <a:schemeClr val="tx1"/>
                </a:solidFill>
                <a:effectLst/>
                <a:latin typeface="+mn-lt"/>
                <a:ea typeface="+mn-ea"/>
                <a:cs typeface="+mn-cs"/>
              </a:rPr>
              <a:t> saati aşmamak koşulu ile farklı şekilde dağıtılabilir. Bu halde, iki aylık süre içinde işçinin haftalık ortalama çalışma süresi, normal haftalık çalışma süresini aşamaz. Denkleştirme süresi toplu iş sözleşmeleri ile dört aya kadar artırılabilir. </a:t>
            </a:r>
            <a:r>
              <a:rPr lang="tr-TR" dirty="0" smtClean="0">
                <a:latin typeface="Calibri Light" panose="020F0302020204030204" pitchFamily="34" charset="0"/>
                <a:ea typeface="Calibri" panose="020F0502020204030204" pitchFamily="34" charset="0"/>
              </a:rPr>
              <a:t>Turizm sektöründe dört aylık süre içinde işçinin haftalık ortalama çalışma süresi, normal haftalık çalışma süresini aşamaz; denkleştirme süresi toplu iş sözleşmeleri ile altı aya kadar artırılabilir. </a:t>
            </a:r>
          </a:p>
          <a:p>
            <a:pPr marL="0" indent="0">
              <a:lnSpc>
                <a:spcPct val="200000"/>
              </a:lnSpc>
              <a:buFont typeface="Wingdings" panose="05000000000000000000" pitchFamily="2" charset="2"/>
              <a:buNone/>
            </a:pPr>
            <a:endParaRPr lang="tr-TR" dirty="0" smtClean="0">
              <a:latin typeface="Calibri Light" panose="020F0302020204030204" pitchFamily="34" charset="0"/>
              <a:ea typeface="Calibri" panose="020F0502020204030204" pitchFamily="34" charset="0"/>
            </a:endParaRPr>
          </a:p>
          <a:p>
            <a:pPr algn="just"/>
            <a:r>
              <a:rPr lang="tr-TR" b="1" dirty="0" smtClean="0">
                <a:solidFill>
                  <a:srgbClr val="2E74B5"/>
                </a:solidFill>
                <a:latin typeface="Calibri Light" panose="020F0302020204030204" pitchFamily="34" charset="0"/>
                <a:ea typeface="Calibri" panose="020F0502020204030204" pitchFamily="34" charset="0"/>
              </a:rPr>
              <a:t>Telafi Çalışması: </a:t>
            </a:r>
          </a:p>
          <a:p>
            <a:pPr marL="742950" lvl="1" indent="-285750" algn="just">
              <a:buFont typeface="Arial" panose="020B0604020202020204" pitchFamily="34" charset="0"/>
              <a:buChar char="•"/>
            </a:pPr>
            <a:r>
              <a:rPr lang="tr-TR" dirty="0" smtClean="0">
                <a:latin typeface="Calibri Light" panose="020F0302020204030204" pitchFamily="34" charset="0"/>
                <a:ea typeface="Calibri" panose="020F0502020204030204" pitchFamily="34" charset="0"/>
              </a:rPr>
              <a:t>Zorunlu nedenler,</a:t>
            </a:r>
          </a:p>
          <a:p>
            <a:pPr marL="742950" lvl="1" indent="-285750" algn="just">
              <a:buFont typeface="Arial" panose="020B0604020202020204" pitchFamily="34" charset="0"/>
              <a:buChar char="•"/>
            </a:pPr>
            <a:r>
              <a:rPr lang="tr-TR" dirty="0" smtClean="0">
                <a:latin typeface="Calibri Light" panose="020F0302020204030204" pitchFamily="34" charset="0"/>
                <a:ea typeface="Calibri" panose="020F0502020204030204" pitchFamily="34" charset="0"/>
              </a:rPr>
              <a:t>Ulusal bayram ve genel tatiller,</a:t>
            </a:r>
          </a:p>
          <a:p>
            <a:pPr marL="742950" lvl="1" indent="-285750" algn="just">
              <a:buFont typeface="Arial" panose="020B0604020202020204" pitchFamily="34" charset="0"/>
              <a:buChar char="•"/>
            </a:pPr>
            <a:r>
              <a:rPr lang="tr-TR" dirty="0" smtClean="0">
                <a:latin typeface="Calibri Light" panose="020F0302020204030204" pitchFamily="34" charset="0"/>
                <a:ea typeface="Calibri" panose="020F0502020204030204" pitchFamily="34" charset="0"/>
              </a:rPr>
              <a:t>İşyerinde normal çalışma sürelerinin altında çalışılması veya tamamen tatil edilmesi, </a:t>
            </a:r>
          </a:p>
          <a:p>
            <a:pPr marL="742950" lvl="1" indent="-285750" algn="just">
              <a:buFont typeface="Arial" panose="020B0604020202020204" pitchFamily="34" charset="0"/>
              <a:buChar char="•"/>
            </a:pPr>
            <a:r>
              <a:rPr lang="tr-TR" dirty="0" smtClean="0">
                <a:latin typeface="Calibri Light" panose="020F0302020204030204" pitchFamily="34" charset="0"/>
                <a:ea typeface="Calibri" panose="020F0502020204030204" pitchFamily="34" charset="0"/>
              </a:rPr>
              <a:t>İşçinin talebi ile kendisine izin verilmesi hallerinde, </a:t>
            </a:r>
          </a:p>
          <a:p>
            <a:pPr algn="just"/>
            <a:r>
              <a:rPr lang="tr-TR" dirty="0" smtClean="0">
                <a:latin typeface="Calibri Light" panose="020F0302020204030204" pitchFamily="34" charset="0"/>
                <a:ea typeface="Calibri" panose="020F0502020204030204" pitchFamily="34" charset="0"/>
              </a:rPr>
              <a:t>işveren dört ay içinde çalışılmayan süreler için telafi çalışması yaptırabilir. </a:t>
            </a:r>
            <a:r>
              <a:rPr lang="tr-TR" dirty="0" smtClean="0"/>
              <a:t>Cumhurbaşkanı bu süreyi iki katına kadar artırmaya yetkilidir.</a:t>
            </a:r>
            <a:endParaRPr lang="tr-TR" dirty="0" smtClean="0">
              <a:latin typeface="Calibri Light" panose="020F0302020204030204" pitchFamily="34" charset="0"/>
              <a:ea typeface="Calibri" panose="020F0502020204030204" pitchFamily="34" charset="0"/>
            </a:endParaRPr>
          </a:p>
          <a:p>
            <a:pPr algn="just"/>
            <a:r>
              <a:rPr lang="tr-TR" dirty="0" smtClean="0">
                <a:latin typeface="Calibri Light" panose="020F0302020204030204" pitchFamily="34" charset="0"/>
                <a:ea typeface="Calibri" panose="020F0502020204030204" pitchFamily="34" charset="0"/>
              </a:rPr>
              <a:t>Telafi çalışmaları, günlük en çok çalışma süresini aşmamak koşulu ile günde </a:t>
            </a:r>
            <a:r>
              <a:rPr lang="tr-TR" b="1" dirty="0" smtClean="0">
                <a:latin typeface="Calibri Light" panose="020F0302020204030204" pitchFamily="34" charset="0"/>
                <a:ea typeface="Calibri" panose="020F0502020204030204" pitchFamily="34" charset="0"/>
              </a:rPr>
              <a:t>üç saat</a:t>
            </a:r>
            <a:r>
              <a:rPr lang="tr-TR" dirty="0" smtClean="0">
                <a:latin typeface="Calibri Light" panose="020F0302020204030204" pitchFamily="34" charset="0"/>
                <a:ea typeface="Calibri" panose="020F0502020204030204" pitchFamily="34" charset="0"/>
              </a:rPr>
              <a:t>ten fazla olamaz. </a:t>
            </a:r>
          </a:p>
          <a:p>
            <a:pPr algn="just"/>
            <a:r>
              <a:rPr lang="tr-TR" dirty="0" smtClean="0">
                <a:solidFill>
                  <a:srgbClr val="2E74B5"/>
                </a:solidFill>
                <a:latin typeface="Calibri Light" panose="020F0302020204030204" pitchFamily="34" charset="0"/>
                <a:ea typeface="Calibri" panose="020F0502020204030204" pitchFamily="34" charset="0"/>
              </a:rPr>
              <a:t>Tatil günlerinde telafi çalışması yaptırılamaz.</a:t>
            </a:r>
          </a:p>
          <a:p>
            <a:pPr marL="0" indent="0">
              <a:lnSpc>
                <a:spcPct val="200000"/>
              </a:lnSpc>
              <a:buFont typeface="Wingdings" panose="05000000000000000000" pitchFamily="2" charset="2"/>
              <a:buNone/>
            </a:pPr>
            <a:endParaRPr lang="tr-TR" dirty="0" smtClean="0">
              <a:latin typeface="Calibri Light" panose="020F0302020204030204" pitchFamily="34"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2E74B5"/>
                </a:solidFill>
                <a:latin typeface="Calibri Light" panose="020F0302020204030204" pitchFamily="34" charset="0"/>
                <a:ea typeface="Calibri" panose="020F0502020204030204" pitchFamily="34" charset="0"/>
                <a:cs typeface="Times New Roman" panose="02020603050405020304" pitchFamily="18" charset="0"/>
              </a:rPr>
              <a:t>Günlük Çalışmanın Başlama ve Bitiş Saatleri:</a:t>
            </a:r>
            <a:r>
              <a:rPr lang="tr-TR" b="1" dirty="0" smtClean="0">
                <a:latin typeface="Calibri Light" panose="020F0302020204030204" pitchFamily="34"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Calibri Light" panose="020F0302020204030204" pitchFamily="34" charset="0"/>
                <a:ea typeface="Calibri" panose="020F0502020204030204" pitchFamily="34" charset="0"/>
                <a:cs typeface="Times New Roman" panose="02020603050405020304" pitchFamily="18" charset="0"/>
              </a:rPr>
              <a:t>Günlük çalışmanın başlama ve bitiş saatleri ile dinlenme saatleri işyerlerinde işçilere duyurulur. İşin niteliğine göre işin başlama ve bitiş saatleri işçiler için farklı şekilde düzenlenebilir. (İK, 67)</a:t>
            </a:r>
          </a:p>
          <a:p>
            <a:endParaRPr lang="tr-TR" dirty="0" smtClean="0"/>
          </a:p>
          <a:p>
            <a:r>
              <a:rPr lang="tr-TR" b="1" dirty="0" smtClean="0"/>
              <a:t>Ara</a:t>
            </a:r>
            <a:r>
              <a:rPr lang="tr-TR" b="1" baseline="0" dirty="0" smtClean="0"/>
              <a:t> Dinlenmesi</a:t>
            </a:r>
          </a:p>
          <a:p>
            <a:r>
              <a:rPr lang="en-US" dirty="0" err="1" smtClean="0"/>
              <a:t>Günlük</a:t>
            </a:r>
            <a:r>
              <a:rPr lang="en-US" dirty="0" smtClean="0"/>
              <a:t> </a:t>
            </a:r>
            <a:r>
              <a:rPr lang="en-US" dirty="0" err="1" smtClean="0"/>
              <a:t>çalışma</a:t>
            </a:r>
            <a:r>
              <a:rPr lang="en-US" dirty="0" smtClean="0"/>
              <a:t> </a:t>
            </a:r>
            <a:r>
              <a:rPr lang="en-US" dirty="0" err="1" smtClean="0"/>
              <a:t>süresinin</a:t>
            </a:r>
            <a:r>
              <a:rPr lang="en-US" dirty="0" smtClean="0"/>
              <a:t> </a:t>
            </a:r>
            <a:r>
              <a:rPr lang="en-US" dirty="0" err="1" smtClean="0"/>
              <a:t>ortalama</a:t>
            </a:r>
            <a:r>
              <a:rPr lang="en-US" dirty="0" smtClean="0"/>
              <a:t> </a:t>
            </a:r>
            <a:r>
              <a:rPr lang="en-US" dirty="0" err="1" smtClean="0"/>
              <a:t>bir</a:t>
            </a:r>
            <a:r>
              <a:rPr lang="en-US" dirty="0" smtClean="0"/>
              <a:t> </a:t>
            </a:r>
            <a:r>
              <a:rPr lang="en-US" dirty="0" err="1" smtClean="0"/>
              <a:t>zamanında</a:t>
            </a:r>
            <a:r>
              <a:rPr lang="en-US" dirty="0" smtClean="0"/>
              <a:t> o </a:t>
            </a:r>
            <a:r>
              <a:rPr lang="en-US" dirty="0" err="1" smtClean="0"/>
              <a:t>yerin</a:t>
            </a:r>
            <a:r>
              <a:rPr lang="en-US" dirty="0" smtClean="0"/>
              <a:t> </a:t>
            </a:r>
            <a:r>
              <a:rPr lang="en-US" dirty="0" err="1" smtClean="0"/>
              <a:t>gelenekleri</a:t>
            </a:r>
            <a:r>
              <a:rPr lang="en-US" dirty="0" smtClean="0"/>
              <a:t> </a:t>
            </a:r>
            <a:r>
              <a:rPr lang="en-US" dirty="0" err="1" smtClean="0"/>
              <a:t>ve</a:t>
            </a:r>
            <a:r>
              <a:rPr lang="en-US" dirty="0" smtClean="0"/>
              <a:t> </a:t>
            </a:r>
            <a:r>
              <a:rPr lang="en-US" dirty="0" err="1" smtClean="0"/>
              <a:t>işin</a:t>
            </a:r>
            <a:r>
              <a:rPr lang="en-US" dirty="0" smtClean="0"/>
              <a:t> </a:t>
            </a:r>
            <a:r>
              <a:rPr lang="en-US" dirty="0" err="1" smtClean="0"/>
              <a:t>gereğine</a:t>
            </a:r>
            <a:r>
              <a:rPr lang="en-US" dirty="0" smtClean="0"/>
              <a:t> </a:t>
            </a:r>
            <a:r>
              <a:rPr lang="en-US" dirty="0" err="1" smtClean="0"/>
              <a:t>göre</a:t>
            </a:r>
            <a:r>
              <a:rPr lang="en-US" dirty="0" smtClean="0"/>
              <a:t> </a:t>
            </a:r>
            <a:r>
              <a:rPr lang="en-US" dirty="0" err="1" smtClean="0"/>
              <a:t>ayarlanmak</a:t>
            </a:r>
            <a:r>
              <a:rPr lang="en-US" dirty="0" smtClean="0"/>
              <a:t> </a:t>
            </a:r>
            <a:r>
              <a:rPr lang="en-US" dirty="0" err="1" smtClean="0"/>
              <a:t>suretiyle</a:t>
            </a:r>
            <a:r>
              <a:rPr lang="en-US" dirty="0" smtClean="0"/>
              <a:t> </a:t>
            </a:r>
            <a:r>
              <a:rPr lang="en-US" dirty="0" err="1" smtClean="0"/>
              <a:t>işçilere</a:t>
            </a:r>
            <a:r>
              <a:rPr lang="en-US" dirty="0" smtClean="0"/>
              <a:t>; a) </a:t>
            </a:r>
            <a:r>
              <a:rPr lang="en-US" dirty="0" err="1" smtClean="0"/>
              <a:t>Dört</a:t>
            </a:r>
            <a:r>
              <a:rPr lang="en-US" dirty="0" smtClean="0"/>
              <a:t> </a:t>
            </a:r>
            <a:r>
              <a:rPr lang="en-US" dirty="0" err="1" smtClean="0"/>
              <a:t>saat</a:t>
            </a:r>
            <a:r>
              <a:rPr lang="en-US" dirty="0" smtClean="0"/>
              <a:t> </a:t>
            </a:r>
            <a:r>
              <a:rPr lang="en-US" dirty="0" err="1" smtClean="0"/>
              <a:t>veya</a:t>
            </a:r>
            <a:r>
              <a:rPr lang="en-US" dirty="0" smtClean="0"/>
              <a:t> </a:t>
            </a:r>
            <a:r>
              <a:rPr lang="en-US" dirty="0" err="1" smtClean="0"/>
              <a:t>daha</a:t>
            </a:r>
            <a:r>
              <a:rPr lang="en-US" dirty="0" smtClean="0"/>
              <a:t> </a:t>
            </a:r>
            <a:r>
              <a:rPr lang="en-US" dirty="0" err="1" smtClean="0"/>
              <a:t>kısa</a:t>
            </a:r>
            <a:r>
              <a:rPr lang="en-US" dirty="0" smtClean="0"/>
              <a:t> </a:t>
            </a:r>
            <a:r>
              <a:rPr lang="en-US" dirty="0" err="1" smtClean="0"/>
              <a:t>süreli</a:t>
            </a:r>
            <a:r>
              <a:rPr lang="en-US" dirty="0" smtClean="0"/>
              <a:t> </a:t>
            </a:r>
            <a:r>
              <a:rPr lang="en-US" dirty="0" err="1" smtClean="0"/>
              <a:t>işlerde</a:t>
            </a:r>
            <a:r>
              <a:rPr lang="en-US" dirty="0" smtClean="0"/>
              <a:t> </a:t>
            </a:r>
            <a:r>
              <a:rPr lang="en-US" dirty="0" err="1" smtClean="0"/>
              <a:t>onbeş</a:t>
            </a:r>
            <a:r>
              <a:rPr lang="en-US" dirty="0" smtClean="0"/>
              <a:t> </a:t>
            </a:r>
            <a:r>
              <a:rPr lang="en-US" dirty="0" err="1" smtClean="0"/>
              <a:t>dakika</a:t>
            </a:r>
            <a:r>
              <a:rPr lang="en-US" dirty="0" smtClean="0"/>
              <a:t>, b) </a:t>
            </a:r>
            <a:r>
              <a:rPr lang="en-US" dirty="0" err="1" smtClean="0"/>
              <a:t>Dört</a:t>
            </a:r>
            <a:r>
              <a:rPr lang="en-US" dirty="0" smtClean="0"/>
              <a:t> </a:t>
            </a:r>
            <a:r>
              <a:rPr lang="en-US" dirty="0" err="1" smtClean="0"/>
              <a:t>saatten</a:t>
            </a:r>
            <a:r>
              <a:rPr lang="en-US" dirty="0" smtClean="0"/>
              <a:t> </a:t>
            </a:r>
            <a:r>
              <a:rPr lang="en-US" dirty="0" err="1" smtClean="0"/>
              <a:t>fazla</a:t>
            </a:r>
            <a:r>
              <a:rPr lang="en-US" dirty="0" smtClean="0"/>
              <a:t> </a:t>
            </a:r>
            <a:r>
              <a:rPr lang="en-US" dirty="0" err="1" smtClean="0"/>
              <a:t>ve</a:t>
            </a:r>
            <a:r>
              <a:rPr lang="en-US" dirty="0" smtClean="0"/>
              <a:t> </a:t>
            </a:r>
            <a:r>
              <a:rPr lang="en-US" dirty="0" err="1" smtClean="0"/>
              <a:t>yedibuçuk</a:t>
            </a:r>
            <a:r>
              <a:rPr lang="en-US" dirty="0" smtClean="0"/>
              <a:t> </a:t>
            </a:r>
            <a:r>
              <a:rPr lang="en-US" dirty="0" err="1" smtClean="0"/>
              <a:t>saate</a:t>
            </a:r>
            <a:r>
              <a:rPr lang="en-US" dirty="0" smtClean="0"/>
              <a:t> </a:t>
            </a:r>
            <a:r>
              <a:rPr lang="en-US" dirty="0" err="1" smtClean="0"/>
              <a:t>kadar</a:t>
            </a:r>
            <a:r>
              <a:rPr lang="en-US" dirty="0" smtClean="0"/>
              <a:t> (</a:t>
            </a:r>
            <a:r>
              <a:rPr lang="en-US" dirty="0" err="1" smtClean="0"/>
              <a:t>yedibuçuk</a:t>
            </a:r>
            <a:r>
              <a:rPr lang="en-US" dirty="0" smtClean="0"/>
              <a:t> </a:t>
            </a:r>
            <a:r>
              <a:rPr lang="en-US" dirty="0" err="1" smtClean="0"/>
              <a:t>saat</a:t>
            </a:r>
            <a:r>
              <a:rPr lang="en-US" dirty="0" smtClean="0"/>
              <a:t> </a:t>
            </a:r>
            <a:r>
              <a:rPr lang="en-US" dirty="0" err="1" smtClean="0"/>
              <a:t>dahil</a:t>
            </a:r>
            <a:r>
              <a:rPr lang="en-US" dirty="0" smtClean="0"/>
              <a:t>) </a:t>
            </a:r>
            <a:r>
              <a:rPr lang="en-US" dirty="0" err="1" smtClean="0"/>
              <a:t>süreli</a:t>
            </a:r>
            <a:r>
              <a:rPr lang="en-US" dirty="0" smtClean="0"/>
              <a:t> </a:t>
            </a:r>
            <a:r>
              <a:rPr lang="en-US" dirty="0" err="1" smtClean="0"/>
              <a:t>işlerde</a:t>
            </a:r>
            <a:r>
              <a:rPr lang="en-US" dirty="0" smtClean="0"/>
              <a:t> </a:t>
            </a:r>
            <a:r>
              <a:rPr lang="en-US" dirty="0" err="1" smtClean="0"/>
              <a:t>yarım</a:t>
            </a:r>
            <a:r>
              <a:rPr lang="en-US" dirty="0" smtClean="0"/>
              <a:t> </a:t>
            </a:r>
            <a:r>
              <a:rPr lang="en-US" dirty="0" err="1" smtClean="0"/>
              <a:t>saat</a:t>
            </a:r>
            <a:r>
              <a:rPr lang="en-US" dirty="0" smtClean="0"/>
              <a:t>, 8446 c) </a:t>
            </a:r>
            <a:r>
              <a:rPr lang="en-US" dirty="0" err="1" smtClean="0"/>
              <a:t>Yedibuçuk</a:t>
            </a:r>
            <a:r>
              <a:rPr lang="en-US" dirty="0" smtClean="0"/>
              <a:t> </a:t>
            </a:r>
            <a:r>
              <a:rPr lang="en-US" dirty="0" err="1" smtClean="0"/>
              <a:t>saatten</a:t>
            </a:r>
            <a:r>
              <a:rPr lang="en-US" dirty="0" smtClean="0"/>
              <a:t> </a:t>
            </a:r>
            <a:r>
              <a:rPr lang="en-US" dirty="0" err="1" smtClean="0"/>
              <a:t>fazla</a:t>
            </a:r>
            <a:r>
              <a:rPr lang="en-US" dirty="0" smtClean="0"/>
              <a:t> </a:t>
            </a:r>
            <a:r>
              <a:rPr lang="en-US" dirty="0" err="1" smtClean="0"/>
              <a:t>süreli</a:t>
            </a:r>
            <a:r>
              <a:rPr lang="en-US" dirty="0" smtClean="0"/>
              <a:t> </a:t>
            </a:r>
            <a:r>
              <a:rPr lang="en-US" dirty="0" err="1" smtClean="0"/>
              <a:t>işlerde</a:t>
            </a:r>
            <a:r>
              <a:rPr lang="en-US" dirty="0" smtClean="0"/>
              <a:t> </a:t>
            </a:r>
            <a:r>
              <a:rPr lang="en-US" dirty="0" err="1" smtClean="0"/>
              <a:t>bir</a:t>
            </a:r>
            <a:r>
              <a:rPr lang="en-US" dirty="0" smtClean="0"/>
              <a:t> </a:t>
            </a:r>
            <a:r>
              <a:rPr lang="en-US" dirty="0" err="1" smtClean="0"/>
              <a:t>saat</a:t>
            </a:r>
            <a:r>
              <a:rPr lang="en-US" dirty="0" smtClean="0"/>
              <a:t>, </a:t>
            </a:r>
            <a:r>
              <a:rPr lang="en-US" dirty="0" err="1" smtClean="0"/>
              <a:t>Ara</a:t>
            </a:r>
            <a:r>
              <a:rPr lang="en-US" dirty="0" smtClean="0"/>
              <a:t> </a:t>
            </a:r>
            <a:r>
              <a:rPr lang="en-US" dirty="0" err="1" smtClean="0"/>
              <a:t>dinlenmesi</a:t>
            </a:r>
            <a:r>
              <a:rPr lang="en-US" dirty="0" smtClean="0"/>
              <a:t> </a:t>
            </a:r>
            <a:r>
              <a:rPr lang="en-US" dirty="0" err="1" smtClean="0"/>
              <a:t>verilir</a:t>
            </a:r>
            <a:r>
              <a:rPr lang="en-US" dirty="0" smtClean="0"/>
              <a:t>. Bu </a:t>
            </a:r>
            <a:r>
              <a:rPr lang="en-US" dirty="0" err="1" smtClean="0"/>
              <a:t>dinlenme</a:t>
            </a:r>
            <a:r>
              <a:rPr lang="en-US" dirty="0" smtClean="0"/>
              <a:t> </a:t>
            </a:r>
            <a:r>
              <a:rPr lang="en-US" dirty="0" err="1" smtClean="0"/>
              <a:t>süreleri</a:t>
            </a:r>
            <a:r>
              <a:rPr lang="en-US" dirty="0" smtClean="0"/>
              <a:t> </a:t>
            </a:r>
            <a:r>
              <a:rPr lang="en-US" dirty="0" err="1" smtClean="0"/>
              <a:t>en</a:t>
            </a:r>
            <a:r>
              <a:rPr lang="en-US" dirty="0" smtClean="0"/>
              <a:t> </a:t>
            </a:r>
            <a:r>
              <a:rPr lang="en-US" dirty="0" err="1" smtClean="0"/>
              <a:t>az</a:t>
            </a:r>
            <a:r>
              <a:rPr lang="en-US" dirty="0" smtClean="0"/>
              <a:t> </a:t>
            </a:r>
            <a:r>
              <a:rPr lang="en-US" dirty="0" err="1" smtClean="0"/>
              <a:t>olup</a:t>
            </a:r>
            <a:r>
              <a:rPr lang="en-US" dirty="0" smtClean="0"/>
              <a:t> </a:t>
            </a:r>
            <a:r>
              <a:rPr lang="en-US" dirty="0" err="1" smtClean="0"/>
              <a:t>aralıksız</a:t>
            </a:r>
            <a:r>
              <a:rPr lang="en-US" dirty="0" smtClean="0"/>
              <a:t> </a:t>
            </a:r>
            <a:r>
              <a:rPr lang="en-US" dirty="0" err="1" smtClean="0"/>
              <a:t>verilir</a:t>
            </a:r>
            <a:r>
              <a:rPr lang="en-US" dirty="0" smtClean="0"/>
              <a:t>. </a:t>
            </a:r>
            <a:r>
              <a:rPr lang="en-US" dirty="0" err="1" smtClean="0"/>
              <a:t>Ancak</a:t>
            </a:r>
            <a:r>
              <a:rPr lang="en-US" dirty="0" smtClean="0"/>
              <a:t> </a:t>
            </a:r>
            <a:r>
              <a:rPr lang="en-US" dirty="0" err="1" smtClean="0"/>
              <a:t>bu</a:t>
            </a:r>
            <a:r>
              <a:rPr lang="en-US" dirty="0" smtClean="0"/>
              <a:t> </a:t>
            </a:r>
            <a:r>
              <a:rPr lang="en-US" dirty="0" err="1" smtClean="0"/>
              <a:t>süreler</a:t>
            </a:r>
            <a:r>
              <a:rPr lang="en-US" dirty="0" smtClean="0"/>
              <a:t>, </a:t>
            </a:r>
            <a:r>
              <a:rPr lang="en-US" dirty="0" err="1" smtClean="0"/>
              <a:t>iklim</a:t>
            </a:r>
            <a:r>
              <a:rPr lang="en-US" dirty="0" smtClean="0"/>
              <a:t>, </a:t>
            </a:r>
            <a:r>
              <a:rPr lang="en-US" dirty="0" err="1" smtClean="0"/>
              <a:t>mevsim</a:t>
            </a:r>
            <a:r>
              <a:rPr lang="en-US" dirty="0" smtClean="0"/>
              <a:t>, o </a:t>
            </a:r>
            <a:r>
              <a:rPr lang="en-US" dirty="0" err="1" smtClean="0"/>
              <a:t>yerdeki</a:t>
            </a:r>
            <a:r>
              <a:rPr lang="en-US" dirty="0" smtClean="0"/>
              <a:t> </a:t>
            </a:r>
            <a:r>
              <a:rPr lang="en-US" dirty="0" err="1" smtClean="0"/>
              <a:t>gelenekler</a:t>
            </a:r>
            <a:r>
              <a:rPr lang="en-US" dirty="0" smtClean="0"/>
              <a:t> </a:t>
            </a:r>
            <a:r>
              <a:rPr lang="en-US" dirty="0" err="1" smtClean="0"/>
              <a:t>ve</a:t>
            </a:r>
            <a:r>
              <a:rPr lang="en-US" dirty="0" smtClean="0"/>
              <a:t> </a:t>
            </a:r>
            <a:r>
              <a:rPr lang="en-US" dirty="0" err="1" smtClean="0"/>
              <a:t>işin</a:t>
            </a:r>
            <a:r>
              <a:rPr lang="en-US" dirty="0" smtClean="0"/>
              <a:t> </a:t>
            </a:r>
            <a:r>
              <a:rPr lang="en-US" dirty="0" err="1" smtClean="0"/>
              <a:t>niteliği</a:t>
            </a:r>
            <a:r>
              <a:rPr lang="en-US" dirty="0" smtClean="0"/>
              <a:t> </a:t>
            </a:r>
            <a:r>
              <a:rPr lang="en-US" dirty="0" err="1" smtClean="0"/>
              <a:t>göz</a:t>
            </a:r>
            <a:r>
              <a:rPr lang="en-US" dirty="0" smtClean="0"/>
              <a:t> </a:t>
            </a:r>
            <a:r>
              <a:rPr lang="en-US" dirty="0" err="1" smtClean="0"/>
              <a:t>önünde</a:t>
            </a:r>
            <a:r>
              <a:rPr lang="en-US" dirty="0" smtClean="0"/>
              <a:t> </a:t>
            </a:r>
            <a:r>
              <a:rPr lang="en-US" dirty="0" err="1" smtClean="0"/>
              <a:t>tutularak</a:t>
            </a:r>
            <a:r>
              <a:rPr lang="en-US" dirty="0" smtClean="0"/>
              <a:t> </a:t>
            </a:r>
            <a:r>
              <a:rPr lang="en-US" dirty="0" err="1" smtClean="0"/>
              <a:t>sözleşmeler</a:t>
            </a:r>
            <a:r>
              <a:rPr lang="en-US" dirty="0" smtClean="0"/>
              <a:t> </a:t>
            </a:r>
            <a:r>
              <a:rPr lang="en-US" dirty="0" err="1" smtClean="0"/>
              <a:t>ile</a:t>
            </a:r>
            <a:r>
              <a:rPr lang="en-US" dirty="0" smtClean="0"/>
              <a:t> </a:t>
            </a:r>
            <a:r>
              <a:rPr lang="en-US" dirty="0" err="1" smtClean="0"/>
              <a:t>aralı</a:t>
            </a:r>
            <a:r>
              <a:rPr lang="en-US" dirty="0" smtClean="0"/>
              <a:t> </a:t>
            </a:r>
            <a:r>
              <a:rPr lang="en-US" dirty="0" err="1" smtClean="0"/>
              <a:t>olarak</a:t>
            </a:r>
            <a:r>
              <a:rPr lang="en-US" dirty="0" smtClean="0"/>
              <a:t> </a:t>
            </a:r>
            <a:r>
              <a:rPr lang="en-US" dirty="0" err="1" smtClean="0"/>
              <a:t>kullandırılabilir</a:t>
            </a:r>
            <a:r>
              <a:rPr lang="en-US" dirty="0" smtClean="0"/>
              <a:t>. </a:t>
            </a:r>
            <a:r>
              <a:rPr lang="en-US" dirty="0" err="1" smtClean="0"/>
              <a:t>Dinlenmeler</a:t>
            </a:r>
            <a:r>
              <a:rPr lang="en-US" dirty="0" smtClean="0"/>
              <a:t> </a:t>
            </a:r>
            <a:r>
              <a:rPr lang="en-US" dirty="0" err="1" smtClean="0"/>
              <a:t>bir</a:t>
            </a:r>
            <a:r>
              <a:rPr lang="en-US" dirty="0" smtClean="0"/>
              <a:t> </a:t>
            </a:r>
            <a:r>
              <a:rPr lang="en-US" dirty="0" err="1" smtClean="0"/>
              <a:t>işyerinde</a:t>
            </a:r>
            <a:r>
              <a:rPr lang="en-US" dirty="0" smtClean="0"/>
              <a:t> </a:t>
            </a:r>
            <a:r>
              <a:rPr lang="en-US" dirty="0" err="1" smtClean="0"/>
              <a:t>işçilere</a:t>
            </a:r>
            <a:r>
              <a:rPr lang="en-US" dirty="0" smtClean="0"/>
              <a:t> </a:t>
            </a:r>
            <a:r>
              <a:rPr lang="en-US" dirty="0" err="1" smtClean="0"/>
              <a:t>aynı</a:t>
            </a:r>
            <a:r>
              <a:rPr lang="en-US" dirty="0" smtClean="0"/>
              <a:t> </a:t>
            </a:r>
            <a:r>
              <a:rPr lang="en-US" dirty="0" err="1" smtClean="0"/>
              <a:t>veya</a:t>
            </a:r>
            <a:r>
              <a:rPr lang="en-US" dirty="0" smtClean="0"/>
              <a:t> </a:t>
            </a:r>
            <a:r>
              <a:rPr lang="en-US" dirty="0" err="1" smtClean="0"/>
              <a:t>değişik</a:t>
            </a:r>
            <a:r>
              <a:rPr lang="en-US" dirty="0" smtClean="0"/>
              <a:t> </a:t>
            </a:r>
            <a:r>
              <a:rPr lang="en-US" dirty="0" err="1" smtClean="0"/>
              <a:t>saatlerde</a:t>
            </a:r>
            <a:r>
              <a:rPr lang="en-US" dirty="0" smtClean="0"/>
              <a:t> </a:t>
            </a:r>
            <a:r>
              <a:rPr lang="en-US" dirty="0" err="1" smtClean="0"/>
              <a:t>kullandırılabilir</a:t>
            </a:r>
            <a:r>
              <a:rPr lang="en-US" dirty="0" smtClean="0"/>
              <a:t>. </a:t>
            </a:r>
            <a:r>
              <a:rPr lang="en-US" dirty="0" err="1" smtClean="0"/>
              <a:t>Ara</a:t>
            </a:r>
            <a:r>
              <a:rPr lang="en-US" dirty="0" smtClean="0"/>
              <a:t> </a:t>
            </a:r>
            <a:r>
              <a:rPr lang="en-US" dirty="0" err="1" smtClean="0"/>
              <a:t>dinlenmeleri</a:t>
            </a:r>
            <a:r>
              <a:rPr lang="en-US" dirty="0" smtClean="0"/>
              <a:t> </a:t>
            </a:r>
            <a:r>
              <a:rPr lang="en-US" dirty="0" err="1" smtClean="0"/>
              <a:t>çalışma</a:t>
            </a:r>
            <a:r>
              <a:rPr lang="en-US" dirty="0" smtClean="0"/>
              <a:t> </a:t>
            </a:r>
            <a:r>
              <a:rPr lang="en-US" dirty="0" err="1" smtClean="0"/>
              <a:t>süresinden</a:t>
            </a:r>
            <a:r>
              <a:rPr lang="en-US" dirty="0" smtClean="0"/>
              <a:t> </a:t>
            </a:r>
            <a:r>
              <a:rPr lang="en-US" dirty="0" err="1" smtClean="0"/>
              <a:t>sayılmaz</a:t>
            </a:r>
            <a:r>
              <a:rPr lang="en-US" dirty="0" smtClean="0"/>
              <a:t>.</a:t>
            </a:r>
            <a:endParaRPr lang="tr-TR" dirty="0" smtClean="0"/>
          </a:p>
          <a:p>
            <a:endParaRPr lang="tr-TR" dirty="0" smtClean="0"/>
          </a:p>
          <a:p>
            <a:r>
              <a:rPr lang="tr-TR" b="1" dirty="0" smtClean="0">
                <a:solidFill>
                  <a:srgbClr val="2E74B5"/>
                </a:solidFill>
                <a:latin typeface="Calibri Light" panose="020F0302020204030204" pitchFamily="34" charset="0"/>
                <a:ea typeface="Calibri" panose="020F0502020204030204" pitchFamily="34" charset="0"/>
              </a:rPr>
              <a:t>Çalışma Süresinden Sayılan Haller: </a:t>
            </a:r>
            <a:endParaRPr lang="en-US" b="1" dirty="0" smtClean="0">
              <a:solidFill>
                <a:srgbClr val="2E74B5"/>
              </a:solidFill>
              <a:latin typeface="Calibri Light" panose="020F0302020204030204" pitchFamily="34" charset="0"/>
              <a:ea typeface="Calibri" panose="020F0502020204030204" pitchFamily="34" charset="0"/>
            </a:endParaRPr>
          </a:p>
          <a:p>
            <a:pPr algn="just">
              <a:lnSpc>
                <a:spcPct val="150000"/>
              </a:lnSpc>
            </a:pPr>
            <a:r>
              <a:rPr lang="tr-TR" sz="1000" kern="1200" dirty="0" smtClean="0">
                <a:solidFill>
                  <a:schemeClr val="tx1"/>
                </a:solidFill>
                <a:latin typeface="+mn-lt"/>
                <a:ea typeface="+mn-ea"/>
                <a:cs typeface="+mn-cs"/>
              </a:rPr>
              <a:t>a) Yeraltında veya su altında çalışılan işlerde işçilerin asıl çalışma yerlerine inmeleri veya girmeleri ve bu yerlerden çıkmaları için gereken süreler. </a:t>
            </a:r>
            <a:endParaRPr lang="en-US" sz="1000" kern="1200" dirty="0" smtClean="0">
              <a:solidFill>
                <a:schemeClr val="tx1"/>
              </a:solidFill>
              <a:latin typeface="+mn-lt"/>
              <a:ea typeface="+mn-ea"/>
              <a:cs typeface="+mn-cs"/>
            </a:endParaRPr>
          </a:p>
          <a:p>
            <a:pPr algn="just">
              <a:lnSpc>
                <a:spcPct val="150000"/>
              </a:lnSpc>
            </a:pPr>
            <a:r>
              <a:rPr lang="tr-TR" sz="1000" kern="1200" dirty="0" smtClean="0">
                <a:solidFill>
                  <a:schemeClr val="tx1"/>
                </a:solidFill>
                <a:latin typeface="+mn-lt"/>
                <a:ea typeface="+mn-ea"/>
                <a:cs typeface="+mn-cs"/>
              </a:rPr>
              <a:t>b) İşyerlerinden başka bir yerde çalıştırılmak üzere gönderilme halinde yolda geçen süreler. </a:t>
            </a:r>
            <a:endParaRPr lang="en-US" sz="1000" kern="1200" dirty="0" smtClean="0">
              <a:solidFill>
                <a:schemeClr val="tx1"/>
              </a:solidFill>
              <a:latin typeface="+mn-lt"/>
              <a:ea typeface="+mn-ea"/>
              <a:cs typeface="+mn-cs"/>
            </a:endParaRPr>
          </a:p>
          <a:p>
            <a:pPr algn="just">
              <a:lnSpc>
                <a:spcPct val="150000"/>
              </a:lnSpc>
            </a:pPr>
            <a:r>
              <a:rPr lang="tr-TR" sz="1000" kern="1200" dirty="0" smtClean="0">
                <a:solidFill>
                  <a:schemeClr val="tx1"/>
                </a:solidFill>
                <a:latin typeface="+mn-lt"/>
                <a:ea typeface="+mn-ea"/>
                <a:cs typeface="+mn-cs"/>
              </a:rPr>
              <a:t>c) İşçinin işinde, her an iş görmeye hazır bir halde bulunduğu süreler. </a:t>
            </a:r>
            <a:endParaRPr lang="en-US" sz="1000" kern="1200" dirty="0" smtClean="0">
              <a:solidFill>
                <a:schemeClr val="tx1"/>
              </a:solidFill>
              <a:latin typeface="+mn-lt"/>
              <a:ea typeface="+mn-ea"/>
              <a:cs typeface="+mn-cs"/>
            </a:endParaRPr>
          </a:p>
          <a:p>
            <a:pPr algn="just">
              <a:lnSpc>
                <a:spcPct val="150000"/>
              </a:lnSpc>
            </a:pPr>
            <a:r>
              <a:rPr lang="tr-TR" sz="1000" kern="1200" dirty="0" smtClean="0">
                <a:solidFill>
                  <a:schemeClr val="tx1"/>
                </a:solidFill>
                <a:latin typeface="+mn-lt"/>
                <a:ea typeface="+mn-ea"/>
                <a:cs typeface="+mn-cs"/>
              </a:rPr>
              <a:t>d) İşçinin işveren tarafından başka bir yere gönderilmesi veya işveren evinde veya bürosunda yahut işverenle ilgili herhangi bir yerde meşgul edilmesi suretiyle asıl işini yapmaksızın geçirdiği süreler. </a:t>
            </a:r>
            <a:endParaRPr lang="en-US" sz="1000" kern="1200" dirty="0" smtClean="0">
              <a:solidFill>
                <a:schemeClr val="tx1"/>
              </a:solidFill>
              <a:latin typeface="+mn-lt"/>
              <a:ea typeface="+mn-ea"/>
              <a:cs typeface="+mn-cs"/>
            </a:endParaRPr>
          </a:p>
          <a:p>
            <a:pPr algn="just">
              <a:lnSpc>
                <a:spcPct val="150000"/>
              </a:lnSpc>
            </a:pPr>
            <a:r>
              <a:rPr lang="tr-TR" sz="1000" kern="1200" dirty="0" smtClean="0">
                <a:solidFill>
                  <a:schemeClr val="tx1"/>
                </a:solidFill>
                <a:latin typeface="+mn-lt"/>
                <a:ea typeface="+mn-ea"/>
                <a:cs typeface="+mn-cs"/>
              </a:rPr>
              <a:t>e) Süt izini için belirtilen süreler. </a:t>
            </a:r>
            <a:endParaRPr lang="en-US" sz="1000" kern="1200" dirty="0" smtClean="0">
              <a:solidFill>
                <a:schemeClr val="tx1"/>
              </a:solidFill>
              <a:latin typeface="+mn-lt"/>
              <a:ea typeface="+mn-ea"/>
              <a:cs typeface="+mn-cs"/>
            </a:endParaRPr>
          </a:p>
          <a:p>
            <a:pPr algn="just">
              <a:lnSpc>
                <a:spcPct val="150000"/>
              </a:lnSpc>
            </a:pPr>
            <a:r>
              <a:rPr lang="tr-TR" sz="1000" kern="1200" dirty="0" smtClean="0">
                <a:solidFill>
                  <a:schemeClr val="tx1"/>
                </a:solidFill>
                <a:latin typeface="+mn-lt"/>
                <a:ea typeface="+mn-ea"/>
                <a:cs typeface="+mn-cs"/>
              </a:rPr>
              <a:t>f) Demiryolları, karayolları ve köprülerin yapılması, korunması ya da onarım ve tadilinde işe gidiş – işten dönüş süreleri (İK, 66)</a:t>
            </a:r>
          </a:p>
          <a:p>
            <a:endParaRPr lang="tr-TR" dirty="0" smtClean="0"/>
          </a:p>
          <a:p>
            <a:endParaRPr lang="tr-TR" dirty="0" smtClean="0"/>
          </a:p>
          <a:p>
            <a:endParaRPr lang="tr-TR" b="1" dirty="0" smtClean="0"/>
          </a:p>
          <a:p>
            <a:endParaRPr lang="en-US" b="1"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25</a:t>
            </a:fld>
            <a:endParaRPr lang="tr-TR"/>
          </a:p>
        </p:txBody>
      </p:sp>
    </p:spTree>
    <p:extLst>
      <p:ext uri="{BB962C8B-B14F-4D97-AF65-F5344CB8AC3E}">
        <p14:creationId xmlns:p14="http://schemas.microsoft.com/office/powerpoint/2010/main" val="519018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err="1" smtClean="0"/>
              <a:t>Fazla</a:t>
            </a:r>
            <a:r>
              <a:rPr lang="en-US" b="1" dirty="0" smtClean="0"/>
              <a:t> Çalışma</a:t>
            </a:r>
            <a:endParaRPr lang="tr-TR" b="1" dirty="0" smtClean="0"/>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Ülkenin genel yararları yahut işin niteliği veya üretimin artırılması gibi nedenlerle fazla çalışma yapılabilir. Fazla çalışma, Kanunda yazılı koşullar çerçevesinde, haftalık </a:t>
            </a:r>
            <a:r>
              <a:rPr lang="tr-TR" sz="1200" b="0" kern="1200" dirty="0" err="1" smtClean="0">
                <a:solidFill>
                  <a:schemeClr val="tx1"/>
                </a:solidFill>
                <a:effectLst/>
                <a:latin typeface="+mn-lt"/>
                <a:ea typeface="+mn-ea"/>
                <a:cs typeface="+mn-cs"/>
              </a:rPr>
              <a:t>kırkbeş</a:t>
            </a:r>
            <a:r>
              <a:rPr lang="tr-TR" sz="1200" b="0" kern="1200" dirty="0" smtClean="0">
                <a:solidFill>
                  <a:schemeClr val="tx1"/>
                </a:solidFill>
                <a:effectLst/>
                <a:latin typeface="+mn-lt"/>
                <a:ea typeface="+mn-ea"/>
                <a:cs typeface="+mn-cs"/>
              </a:rPr>
              <a:t> saati aşan çalışmalardır. 63 üncü  madde hükmüne göre denkleştirme esasının uygulandığı hallerde, işçinin haftalık ortalama çalışma süresi, normal haftalık iş süresini aşmamak koşulu ile, bazı haftalarda toplam </a:t>
            </a:r>
            <a:r>
              <a:rPr lang="tr-TR" sz="1200" b="0" kern="1200" dirty="0" err="1" smtClean="0">
                <a:solidFill>
                  <a:schemeClr val="tx1"/>
                </a:solidFill>
                <a:effectLst/>
                <a:latin typeface="+mn-lt"/>
                <a:ea typeface="+mn-ea"/>
                <a:cs typeface="+mn-cs"/>
              </a:rPr>
              <a:t>kırkbeş</a:t>
            </a:r>
            <a:r>
              <a:rPr lang="tr-TR" sz="1200" b="0" kern="1200" dirty="0" smtClean="0">
                <a:solidFill>
                  <a:schemeClr val="tx1"/>
                </a:solidFill>
                <a:effectLst/>
                <a:latin typeface="+mn-lt"/>
                <a:ea typeface="+mn-ea"/>
                <a:cs typeface="+mn-cs"/>
              </a:rPr>
              <a:t> saati aşsa dahi bu çalışmalar fazla çalışma sayılmaz.</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Her bir saat fazla çalışma için verilecek ücret normal çalışma ücretinin saat başına düşen miktarının yüzde elli yükseltilmesi suretiyle ödenir.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Haftalık çalışma süresinin sözleşmelerle </a:t>
            </a:r>
            <a:r>
              <a:rPr lang="tr-TR" sz="1200" b="0" kern="1200" dirty="0" err="1" smtClean="0">
                <a:solidFill>
                  <a:schemeClr val="tx1"/>
                </a:solidFill>
                <a:effectLst/>
                <a:latin typeface="+mn-lt"/>
                <a:ea typeface="+mn-ea"/>
                <a:cs typeface="+mn-cs"/>
              </a:rPr>
              <a:t>kırkbeş</a:t>
            </a:r>
            <a:r>
              <a:rPr lang="tr-TR" sz="1200" b="0" kern="1200" dirty="0" smtClean="0">
                <a:solidFill>
                  <a:schemeClr val="tx1"/>
                </a:solidFill>
                <a:effectLst/>
                <a:latin typeface="+mn-lt"/>
                <a:ea typeface="+mn-ea"/>
                <a:cs typeface="+mn-cs"/>
              </a:rPr>
              <a:t> saatin altında belirlendiği durumlarda yukarıda belirtilen esaslar dahilinde uygulanan ortalama haftalık çalışma süresini aşan ve </a:t>
            </a:r>
            <a:r>
              <a:rPr lang="tr-TR" sz="1200" b="0" kern="1200" dirty="0" err="1" smtClean="0">
                <a:solidFill>
                  <a:schemeClr val="tx1"/>
                </a:solidFill>
                <a:effectLst/>
                <a:latin typeface="+mn-lt"/>
                <a:ea typeface="+mn-ea"/>
                <a:cs typeface="+mn-cs"/>
              </a:rPr>
              <a:t>kırkbeş</a:t>
            </a:r>
            <a:r>
              <a:rPr lang="tr-TR" sz="1200" b="0" kern="1200" dirty="0" smtClean="0">
                <a:solidFill>
                  <a:schemeClr val="tx1"/>
                </a:solidFill>
                <a:effectLst/>
                <a:latin typeface="+mn-lt"/>
                <a:ea typeface="+mn-ea"/>
                <a:cs typeface="+mn-cs"/>
              </a:rPr>
              <a:t>  saate kadar yapılan çalışmalar fazla sürelerle çalışmalardır. Fazla sürelerle çalışmalarda, her bir saat fazla çalışma için verilecek ücret normal çalışma ücretinin saat başına düşen miktarının yüzde </a:t>
            </a:r>
            <a:r>
              <a:rPr lang="tr-TR" sz="1200" b="0" kern="1200" dirty="0" err="1" smtClean="0">
                <a:solidFill>
                  <a:schemeClr val="tx1"/>
                </a:solidFill>
                <a:effectLst/>
                <a:latin typeface="+mn-lt"/>
                <a:ea typeface="+mn-ea"/>
                <a:cs typeface="+mn-cs"/>
              </a:rPr>
              <a:t>yirmibeş</a:t>
            </a:r>
            <a:r>
              <a:rPr lang="tr-TR" sz="1200" b="0" kern="1200" dirty="0" smtClean="0">
                <a:solidFill>
                  <a:schemeClr val="tx1"/>
                </a:solidFill>
                <a:effectLst/>
                <a:latin typeface="+mn-lt"/>
                <a:ea typeface="+mn-ea"/>
                <a:cs typeface="+mn-cs"/>
              </a:rPr>
              <a:t> yükseltilmesiyle ödenir.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Fazla çalışma veya fazla sürelerle çalışma yapan işçi isterse, bu çalışmalar karşılığı zamlı ücret yerine, fazla çalıştığı her saat karşılığında bir saat otuz dakikayı, fazla sürelerle çalıştığı her saat karşılığında bir saat </a:t>
            </a:r>
            <a:r>
              <a:rPr lang="tr-TR" sz="1200" b="0" kern="1200" dirty="0" err="1" smtClean="0">
                <a:solidFill>
                  <a:schemeClr val="tx1"/>
                </a:solidFill>
                <a:effectLst/>
                <a:latin typeface="+mn-lt"/>
                <a:ea typeface="+mn-ea"/>
                <a:cs typeface="+mn-cs"/>
              </a:rPr>
              <a:t>onbeş</a:t>
            </a:r>
            <a:r>
              <a:rPr lang="tr-TR" sz="1200" b="0" kern="1200" dirty="0" smtClean="0">
                <a:solidFill>
                  <a:schemeClr val="tx1"/>
                </a:solidFill>
                <a:effectLst/>
                <a:latin typeface="+mn-lt"/>
                <a:ea typeface="+mn-ea"/>
                <a:cs typeface="+mn-cs"/>
              </a:rPr>
              <a:t> dakikayı serbest zaman olarak kullanabilir.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İşçi hak ettiği serbest zamanı altı ay zarfında, çalışma süreleri içinde ve ücretinde bir kesinti olmadan kullanır.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63 üncü maddenin son fıkrasında  yazılı sağlık nedenlerine dayanan kısa veya sınırlı süreli işlerde ve 69 uncu maddede belirtilen gece çalışmasında fazla çalışma yapılamaz.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Fazla saatlerle çalışmak için işçinin onayının alınması gerekir.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Fazla çalışma süresinin toplamı bir yılda </a:t>
            </a:r>
            <a:r>
              <a:rPr lang="tr-TR" sz="1200" b="0" kern="1200" dirty="0" err="1" smtClean="0">
                <a:solidFill>
                  <a:schemeClr val="tx1"/>
                </a:solidFill>
                <a:effectLst/>
                <a:latin typeface="+mn-lt"/>
                <a:ea typeface="+mn-ea"/>
                <a:cs typeface="+mn-cs"/>
              </a:rPr>
              <a:t>ikiyüzyetmiş</a:t>
            </a:r>
            <a:r>
              <a:rPr lang="tr-TR" sz="1200" b="0" kern="1200" dirty="0" smtClean="0">
                <a:solidFill>
                  <a:schemeClr val="tx1"/>
                </a:solidFill>
                <a:effectLst/>
                <a:latin typeface="+mn-lt"/>
                <a:ea typeface="+mn-ea"/>
                <a:cs typeface="+mn-cs"/>
              </a:rPr>
              <a:t> saatten fazla olamaz.</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smtClean="0">
                <a:solidFill>
                  <a:schemeClr val="tx1"/>
                </a:solidFill>
                <a:effectLst/>
                <a:latin typeface="+mn-lt"/>
                <a:ea typeface="+mn-ea"/>
                <a:cs typeface="+mn-cs"/>
              </a:rPr>
              <a:t>Bu </a:t>
            </a:r>
            <a:r>
              <a:rPr lang="en-US" sz="1200" b="0" kern="1200" dirty="0" err="1" smtClean="0">
                <a:solidFill>
                  <a:schemeClr val="tx1"/>
                </a:solidFill>
                <a:effectLst/>
                <a:latin typeface="+mn-lt"/>
                <a:ea typeface="+mn-ea"/>
                <a:cs typeface="+mn-cs"/>
              </a:rPr>
              <a:t>Kanunun</a:t>
            </a:r>
            <a:r>
              <a:rPr lang="en-US" sz="1200" b="0" kern="1200" dirty="0" smtClean="0">
                <a:solidFill>
                  <a:schemeClr val="tx1"/>
                </a:solidFill>
                <a:effectLst/>
                <a:latin typeface="+mn-lt"/>
                <a:ea typeface="+mn-ea"/>
                <a:cs typeface="+mn-cs"/>
              </a:rPr>
              <a:t> 42 </a:t>
            </a:r>
            <a:r>
              <a:rPr lang="en-US" sz="1200" b="0" kern="1200" dirty="0" err="1" smtClean="0">
                <a:solidFill>
                  <a:schemeClr val="tx1"/>
                </a:solidFill>
                <a:effectLst/>
                <a:latin typeface="+mn-lt"/>
                <a:ea typeface="+mn-ea"/>
                <a:cs typeface="+mn-cs"/>
              </a:rPr>
              <a:t>nci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43 </a:t>
            </a:r>
            <a:r>
              <a:rPr lang="en-US" sz="1200" b="0" kern="1200" dirty="0" err="1" smtClean="0">
                <a:solidFill>
                  <a:schemeClr val="tx1"/>
                </a:solidFill>
                <a:effectLst/>
                <a:latin typeface="+mn-lt"/>
                <a:ea typeface="+mn-ea"/>
                <a:cs typeface="+mn-cs"/>
              </a:rPr>
              <a:t>üncü</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maddelerinde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sayılan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hâller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dışında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altında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maden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işlerinde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işçilere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fazla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yaptırılamaz</a:t>
            </a:r>
            <a:r>
              <a:rPr lang="en-US" sz="1200" b="0" kern="1200" dirty="0" smtClean="0">
                <a:solidFill>
                  <a:schemeClr val="tx1"/>
                </a:solidFill>
                <a:effectLst/>
                <a:latin typeface="+mn-lt"/>
                <a:ea typeface="+mn-ea"/>
                <a:cs typeface="+mn-cs"/>
              </a:rPr>
              <a:t>.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err="1" smtClean="0">
                <a:solidFill>
                  <a:schemeClr val="tx1"/>
                </a:solidFill>
                <a:effectLst/>
                <a:latin typeface="+mn-lt"/>
                <a:ea typeface="+mn-ea"/>
                <a:cs typeface="+mn-cs"/>
              </a:rPr>
              <a:t>Yer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altında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maden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işlerinde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işçilere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Kanunun</a:t>
            </a:r>
            <a:r>
              <a:rPr lang="en-US" sz="1200" b="0" kern="1200" dirty="0" smtClean="0">
                <a:solidFill>
                  <a:schemeClr val="tx1"/>
                </a:solidFill>
                <a:effectLst/>
                <a:latin typeface="+mn-lt"/>
                <a:ea typeface="+mn-ea"/>
                <a:cs typeface="+mn-cs"/>
              </a:rPr>
              <a:t> 42 </a:t>
            </a:r>
            <a:r>
              <a:rPr lang="en-US" sz="1200" b="0" kern="1200" dirty="0" err="1" smtClean="0">
                <a:solidFill>
                  <a:schemeClr val="tx1"/>
                </a:solidFill>
                <a:effectLst/>
                <a:latin typeface="+mn-lt"/>
                <a:ea typeface="+mn-ea"/>
                <a:cs typeface="+mn-cs"/>
              </a:rPr>
              <a:t>nci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43 </a:t>
            </a:r>
            <a:r>
              <a:rPr lang="en-US" sz="1200" b="0" kern="1200" dirty="0" err="1" smtClean="0">
                <a:solidFill>
                  <a:schemeClr val="tx1"/>
                </a:solidFill>
                <a:effectLst/>
                <a:latin typeface="+mn-lt"/>
                <a:ea typeface="+mn-ea"/>
                <a:cs typeface="+mn-cs"/>
              </a:rPr>
              <a:t>üncü</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maddelerinde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sayılan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hâllerde</a:t>
            </a:r>
            <a:r>
              <a:rPr lang="en-US" sz="1200" b="0"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haftalık otuz yedi buçuk saati aşan </a:t>
            </a:r>
            <a:r>
              <a:rPr lang="en-US" sz="1200" b="0" kern="1200" dirty="0" smtClean="0">
                <a:solidFill>
                  <a:schemeClr val="tx1"/>
                </a:solidFill>
                <a:effectLst/>
                <a:latin typeface="+mn-lt"/>
                <a:ea typeface="+mn-ea"/>
                <a:cs typeface="+mn-cs"/>
              </a:rPr>
              <a:t>her </a:t>
            </a:r>
            <a:r>
              <a:rPr lang="en-US" sz="1200" b="0" kern="1200" dirty="0" err="1" smtClean="0">
                <a:solidFill>
                  <a:schemeClr val="tx1"/>
                </a:solidFill>
                <a:effectLst/>
                <a:latin typeface="+mn-lt"/>
                <a:ea typeface="+mn-ea"/>
                <a:cs typeface="+mn-cs"/>
              </a:rPr>
              <a:t>bir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fazla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için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verilecek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ücret</a:t>
            </a:r>
            <a:r>
              <a:rPr lang="en-US" sz="1200" b="0" kern="1200" dirty="0" smtClean="0">
                <a:solidFill>
                  <a:schemeClr val="tx1"/>
                </a:solidFill>
                <a:effectLst/>
                <a:latin typeface="+mn-lt"/>
                <a:ea typeface="+mn-ea"/>
                <a:cs typeface="+mn-cs"/>
              </a:rPr>
              <a:t>, normal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ücretinin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başına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düşen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miktarının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yüzde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yüzden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olmamak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üzere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arttırılması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suretiyle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ödenir</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Fazla çalışma ve fazla sürelerle çalışmaların ne şekilde uygulanacağı çıkarılacak yönetmelikte gösterilir.</a:t>
            </a:r>
            <a:endParaRPr lang="tr-TR" sz="1200" b="1" kern="1200" dirty="0" smtClean="0">
              <a:solidFill>
                <a:schemeClr val="tx1"/>
              </a:solidFill>
              <a:effectLst/>
              <a:latin typeface="+mn-lt"/>
              <a:ea typeface="+mn-ea"/>
              <a:cs typeface="+mn-cs"/>
            </a:endParaRPr>
          </a:p>
          <a:p>
            <a:endParaRPr lang="tr-TR" b="1" dirty="0" smtClean="0"/>
          </a:p>
          <a:p>
            <a:endParaRPr lang="tr-TR" dirty="0" smtClean="0"/>
          </a:p>
          <a:p>
            <a:endParaRPr lang="tr-TR" dirty="0" smtClean="0"/>
          </a:p>
        </p:txBody>
      </p:sp>
      <p:sp>
        <p:nvSpPr>
          <p:cNvPr id="4" name="Slayt Numarası Yer Tutucusu 3"/>
          <p:cNvSpPr>
            <a:spLocks noGrp="1"/>
          </p:cNvSpPr>
          <p:nvPr>
            <p:ph type="sldNum" sz="quarter" idx="10"/>
          </p:nvPr>
        </p:nvSpPr>
        <p:spPr/>
        <p:txBody>
          <a:bodyPr/>
          <a:lstStyle/>
          <a:p>
            <a:fld id="{87B3C15C-C27C-4FF5-B429-995D138FC104}" type="slidenum">
              <a:rPr lang="tr-TR" smtClean="0"/>
              <a:t>26</a:t>
            </a:fld>
            <a:endParaRPr lang="tr-TR"/>
          </a:p>
        </p:txBody>
      </p:sp>
    </p:spTree>
    <p:extLst>
      <p:ext uri="{BB962C8B-B14F-4D97-AF65-F5344CB8AC3E}">
        <p14:creationId xmlns:p14="http://schemas.microsoft.com/office/powerpoint/2010/main" val="2297887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v"/>
            </a:pPr>
            <a:r>
              <a:rPr lang="tr-TR" sz="1200" b="1" kern="1200" dirty="0" smtClean="0">
                <a:solidFill>
                  <a:schemeClr val="tx1"/>
                </a:solidFill>
                <a:effectLst/>
                <a:latin typeface="+mn-lt"/>
                <a:ea typeface="+mn-ea"/>
                <a:cs typeface="+mn-cs"/>
              </a:rPr>
              <a:t>«Gece" </a:t>
            </a:r>
            <a:r>
              <a:rPr lang="tr-TR" sz="1200" b="0" kern="1200" dirty="0" smtClean="0">
                <a:solidFill>
                  <a:schemeClr val="tx1"/>
                </a:solidFill>
                <a:effectLst/>
                <a:latin typeface="+mn-lt"/>
                <a:ea typeface="+mn-ea"/>
                <a:cs typeface="+mn-cs"/>
              </a:rPr>
              <a:t>en geç saat 20.00'de başlayarak en erken saat 06.00'ya kadar geçen ve her halde en fazla </a:t>
            </a:r>
            <a:r>
              <a:rPr lang="tr-TR" sz="1200" b="0" kern="1200" dirty="0" err="1" smtClean="0">
                <a:solidFill>
                  <a:schemeClr val="tx1"/>
                </a:solidFill>
                <a:effectLst/>
                <a:latin typeface="+mn-lt"/>
                <a:ea typeface="+mn-ea"/>
                <a:cs typeface="+mn-cs"/>
              </a:rPr>
              <a:t>onbir</a:t>
            </a:r>
            <a:r>
              <a:rPr lang="tr-TR" sz="1200" b="0" kern="1200" dirty="0" smtClean="0">
                <a:solidFill>
                  <a:schemeClr val="tx1"/>
                </a:solidFill>
                <a:effectLst/>
                <a:latin typeface="+mn-lt"/>
                <a:ea typeface="+mn-ea"/>
                <a:cs typeface="+mn-cs"/>
              </a:rPr>
              <a:t> saat süren dönemdir.</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Bazı işlerin niteliğine ve gereğine göre yahut yurdun bazı bölgelerinin özellikleri bakımından, çalışma hayatına ilişkin "gece" başlangıcının daha geriye alınması veya yaz ve kış saatlerinin  ayarlanması, yahut gün döneminin başlama ve bitme saatlerinin belirtilmesi suretiyle birinci fıkradaki hükmün uygulama şekillerini tespit etmek yahut bazı gece çalışmalarına herhangi bir oranda fazla ücret ödenmesi usulünü koymak veyahut gece işletilmelerinde ekonomik bir zorunluluk bulunmayan işyerlerinde işçilerin gece çalışmalarını yasak etmek üzere yönetmelikler çıkartılabilir.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İşçilerin gece çalışmaları </a:t>
            </a:r>
            <a:r>
              <a:rPr lang="tr-TR" sz="1200" b="0" kern="1200" dirty="0" err="1" smtClean="0">
                <a:solidFill>
                  <a:schemeClr val="tx1"/>
                </a:solidFill>
                <a:effectLst/>
                <a:latin typeface="+mn-lt"/>
                <a:ea typeface="+mn-ea"/>
                <a:cs typeface="+mn-cs"/>
              </a:rPr>
              <a:t>yedibuçuk</a:t>
            </a:r>
            <a:r>
              <a:rPr lang="tr-TR" sz="1200" b="0" kern="1200" dirty="0" smtClean="0">
                <a:solidFill>
                  <a:schemeClr val="tx1"/>
                </a:solidFill>
                <a:effectLst/>
                <a:latin typeface="+mn-lt"/>
                <a:ea typeface="+mn-ea"/>
                <a:cs typeface="+mn-cs"/>
              </a:rPr>
              <a:t> saati geçemez. </a:t>
            </a: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Ancak, turizm, özel güvenlik ve sağlık hizmeti yürütülen işlerde işçinin yazılı onayının alınması şartıyla yedi buçuk saatin üzerinde gece çalışması yaptırılabilir.</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Gece ve gündüz işletilen ve nöbetleşe işçi postaları kullanılan işlerde, bir çalışma haftası gece çalıştırılan işçilerin, ondan sonra gelen ikinci çalışma haftası gündüz çalıştırılmaları suretiyle postalar sıraya konur. Gece ve gündüz postalarında iki haftalık nöbetleşme esası da uygulanabilir.</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Postası değiştirilecek işçi kesintisiz en az </a:t>
            </a:r>
            <a:r>
              <a:rPr lang="tr-TR" sz="1200" b="0" kern="1200" dirty="0" err="1" smtClean="0">
                <a:solidFill>
                  <a:schemeClr val="tx1"/>
                </a:solidFill>
                <a:effectLst/>
                <a:latin typeface="+mn-lt"/>
                <a:ea typeface="+mn-ea"/>
                <a:cs typeface="+mn-cs"/>
              </a:rPr>
              <a:t>onbir</a:t>
            </a:r>
            <a:r>
              <a:rPr lang="tr-TR" sz="1200" b="0" kern="1200" dirty="0" smtClean="0">
                <a:solidFill>
                  <a:schemeClr val="tx1"/>
                </a:solidFill>
                <a:effectLst/>
                <a:latin typeface="+mn-lt"/>
                <a:ea typeface="+mn-ea"/>
                <a:cs typeface="+mn-cs"/>
              </a:rPr>
              <a:t> saat dinlendirilmeden diğer postada çalıştırılamaz. </a:t>
            </a:r>
            <a:endParaRPr lang="tr-TR" b="0" dirty="0" smtClean="0"/>
          </a:p>
          <a:p>
            <a:endParaRPr lang="tr-TR" dirty="0" smtClean="0"/>
          </a:p>
          <a:p>
            <a:r>
              <a:rPr lang="tr-TR" b="1" dirty="0" smtClean="0"/>
              <a:t>Gece Çalıştırma Yasağı</a:t>
            </a:r>
          </a:p>
          <a:p>
            <a:pPr marL="171450" indent="-171450">
              <a:buFont typeface="Wingdings" panose="05000000000000000000" pitchFamily="2" charset="2"/>
              <a:buChar char="v"/>
            </a:pPr>
            <a:r>
              <a:rPr lang="tr-TR" dirty="0" smtClean="0"/>
              <a:t>Sanayie ait işlerde </a:t>
            </a:r>
            <a:r>
              <a:rPr lang="tr-TR" dirty="0" err="1" smtClean="0"/>
              <a:t>onsekiz</a:t>
            </a:r>
            <a:r>
              <a:rPr lang="tr-TR" dirty="0" smtClean="0"/>
              <a:t> yaşını doldurmamış çocuk ve genç işçilerin gece çalıştırılması yasaktır. </a:t>
            </a:r>
          </a:p>
          <a:p>
            <a:pPr marL="171450" indent="-171450">
              <a:buFont typeface="Wingdings" panose="05000000000000000000" pitchFamily="2" charset="2"/>
              <a:buChar char="v"/>
            </a:pPr>
            <a:r>
              <a:rPr lang="tr-TR" dirty="0" err="1" smtClean="0"/>
              <a:t>Onsekiz</a:t>
            </a:r>
            <a:r>
              <a:rPr lang="tr-TR" dirty="0" smtClean="0"/>
              <a:t> yaşını doldurmuş kadın işçilerin gece postalarında çalıştırılmasına ilişkin usul ve esaslar Sağlık Bakanlığının görüşü alınarak Çalışma ve Sosyal Güvenlik Bakanlığınca hazırlanacak bir yönetmelikte gösterilir.</a:t>
            </a:r>
          </a:p>
          <a:p>
            <a:endParaRPr lang="tr-TR" dirty="0" smtClean="0"/>
          </a:p>
          <a:p>
            <a:r>
              <a:rPr lang="tr-TR" dirty="0" smtClean="0"/>
              <a:t>Yönetmelikte;</a:t>
            </a:r>
          </a:p>
          <a:p>
            <a:r>
              <a:rPr lang="tr-TR" b="1" dirty="0" smtClean="0"/>
              <a:t>İşyerine ulaşım</a:t>
            </a:r>
          </a:p>
          <a:p>
            <a:pPr marL="171450" indent="-171450">
              <a:buFont typeface="Wingdings" panose="05000000000000000000" pitchFamily="2" charset="2"/>
              <a:buChar char="v"/>
            </a:pPr>
            <a:r>
              <a:rPr lang="tr-TR" dirty="0" smtClean="0"/>
              <a:t>Belediye sınırları dışındaki her türlü işyeri işverenleri ile belediye sınırları içinde olmakla beraber, posta değişim saatlerinde toplu taşıma araçları ile gidip gelme zorluğu bulunan işyeri işverenleri, gece postalarında çalıştıracakları kadın çalışanları, sağlayacakları uygun araçlarla ikametgâhlarına en yakın merkezden, işyerine götürüp getirmekle yükümlüdür.</a:t>
            </a:r>
          </a:p>
          <a:p>
            <a:endParaRPr lang="tr-TR" dirty="0" smtClean="0"/>
          </a:p>
          <a:p>
            <a:r>
              <a:rPr lang="tr-TR" b="1" dirty="0" smtClean="0"/>
              <a:t>Sağlık gözetimi</a:t>
            </a:r>
          </a:p>
          <a:p>
            <a:pPr marL="171450" indent="-171450">
              <a:buFont typeface="Wingdings" panose="05000000000000000000" pitchFamily="2" charset="2"/>
              <a:buChar char="v"/>
            </a:pPr>
            <a:r>
              <a:rPr lang="tr-TR" dirty="0" smtClean="0"/>
              <a:t>Kadın çalışanların gece postalarında çalıştırılabilmeleri için, işe başlamadan önce, gece postalarında çalıştırılmalarında sakınca olmadığına ilişkin sağlık raporu işyerinde görevli işyeri hekiminden alınır.</a:t>
            </a:r>
          </a:p>
          <a:p>
            <a:pPr marL="171450" indent="-171450">
              <a:buFont typeface="Wingdings" panose="05000000000000000000" pitchFamily="2" charset="2"/>
              <a:buChar char="v"/>
            </a:pPr>
            <a:r>
              <a:rPr lang="tr-TR" dirty="0" smtClean="0"/>
              <a:t>Ayrıca işveren, işin devamı süresince, çalışanın özel durumunu, işyerinde maruz kalınan sağlık ve güvenlik risklerini de dikkate alarak işyeri hekimince belirlenen düzenli aralıklarla çalışanların sağlık muayenelerinin yapılmasını sağlar.</a:t>
            </a:r>
          </a:p>
          <a:p>
            <a:endParaRPr lang="tr-TR" dirty="0" smtClean="0"/>
          </a:p>
          <a:p>
            <a:r>
              <a:rPr lang="tr-TR" sz="1200" b="1" i="0" kern="1200" dirty="0" smtClean="0">
                <a:solidFill>
                  <a:schemeClr val="tx1"/>
                </a:solidFill>
                <a:effectLst/>
                <a:latin typeface="+mn-lt"/>
                <a:ea typeface="+mn-ea"/>
                <a:cs typeface="+mn-cs"/>
              </a:rPr>
              <a:t>Gebelik ve analık durumunda çalıştırılma yasağı</a:t>
            </a:r>
            <a:endParaRPr lang="tr-TR" sz="1200" b="0" i="0"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i="0" kern="1200" dirty="0" smtClean="0">
                <a:solidFill>
                  <a:schemeClr val="tx1"/>
                </a:solidFill>
                <a:effectLst/>
                <a:latin typeface="+mn-lt"/>
                <a:ea typeface="+mn-ea"/>
                <a:cs typeface="+mn-cs"/>
              </a:rPr>
              <a:t>Kadın çalışanlar, gebe olduklarının doktor raporuyla tespitinden itibaren doğuma kadar, emziren kadın çalışanlar ise doğum tarihinden başlamak üzere kendi mevzuatlarındaki hükümler saklı kalmak kaydıyla bir yıl süre ile gece postalarında çalıştırılamazlar.</a:t>
            </a:r>
          </a:p>
          <a:p>
            <a:pPr marL="171450" indent="-171450">
              <a:buFont typeface="Wingdings" panose="05000000000000000000" pitchFamily="2" charset="2"/>
              <a:buChar char="v"/>
            </a:pPr>
            <a:r>
              <a:rPr lang="tr-TR" sz="1200" b="0" i="0" kern="1200" dirty="0" smtClean="0">
                <a:solidFill>
                  <a:schemeClr val="tx1"/>
                </a:solidFill>
                <a:effectLst/>
                <a:latin typeface="+mn-lt"/>
                <a:ea typeface="+mn-ea"/>
                <a:cs typeface="+mn-cs"/>
              </a:rPr>
              <a:t>Ancak emziren kadın çalışanlarda bu süre, anne veya çocuğun sağlığı açısından gerekli olduğunun işyerinde görevli işyeri hekiminden alınan raporla belgelenmesi halinde altı ay daha uzatılır.</a:t>
            </a:r>
          </a:p>
          <a:p>
            <a:endParaRPr lang="tr-TR" dirty="0" smtClean="0"/>
          </a:p>
        </p:txBody>
      </p:sp>
      <p:sp>
        <p:nvSpPr>
          <p:cNvPr id="4" name="Slayt Numarası Yer Tutucusu 3"/>
          <p:cNvSpPr>
            <a:spLocks noGrp="1"/>
          </p:cNvSpPr>
          <p:nvPr>
            <p:ph type="sldNum" sz="quarter" idx="10"/>
          </p:nvPr>
        </p:nvSpPr>
        <p:spPr/>
        <p:txBody>
          <a:bodyPr/>
          <a:lstStyle/>
          <a:p>
            <a:fld id="{87B3C15C-C27C-4FF5-B429-995D138FC104}" type="slidenum">
              <a:rPr lang="tr-TR" smtClean="0"/>
              <a:t>27</a:t>
            </a:fld>
            <a:endParaRPr lang="tr-TR"/>
          </a:p>
        </p:txBody>
      </p:sp>
    </p:spTree>
    <p:extLst>
      <p:ext uri="{BB962C8B-B14F-4D97-AF65-F5344CB8AC3E}">
        <p14:creationId xmlns:p14="http://schemas.microsoft.com/office/powerpoint/2010/main" val="3481796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mn-lt"/>
                <a:ea typeface="+mn-ea"/>
                <a:cs typeface="+mn-cs"/>
              </a:rPr>
              <a:t>Analık halinde çalışma ve süt izni </a:t>
            </a: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Kadın işçilerin doğumdan önce sekiz ve doğumdan sonra sekiz hafta olmak üzere toplam </a:t>
            </a:r>
            <a:r>
              <a:rPr lang="tr-TR" sz="1200" b="0" kern="1200" dirty="0" err="1" smtClean="0">
                <a:solidFill>
                  <a:schemeClr val="tx1"/>
                </a:solidFill>
                <a:effectLst/>
                <a:latin typeface="+mn-lt"/>
                <a:ea typeface="+mn-ea"/>
                <a:cs typeface="+mn-cs"/>
              </a:rPr>
              <a:t>onaltı</a:t>
            </a:r>
            <a:r>
              <a:rPr lang="tr-TR" sz="1200" b="0" kern="1200" dirty="0" smtClean="0">
                <a:solidFill>
                  <a:schemeClr val="tx1"/>
                </a:solidFill>
                <a:effectLst/>
                <a:latin typeface="+mn-lt"/>
                <a:ea typeface="+mn-ea"/>
                <a:cs typeface="+mn-cs"/>
              </a:rPr>
              <a:t> haftalık süre için çalıştırılmamaları esastır. Çoğul gebelik halinde doğumdan önce çalıştırılmayacak sekiz haftalık süreye iki hafta süre eklenir. </a:t>
            </a: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Ancak, sağlık durumu uygun olduğu takdirde, doktorun onayı ile kadın işçi isterse doğumdan önceki üç haftaya kadar işyerinde çalışabilir. Bu durumda, kadın işçinin çalıştığı süreler doğum sonrası sürelere eklenir. </a:t>
            </a: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Kadın işçinin erken doğum yapması halinde ise doğumdan önce kullanamadığı çalıştırılmayacak süreler, doğum sonrası sürelere eklenmek suretiyle kullandırılır. </a:t>
            </a:r>
            <a:r>
              <a:rPr lang="en-US" sz="1200" b="0" kern="1200" dirty="0" err="1" smtClean="0">
                <a:solidFill>
                  <a:schemeClr val="tx1"/>
                </a:solidFill>
                <a:effectLst/>
                <a:latin typeface="+mn-lt"/>
                <a:ea typeface="+mn-ea"/>
                <a:cs typeface="+mn-cs"/>
              </a:rPr>
              <a:t>Doğumda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sonrasında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annenin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ölümü</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sonrası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kullanılamayan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süreler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babaya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kullandırılır</a:t>
            </a:r>
            <a:r>
              <a:rPr lang="en-US" sz="1200" b="0" kern="1200" dirty="0" smtClean="0">
                <a:solidFill>
                  <a:schemeClr val="tx1"/>
                </a:solidFill>
                <a:effectLst/>
                <a:latin typeface="+mn-lt"/>
                <a:ea typeface="+mn-ea"/>
                <a:cs typeface="+mn-cs"/>
              </a:rPr>
              <a:t>. </a:t>
            </a:r>
            <a:endParaRPr lang="tr-TR" sz="1200" b="0"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smtClean="0">
                <a:solidFill>
                  <a:schemeClr val="tx1"/>
                </a:solidFill>
                <a:effectLst/>
                <a:latin typeface="+mn-lt"/>
                <a:ea typeface="+mn-ea"/>
                <a:cs typeface="+mn-cs"/>
              </a:rPr>
              <a:t>Üç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evlat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edinen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eşlerden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birine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evlat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edinene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aileye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fiilen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teslim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edildiği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tarihten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itibaren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sekiz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hafta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analık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izni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kullandırılır</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err="1" smtClean="0">
                <a:solidFill>
                  <a:schemeClr val="tx1"/>
                </a:solidFill>
                <a:effectLst/>
                <a:latin typeface="+mn-lt"/>
                <a:ea typeface="+mn-ea"/>
                <a:cs typeface="+mn-cs"/>
              </a:rPr>
              <a:t>Birinci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fıkra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uyarınca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kullanılan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sonrası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analık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izninin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bitiminden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itibaren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çocuğunun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bakımı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yetiştirilmesi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amacıyla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hayatta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olması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kaydıyla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kadın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üç</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evlat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edinen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kadın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erkek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işçilere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istekleri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birinci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altmış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ikinci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yüz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yirmi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sonraki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doğumlarda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ise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yüz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seksen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süreyle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haftalık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süresinin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yarısı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kadar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ücretsiz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verilir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Çoğul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doğum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sürelere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otuzar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eklenir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engelli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doğması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üç</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yüz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altmış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olarak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uygulanır</a:t>
            </a:r>
            <a:r>
              <a:rPr lang="en-US" sz="1200" b="0" kern="1200" dirty="0" smtClean="0">
                <a:solidFill>
                  <a:schemeClr val="tx1"/>
                </a:solidFill>
                <a:effectLst/>
                <a:latin typeface="+mn-lt"/>
                <a:ea typeface="+mn-ea"/>
                <a:cs typeface="+mn-cs"/>
              </a:rPr>
              <a:t>. Bu </a:t>
            </a:r>
            <a:r>
              <a:rPr lang="en-US" sz="1200" b="0" kern="1200" dirty="0" err="1" smtClean="0">
                <a:solidFill>
                  <a:schemeClr val="tx1"/>
                </a:solidFill>
                <a:effectLst/>
                <a:latin typeface="+mn-lt"/>
                <a:ea typeface="+mn-ea"/>
                <a:cs typeface="+mn-cs"/>
              </a:rPr>
              <a:t>fıkra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hükümlerinden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yararlanılan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içerisinde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iznine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ilişkin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hükümler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uygulanmaz</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Yukarıda öngörülen süreler işçinin sağlık durumuna ve işin özelliğine göre doğumdan önce ve sonra gerekirse artırılabilir. Bu süreler hekim raporu ile belirtilir.</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Hamilelik süresince kadın işçiye periyodik kontroller için ücretli izin verilir.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Hekim raporu ile gerekli görüldüğü takdirde, hamile kadın işçi sağlığına uygun daha hafif işlerde çalıştırılır. Bu halde işçinin ücretinde bir indirim yapılmaz. </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İsteği halinde kadın işçiye, </a:t>
            </a:r>
            <a:r>
              <a:rPr lang="tr-TR" sz="1200" b="0" kern="1200" dirty="0" err="1" smtClean="0">
                <a:solidFill>
                  <a:schemeClr val="tx1"/>
                </a:solidFill>
                <a:effectLst/>
                <a:latin typeface="+mn-lt"/>
                <a:ea typeface="+mn-ea"/>
                <a:cs typeface="+mn-cs"/>
              </a:rPr>
              <a:t>onaltı</a:t>
            </a:r>
            <a:r>
              <a:rPr lang="tr-TR" sz="1200" b="0" kern="1200" dirty="0" smtClean="0">
                <a:solidFill>
                  <a:schemeClr val="tx1"/>
                </a:solidFill>
                <a:effectLst/>
                <a:latin typeface="+mn-lt"/>
                <a:ea typeface="+mn-ea"/>
                <a:cs typeface="+mn-cs"/>
              </a:rPr>
              <a:t> haftalık sürenin tamamlanmasından veya çoğul gebelik halinde </a:t>
            </a:r>
            <a:r>
              <a:rPr lang="tr-TR" sz="1200" b="0" kern="1200" dirty="0" err="1" smtClean="0">
                <a:solidFill>
                  <a:schemeClr val="tx1"/>
                </a:solidFill>
                <a:effectLst/>
                <a:latin typeface="+mn-lt"/>
                <a:ea typeface="+mn-ea"/>
                <a:cs typeface="+mn-cs"/>
              </a:rPr>
              <a:t>onsekiz</a:t>
            </a:r>
            <a:r>
              <a:rPr lang="tr-TR" sz="1200" b="0" kern="1200" dirty="0" smtClean="0">
                <a:solidFill>
                  <a:schemeClr val="tx1"/>
                </a:solidFill>
                <a:effectLst/>
                <a:latin typeface="+mn-lt"/>
                <a:ea typeface="+mn-ea"/>
                <a:cs typeface="+mn-cs"/>
              </a:rPr>
              <a:t> haftalık süreden sonra altı aya kadar ücretsiz izin verilir. </a:t>
            </a:r>
            <a:r>
              <a:rPr lang="en-US" sz="1200" b="0" kern="1200" dirty="0" smtClean="0">
                <a:solidFill>
                  <a:schemeClr val="tx1"/>
                </a:solidFill>
                <a:effectLst/>
                <a:latin typeface="+mn-lt"/>
                <a:ea typeface="+mn-ea"/>
                <a:cs typeface="+mn-cs"/>
              </a:rPr>
              <a:t>Bu </a:t>
            </a:r>
            <a:r>
              <a:rPr lang="en-US" sz="1200" b="0" kern="1200" dirty="0" err="1" smtClean="0">
                <a:solidFill>
                  <a:schemeClr val="tx1"/>
                </a:solidFill>
                <a:effectLst/>
                <a:latin typeface="+mn-lt"/>
                <a:ea typeface="+mn-ea"/>
                <a:cs typeface="+mn-cs"/>
              </a:rPr>
              <a:t>izin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üç</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çocuğu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evlat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edinme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hâlinde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eşlerden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birine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evlat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edinene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verilir</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Bu süre, yıllık ücretli izin hakkının hesabında dikkate alınmaz.</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Kadın işçilere bir yaşından küçük çocuklarını emzirmeleri için günde toplam </a:t>
            </a:r>
            <a:r>
              <a:rPr lang="tr-TR" sz="1200" b="0" kern="1200" dirty="0" err="1" smtClean="0">
                <a:solidFill>
                  <a:schemeClr val="tx1"/>
                </a:solidFill>
                <a:effectLst/>
                <a:latin typeface="+mn-lt"/>
                <a:ea typeface="+mn-ea"/>
                <a:cs typeface="+mn-cs"/>
              </a:rPr>
              <a:t>birbuçuk</a:t>
            </a:r>
            <a:r>
              <a:rPr lang="tr-TR" sz="1200" b="0" kern="1200" dirty="0" smtClean="0">
                <a:solidFill>
                  <a:schemeClr val="tx1"/>
                </a:solidFill>
                <a:effectLst/>
                <a:latin typeface="+mn-lt"/>
                <a:ea typeface="+mn-ea"/>
                <a:cs typeface="+mn-cs"/>
              </a:rPr>
              <a:t> saat süt izni verilir. Bu sürenin hangi saatler arasında ve kaça bölünerek </a:t>
            </a:r>
            <a:r>
              <a:rPr lang="tr-TR" sz="1200" b="0" kern="1200" dirty="0" err="1" smtClean="0">
                <a:solidFill>
                  <a:schemeClr val="tx1"/>
                </a:solidFill>
                <a:effectLst/>
                <a:latin typeface="+mn-lt"/>
                <a:ea typeface="+mn-ea"/>
                <a:cs typeface="+mn-cs"/>
              </a:rPr>
              <a:t>kulllanılacağını</a:t>
            </a:r>
            <a:r>
              <a:rPr lang="tr-TR" sz="1200" b="0" kern="1200" dirty="0" smtClean="0">
                <a:solidFill>
                  <a:schemeClr val="tx1"/>
                </a:solidFill>
                <a:effectLst/>
                <a:latin typeface="+mn-lt"/>
                <a:ea typeface="+mn-ea"/>
                <a:cs typeface="+mn-cs"/>
              </a:rPr>
              <a:t> işçi kendisi belirler. Bu süre günlük çalışma süresinden sayılır.</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smtClean="0">
                <a:solidFill>
                  <a:schemeClr val="tx1"/>
                </a:solidFill>
                <a:effectLst/>
                <a:latin typeface="+mn-lt"/>
                <a:ea typeface="+mn-ea"/>
                <a:cs typeface="+mn-cs"/>
              </a:rPr>
              <a:t>Bu </a:t>
            </a:r>
            <a:r>
              <a:rPr lang="en-US" sz="1200" b="0" kern="1200" dirty="0" err="1" smtClean="0">
                <a:solidFill>
                  <a:schemeClr val="tx1"/>
                </a:solidFill>
                <a:effectLst/>
                <a:latin typeface="+mn-lt"/>
                <a:ea typeface="+mn-ea"/>
                <a:cs typeface="+mn-cs"/>
              </a:rPr>
              <a:t>madde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hükümleri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a:t>
            </a:r>
            <a:r>
              <a:rPr lang="en-US" sz="1200" b="0" kern="1200" dirty="0" smtClean="0">
                <a:solidFill>
                  <a:schemeClr val="tx1"/>
                </a:solidFill>
                <a:effectLst/>
                <a:latin typeface="+mn-lt"/>
                <a:ea typeface="+mn-ea"/>
                <a:cs typeface="+mn-cs"/>
              </a:rPr>
              <a:t> sözleşmesi </a:t>
            </a:r>
            <a:r>
              <a:rPr lang="en-US" sz="1200" b="0" kern="1200" dirty="0" err="1" smtClean="0">
                <a:solidFill>
                  <a:schemeClr val="tx1"/>
                </a:solidFill>
                <a:effectLst/>
                <a:latin typeface="+mn-lt"/>
                <a:ea typeface="+mn-ea"/>
                <a:cs typeface="+mn-cs"/>
              </a:rPr>
              <a:t>ile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Kanunun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kapsamında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olmayan</a:t>
            </a:r>
            <a:r>
              <a:rPr lang="en-US" sz="1200" b="0" kern="1200" dirty="0" smtClean="0">
                <a:solidFill>
                  <a:schemeClr val="tx1"/>
                </a:solidFill>
                <a:effectLst/>
                <a:latin typeface="+mn-lt"/>
                <a:ea typeface="+mn-ea"/>
                <a:cs typeface="+mn-cs"/>
              </a:rPr>
              <a:t> her </a:t>
            </a:r>
            <a:r>
              <a:rPr lang="en-US" sz="1200" b="0" kern="1200" dirty="0" err="1" smtClean="0">
                <a:solidFill>
                  <a:schemeClr val="tx1"/>
                </a:solidFill>
                <a:effectLst/>
                <a:latin typeface="+mn-lt"/>
                <a:ea typeface="+mn-ea"/>
                <a:cs typeface="+mn-cs"/>
              </a:rPr>
              <a:t>türlü</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için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uygulanır</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471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v"/>
            </a:pPr>
            <a:r>
              <a:rPr lang="tr-TR" dirty="0" smtClean="0"/>
              <a:t>İşçi, analık izninin</a:t>
            </a:r>
            <a:r>
              <a:rPr lang="tr-TR" baseline="0" dirty="0" smtClean="0"/>
              <a:t> ve </a:t>
            </a:r>
            <a:r>
              <a:rPr lang="tr-TR" dirty="0" smtClean="0"/>
              <a:t>ücretsiz izinlerin bitiminden itibaren çocuğun mecburi ilköğretim çağının başladığı tarihi takip eden ay başına kadar herhangi bir zamanda kısmi süreli çalışma talebinde bulunabilir.</a:t>
            </a:r>
          </a:p>
          <a:p>
            <a:pPr marL="171450" indent="-171450">
              <a:buFont typeface="Wingdings" panose="05000000000000000000" pitchFamily="2" charset="2"/>
              <a:buChar char="v"/>
            </a:pPr>
            <a:r>
              <a:rPr lang="tr-TR" dirty="0" smtClean="0"/>
              <a:t>Kısmi süreli çalışma talebi, 6 aya kadar ücretsiz izin süresi kesilerek de yapılabilir. Ücretsiz iznin tamamının kullanılması şartı aranmaz. </a:t>
            </a:r>
          </a:p>
          <a:p>
            <a:pPr marL="171450" indent="-171450">
              <a:buFont typeface="Wingdings" panose="05000000000000000000" pitchFamily="2" charset="2"/>
              <a:buChar char="v"/>
            </a:pPr>
            <a:r>
              <a:rPr lang="tr-TR" dirty="0" smtClean="0"/>
              <a:t>Kısmi süreli çalışma talebi, bu haktan faydalanmaya başlamadan en az bir ay önce işçi tarafından yazılı olarak işverene bildirilir.</a:t>
            </a:r>
          </a:p>
          <a:p>
            <a:pPr marL="171450" indent="-171450">
              <a:buFont typeface="Wingdings" panose="05000000000000000000" pitchFamily="2" charset="2"/>
              <a:buChar char="v"/>
            </a:pPr>
            <a:r>
              <a:rPr lang="tr-TR" dirty="0" smtClean="0"/>
              <a:t>İşçi, eşinin çalıştığına dair belgeyi kısmi süreli çalışma talebine eklemek zorundadır. Ebeveynlerden birinin çalışmaması hâlinde, çalışan eş kısmi süreli çalışma talebinde bulunamaz.  Ancak, ebeveynlerden birinin çalışma şartı;</a:t>
            </a:r>
          </a:p>
          <a:p>
            <a:r>
              <a:rPr lang="tr-TR" dirty="0" smtClean="0"/>
              <a:t>a) Ebeveynlerden birinin sürekli bakım ve tedavisini gerektiren bir hastalığının olması ve bu hastalığın tam teşekküllü hastane ya da üniversite hastanesinden alınacak doktor raporuyla belgelendirilmesi,</a:t>
            </a:r>
          </a:p>
          <a:p>
            <a:r>
              <a:rPr lang="tr-TR" dirty="0" smtClean="0"/>
              <a:t>b) Velayetin mahkemece eşlerden birine verilmesi hâlinde çocuğun velayetine sahip ebeveynin talepte bulunması, </a:t>
            </a:r>
          </a:p>
          <a:p>
            <a:r>
              <a:rPr lang="tr-TR" dirty="0" smtClean="0"/>
              <a:t>c) Üç yaşını doldurmamış bir çocuğun münferiden evlat edinilmesi,</a:t>
            </a:r>
          </a:p>
          <a:p>
            <a:r>
              <a:rPr lang="tr-TR" dirty="0" smtClean="0"/>
              <a:t>hâllerinde aranmaz.</a:t>
            </a:r>
          </a:p>
          <a:p>
            <a:pPr marL="171450" indent="-171450">
              <a:buFont typeface="Wingdings" panose="05000000000000000000" pitchFamily="2" charset="2"/>
              <a:buChar char="v"/>
            </a:pPr>
            <a:r>
              <a:rPr lang="tr-TR" dirty="0" smtClean="0"/>
              <a:t>Kısmi süreli çalışma;</a:t>
            </a:r>
          </a:p>
          <a:p>
            <a:r>
              <a:rPr lang="tr-TR" dirty="0" smtClean="0"/>
              <a:t>a) Özel sağlık kuruluşlarında ilgili mevzuat uyarınca mesul müdür, sorumlu hekim, laboratuvar sorumlusu ve sağlık hizmetinden sayılan işlerde tam zamanlı çalışması öngörülenler tarafından yerine getirilen işlerde,</a:t>
            </a:r>
          </a:p>
          <a:p>
            <a:r>
              <a:rPr lang="tr-TR" dirty="0" smtClean="0"/>
              <a:t>b) Nitelikleri dolayısıyla sürekli çalıştıkları için durmaksızın birbiri ardına postalar hâlinde işçi çalıştırılarak yürütülen sanayiden sayılan işlerde,</a:t>
            </a:r>
          </a:p>
          <a:p>
            <a:r>
              <a:rPr lang="tr-TR" dirty="0" smtClean="0"/>
              <a:t>c) Nitelikleri dolayısıyla bir yıldan az süren mevsimlik, kampanya veya taahhüt işlerinde,</a:t>
            </a:r>
          </a:p>
          <a:p>
            <a:r>
              <a:rPr lang="tr-TR" dirty="0" smtClean="0"/>
              <a:t>ç) İş süresinin haftanın çalışma günlerine bölünmesi suretiyle yürütülmesine nitelikleri bakımından uygun olmayan işlerde,</a:t>
            </a:r>
          </a:p>
          <a:p>
            <a:r>
              <a:rPr lang="tr-TR" dirty="0" smtClean="0"/>
              <a:t>işverenin uygun bulması hâlinde yapılabilir.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7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Clr>
                <a:srgbClr val="9D1D1D"/>
              </a:buClr>
              <a:buFont typeface="Wingdings" panose="05000000000000000000" pitchFamily="2" charset="2"/>
              <a:buNone/>
            </a:pPr>
            <a:r>
              <a:rPr lang="tr-TR" sz="1200" b="1" dirty="0" smtClean="0">
                <a:latin typeface="Garamond" panose="02020404030301010803" pitchFamily="18" charset="0"/>
                <a:cs typeface="Times New Roman" panose="02020603050405020304" pitchFamily="18" charset="0"/>
              </a:rPr>
              <a:t>Amaç</a:t>
            </a:r>
          </a:p>
          <a:p>
            <a:pPr marL="171450" indent="-171450" algn="just">
              <a:buClr>
                <a:srgbClr val="9D1D1D"/>
              </a:buClr>
              <a:buFont typeface="Wingdings" panose="05000000000000000000" pitchFamily="2" charset="2"/>
              <a:buChar char="§"/>
            </a:pPr>
            <a:r>
              <a:rPr lang="tr-TR" sz="1200" dirty="0" smtClean="0">
                <a:latin typeface="Garamond" panose="02020404030301010803" pitchFamily="18" charset="0"/>
                <a:cs typeface="Times New Roman" panose="02020603050405020304" pitchFamily="18" charset="0"/>
              </a:rPr>
              <a:t> </a:t>
            </a:r>
            <a:r>
              <a:rPr lang="tr-TR" sz="1200" dirty="0" smtClean="0">
                <a:latin typeface="Garamond" panose="02020404030301010803" pitchFamily="18" charset="0"/>
                <a:ea typeface="Calibri" panose="020F0502020204030204" pitchFamily="34" charset="0"/>
                <a:cs typeface="Times New Roman" panose="02020603050405020304" pitchFamily="18" charset="0"/>
              </a:rPr>
              <a:t>İş Kanununun </a:t>
            </a:r>
            <a:r>
              <a:rPr lang="tr-TR" sz="1200" b="1" dirty="0" smtClean="0">
                <a:latin typeface="Garamond" panose="02020404030301010803" pitchFamily="18" charset="0"/>
                <a:ea typeface="Calibri" panose="020F0502020204030204" pitchFamily="34" charset="0"/>
                <a:cs typeface="Times New Roman" panose="02020603050405020304" pitchFamily="18" charset="0"/>
              </a:rPr>
              <a:t>amacı</a:t>
            </a:r>
            <a:r>
              <a:rPr lang="tr-TR" sz="1200" dirty="0" smtClean="0">
                <a:latin typeface="Garamond" panose="02020404030301010803" pitchFamily="18" charset="0"/>
                <a:ea typeface="Calibri" panose="020F0502020204030204" pitchFamily="34" charset="0"/>
                <a:cs typeface="Times New Roman" panose="02020603050405020304" pitchFamily="18" charset="0"/>
              </a:rPr>
              <a:t> işverenler ile bir iş sözleşmesine dayanarak çalıştırılan işçilerin çalışma şartları ve çalışma ortamına ilişkin hak ve sorumluluklarını düzenlemektir (İK 1/1 </a:t>
            </a:r>
            <a:r>
              <a:rPr lang="tr-TR" sz="1200" dirty="0" err="1" smtClean="0">
                <a:latin typeface="Garamond" panose="02020404030301010803" pitchFamily="18" charset="0"/>
                <a:ea typeface="Calibri" panose="020F0502020204030204" pitchFamily="34" charset="0"/>
                <a:cs typeface="Times New Roman" panose="02020603050405020304" pitchFamily="18" charset="0"/>
              </a:rPr>
              <a:t>md.</a:t>
            </a:r>
            <a:r>
              <a:rPr lang="tr-TR" sz="1200" dirty="0" smtClean="0">
                <a:latin typeface="Garamond" panose="02020404030301010803" pitchFamily="18" charset="0"/>
                <a:ea typeface="Calibri" panose="020F0502020204030204" pitchFamily="34" charset="0"/>
                <a:cs typeface="Times New Roman" panose="02020603050405020304" pitchFamily="18" charset="0"/>
              </a:rPr>
              <a:t>). </a:t>
            </a:r>
          </a:p>
          <a:p>
            <a:pPr algn="just">
              <a:buClr>
                <a:srgbClr val="9D1D1D"/>
              </a:buClr>
              <a:buFont typeface="Wingdings" panose="05000000000000000000" pitchFamily="2" charset="2"/>
              <a:buNone/>
            </a:pPr>
            <a:endParaRPr lang="tr-TR" sz="1200" b="1" dirty="0" smtClean="0">
              <a:latin typeface="Garamond" panose="02020404030301010803" pitchFamily="18" charset="0"/>
              <a:ea typeface="Calibri" panose="020F0502020204030204" pitchFamily="34" charset="0"/>
              <a:cs typeface="Times New Roman" panose="02020603050405020304" pitchFamily="18" charset="0"/>
            </a:endParaRPr>
          </a:p>
          <a:p>
            <a:pPr algn="just">
              <a:buClr>
                <a:srgbClr val="9D1D1D"/>
              </a:buClr>
              <a:buFont typeface="Wingdings" panose="05000000000000000000" pitchFamily="2" charset="2"/>
              <a:buNone/>
            </a:pPr>
            <a:r>
              <a:rPr lang="tr-TR" sz="1200" b="1" dirty="0" smtClean="0">
                <a:latin typeface="Garamond" panose="02020404030301010803" pitchFamily="18" charset="0"/>
                <a:ea typeface="Calibri" panose="020F0502020204030204" pitchFamily="34" charset="0"/>
                <a:cs typeface="Times New Roman" panose="02020603050405020304" pitchFamily="18" charset="0"/>
              </a:rPr>
              <a:t>Kapsam</a:t>
            </a:r>
          </a:p>
          <a:p>
            <a:pPr marL="171450" indent="-171450" algn="just">
              <a:buClr>
                <a:srgbClr val="9D1D1D"/>
              </a:buClr>
              <a:buFont typeface="Wingdings" panose="05000000000000000000" pitchFamily="2" charset="2"/>
              <a:buChar char="§"/>
            </a:pPr>
            <a:r>
              <a:rPr lang="tr-TR" sz="1200" dirty="0" smtClean="0">
                <a:latin typeface="Garamond" panose="02020404030301010803" pitchFamily="18" charset="0"/>
                <a:ea typeface="Calibri" panose="020F0502020204030204" pitchFamily="34" charset="0"/>
                <a:cs typeface="Times New Roman" panose="02020603050405020304" pitchFamily="18" charset="0"/>
              </a:rPr>
              <a:t>İş Kanunu, 4 üncü maddesindeki istisnalar dışında kalan bütün işyerlerine, bu işyerlerinin işverenleri ile işveren vekillerine ve işçilerine faaliyet konularına bakılmaksızın uygulanır (İK ½ </a:t>
            </a:r>
            <a:r>
              <a:rPr lang="tr-TR" sz="1200" dirty="0" err="1" smtClean="0">
                <a:latin typeface="Garamond" panose="02020404030301010803" pitchFamily="18" charset="0"/>
                <a:ea typeface="Calibri" panose="020F0502020204030204" pitchFamily="34" charset="0"/>
                <a:cs typeface="Times New Roman" panose="02020603050405020304" pitchFamily="18" charset="0"/>
              </a:rPr>
              <a:t>md.</a:t>
            </a:r>
            <a:r>
              <a:rPr lang="tr-TR" sz="1200" dirty="0" smtClean="0">
                <a:latin typeface="Garamond" panose="02020404030301010803" pitchFamily="18" charset="0"/>
                <a:ea typeface="Calibri" panose="020F0502020204030204" pitchFamily="34" charset="0"/>
                <a:cs typeface="Times New Roman" panose="02020603050405020304" pitchFamily="18" charset="0"/>
              </a:rPr>
              <a:t>). </a:t>
            </a:r>
          </a:p>
          <a:p>
            <a:pPr marL="171450" indent="-171450" algn="just">
              <a:buClr>
                <a:srgbClr val="9D1D1D"/>
              </a:buClr>
              <a:buFont typeface="Wingdings" panose="05000000000000000000" pitchFamily="2" charset="2"/>
              <a:buChar char="§"/>
            </a:pPr>
            <a:r>
              <a:rPr lang="tr-TR" sz="1200" dirty="0" smtClean="0">
                <a:latin typeface="Garamond" panose="02020404030301010803" pitchFamily="18" charset="0"/>
                <a:ea typeface="Calibri" panose="020F0502020204030204" pitchFamily="34" charset="0"/>
                <a:cs typeface="Times New Roman" panose="02020603050405020304" pitchFamily="18" charset="0"/>
              </a:rPr>
              <a:t>Bu kapsamda İş Kanunu; sanayi, ticaret, madencilik, eğlence, hayır, eğitim gibi alanlarda faaliyet gösteren tüm işyerlerine (kamu-özel) ve bu alanda, bedeni veya fikri çalışma biçiminde bir ayrım yapmadan, çalışan herkese uygulanır.</a:t>
            </a:r>
            <a:endParaRPr lang="tr-TR" sz="1200" dirty="0" smtClean="0">
              <a:latin typeface="Garamond" panose="02020404030301010803" pitchFamily="18" charset="0"/>
              <a:ea typeface="+mn-ea"/>
              <a:cs typeface="Times New Roman" panose="02020603050405020304" pitchFamily="18" charset="0"/>
            </a:endParaRPr>
          </a:p>
          <a:p>
            <a:pPr marL="171450" indent="-171450" algn="just">
              <a:buClr>
                <a:srgbClr val="9D1D1D"/>
              </a:buClr>
              <a:buFont typeface="Wingdings" panose="05000000000000000000" pitchFamily="2" charset="2"/>
              <a:buChar char="§"/>
            </a:pPr>
            <a:r>
              <a:rPr lang="tr-TR" dirty="0" smtClean="0">
                <a:latin typeface="Calibri Light" panose="020F0302020204030204" pitchFamily="34" charset="0"/>
                <a:ea typeface="Calibri" panose="020F0502020204030204" pitchFamily="34" charset="0"/>
                <a:cs typeface="Times New Roman" panose="02020603050405020304" pitchFamily="18" charset="0"/>
              </a:rPr>
              <a:t>Aşağıda belirtilen işlerde ve iş ilişkilerinde İş Kanunu hükümleri uygulanmaz.</a:t>
            </a:r>
            <a:r>
              <a:rPr lang="tr-TR" baseline="0" dirty="0" smtClean="0">
                <a:latin typeface="Calibri Light" panose="020F0302020204030204" pitchFamily="34" charset="0"/>
                <a:ea typeface="Calibri" panose="020F0502020204030204" pitchFamily="34" charset="0"/>
                <a:cs typeface="Times New Roman" panose="02020603050405020304" pitchFamily="18" charset="0"/>
              </a:rPr>
              <a:t> (İK 4. </a:t>
            </a:r>
            <a:r>
              <a:rPr lang="tr-TR" baseline="0" dirty="0" err="1" smtClean="0">
                <a:latin typeface="Calibri Light" panose="020F0302020204030204" pitchFamily="34" charset="0"/>
                <a:ea typeface="Calibri" panose="020F0502020204030204" pitchFamily="34" charset="0"/>
                <a:cs typeface="Times New Roman" panose="02020603050405020304" pitchFamily="18" charset="0"/>
              </a:rPr>
              <a:t>md.</a:t>
            </a:r>
            <a:r>
              <a:rPr lang="tr-TR" baseline="0" dirty="0" smtClean="0">
                <a:latin typeface="Calibri Light" panose="020F0302020204030204" pitchFamily="34" charset="0"/>
                <a:ea typeface="Calibri" panose="020F0502020204030204" pitchFamily="34" charset="0"/>
                <a:cs typeface="Times New Roman" panose="02020603050405020304" pitchFamily="18" charset="0"/>
              </a:rPr>
              <a:t>)</a:t>
            </a:r>
            <a:endParaRPr lang="tr-TR" dirty="0" smtClean="0">
              <a:latin typeface="Calibri Light" panose="020F03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arenR"/>
            </a:pPr>
            <a:r>
              <a:rPr lang="pt-BR" sz="1400" dirty="0" smtClean="0">
                <a:latin typeface="Calibri Light" panose="020F0302020204030204" pitchFamily="34" charset="0"/>
                <a:ea typeface="Calibri" panose="020F0502020204030204" pitchFamily="34" charset="0"/>
                <a:cs typeface="Times New Roman" panose="02020603050405020304" pitchFamily="18" charset="0"/>
              </a:rPr>
              <a:t>Deniz ve hava taşıma işlerinde, </a:t>
            </a: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50 dahil) tarım ve orman işlerinin yapıldığı işyerlerinde veya işletmelerinde, </a:t>
            </a: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Aile ekonomisi sınırları içinde kalan tarımla ilgili her çeşit yapı işleri, </a:t>
            </a: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Bir ailenin üyeleri ve 3 üncü dereceye kadar (3 üncü derece dahil) hısımları arasında dışardan başka biri katılmayarak evlerde ve el sanatlarının yapıldığı işlerde, </a:t>
            </a: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Ev hizmetlerinde, </a:t>
            </a: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Ç</a:t>
            </a:r>
            <a:r>
              <a:rPr lang="sv-SE" sz="1400" dirty="0" smtClean="0">
                <a:latin typeface="Calibri Light" panose="020F0302020204030204" pitchFamily="34" charset="0"/>
                <a:ea typeface="Calibri" panose="020F0502020204030204" pitchFamily="34" charset="0"/>
                <a:cs typeface="Times New Roman" panose="02020603050405020304" pitchFamily="18" charset="0"/>
              </a:rPr>
              <a:t>ıraklar hakkında,</a:t>
            </a:r>
            <a:endParaRPr lang="tr-TR" sz="1400" dirty="0" smtClean="0">
              <a:latin typeface="Calibri Light" panose="020F0302020204030204" pitchFamily="34" charset="0"/>
              <a:ea typeface="Calibri" panose="020F0502020204030204" pitchFamily="34" charset="0"/>
              <a:cs typeface="Times New Roman" panose="02020603050405020304" pitchFamily="18" charset="0"/>
            </a:endParaRP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Sporcular hakkında, </a:t>
            </a:r>
          </a:p>
          <a:p>
            <a:pPr marL="800100" lvl="1" indent="-342900" algn="just">
              <a:buFont typeface="+mj-lt"/>
              <a:buAutoNum type="alphaLcParenR"/>
            </a:pPr>
            <a:r>
              <a:rPr lang="tr-TR" sz="1400" dirty="0" err="1" smtClean="0">
                <a:latin typeface="Calibri Light" panose="020F0302020204030204" pitchFamily="34" charset="0"/>
                <a:ea typeface="Calibri" panose="020F0502020204030204" pitchFamily="34" charset="0"/>
                <a:cs typeface="Times New Roman" panose="02020603050405020304" pitchFamily="18" charset="0"/>
              </a:rPr>
              <a:t>Rehabilite</a:t>
            </a:r>
            <a:r>
              <a:rPr lang="tr-TR" sz="1400" dirty="0" smtClean="0">
                <a:latin typeface="Calibri Light" panose="020F0302020204030204" pitchFamily="34" charset="0"/>
                <a:ea typeface="Calibri" panose="020F0502020204030204" pitchFamily="34" charset="0"/>
                <a:cs typeface="Times New Roman" panose="02020603050405020304" pitchFamily="18" charset="0"/>
              </a:rPr>
              <a:t> edilenler hakkında, </a:t>
            </a:r>
          </a:p>
          <a:p>
            <a:pPr marL="800100" lvl="1" indent="-342900" algn="just">
              <a:buFont typeface="+mj-lt"/>
              <a:buAutoNum type="alphaLcParenR"/>
            </a:pPr>
            <a:r>
              <a:rPr lang="tr-TR" sz="1400" dirty="0" smtClean="0">
                <a:latin typeface="Calibri Light" panose="020F0302020204030204" pitchFamily="34" charset="0"/>
                <a:ea typeface="Calibri" panose="020F0502020204030204" pitchFamily="34" charset="0"/>
                <a:cs typeface="Times New Roman" panose="02020603050405020304" pitchFamily="18" charset="0"/>
              </a:rPr>
              <a:t>507 sayılı Esnaf ve Sanatkârlar Kanununun 2 </a:t>
            </a:r>
            <a:r>
              <a:rPr lang="tr-TR" sz="1400" dirty="0" err="1" smtClean="0">
                <a:latin typeface="Calibri Light" panose="020F0302020204030204" pitchFamily="34" charset="0"/>
                <a:ea typeface="Calibri" panose="020F0502020204030204" pitchFamily="34" charset="0"/>
                <a:cs typeface="Times New Roman" panose="02020603050405020304" pitchFamily="18" charset="0"/>
              </a:rPr>
              <a:t>nci</a:t>
            </a:r>
            <a:r>
              <a:rPr lang="tr-TR" sz="1400" dirty="0" smtClean="0">
                <a:latin typeface="Calibri Light" panose="020F0302020204030204" pitchFamily="34" charset="0"/>
                <a:ea typeface="Calibri" panose="020F0502020204030204" pitchFamily="34" charset="0"/>
                <a:cs typeface="Times New Roman" panose="02020603050405020304" pitchFamily="18" charset="0"/>
              </a:rPr>
              <a:t> maddesinin tarifine uygun üç kişinin çalıştığı işyerlerinde. </a:t>
            </a:r>
          </a:p>
          <a:p>
            <a:endParaRPr lang="tr-TR"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a:t>
            </a:fld>
            <a:endParaRPr lang="tr-TR"/>
          </a:p>
        </p:txBody>
      </p:sp>
    </p:spTree>
    <p:extLst>
      <p:ext uri="{BB962C8B-B14F-4D97-AF65-F5344CB8AC3E}">
        <p14:creationId xmlns:p14="http://schemas.microsoft.com/office/powerpoint/2010/main" val="801238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Çalıştırma</a:t>
            </a:r>
            <a:r>
              <a:rPr lang="tr-TR" sz="1200" b="1" kern="1200" baseline="0" dirty="0" smtClean="0">
                <a:solidFill>
                  <a:schemeClr val="tx1"/>
                </a:solidFill>
                <a:effectLst/>
                <a:latin typeface="+mn-lt"/>
                <a:ea typeface="+mn-ea"/>
                <a:cs typeface="+mn-cs"/>
              </a:rPr>
              <a:t> yaşı ve çocukları çalıştırma yasağı</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smtClean="0">
                <a:solidFill>
                  <a:schemeClr val="tx1"/>
                </a:solidFill>
                <a:effectLst/>
                <a:latin typeface="+mn-lt"/>
                <a:ea typeface="+mn-ea"/>
                <a:cs typeface="+mn-cs"/>
              </a:rPr>
              <a:t>On </a:t>
            </a:r>
            <a:r>
              <a:rPr lang="en-US" sz="1200" b="0" kern="1200" dirty="0" err="1" smtClean="0">
                <a:solidFill>
                  <a:schemeClr val="tx1"/>
                </a:solidFill>
                <a:effectLst/>
                <a:latin typeface="+mn-lt"/>
                <a:ea typeface="+mn-ea"/>
                <a:cs typeface="+mn-cs"/>
              </a:rPr>
              <a:t>beş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çocukların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çalıştırılması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yasaktır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Ancak</a:t>
            </a:r>
            <a:r>
              <a:rPr lang="en-US" sz="1200" b="0" kern="1200" dirty="0" smtClean="0">
                <a:solidFill>
                  <a:schemeClr val="tx1"/>
                </a:solidFill>
                <a:effectLst/>
                <a:latin typeface="+mn-lt"/>
                <a:ea typeface="+mn-ea"/>
                <a:cs typeface="+mn-cs"/>
              </a:rPr>
              <a:t>, on </a:t>
            </a:r>
            <a:r>
              <a:rPr lang="en-US" sz="1200" b="0" kern="1200" dirty="0" err="1" smtClean="0">
                <a:solidFill>
                  <a:schemeClr val="tx1"/>
                </a:solidFill>
                <a:effectLst/>
                <a:latin typeface="+mn-lt"/>
                <a:ea typeface="+mn-ea"/>
                <a:cs typeface="+mn-cs"/>
              </a:rPr>
              <a:t>dört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doldurmuş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zorunlu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ilköğretim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tamamlamış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çocuklar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bedensel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zihinsel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sosyal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ahlaki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gelişmelerine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eğitime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devam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edenlerin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okullarına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devamına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engel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olmayacak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hafif</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işlerde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çalıştırılabilirler</a:t>
            </a:r>
            <a:r>
              <a:rPr lang="en-US" sz="1200" b="0" kern="1200" dirty="0" smtClean="0">
                <a:solidFill>
                  <a:schemeClr val="tx1"/>
                </a:solidFill>
                <a:effectLst/>
                <a:latin typeface="+mn-lt"/>
                <a:ea typeface="+mn-ea"/>
                <a:cs typeface="+mn-cs"/>
              </a:rPr>
              <a:t>. On </a:t>
            </a:r>
            <a:r>
              <a:rPr lang="en-US" sz="1200" b="0" kern="1200" dirty="0" err="1" smtClean="0">
                <a:solidFill>
                  <a:schemeClr val="tx1"/>
                </a:solidFill>
                <a:effectLst/>
                <a:latin typeface="+mn-lt"/>
                <a:ea typeface="+mn-ea"/>
                <a:cs typeface="+mn-cs"/>
              </a:rPr>
              <a:t>dört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çocuklar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ise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bedensel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zihinsel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sosyal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ahlaki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gelişmelerine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eğitime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devam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edenlerin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okullarına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devamına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engel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olmayacak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sanat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kültür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reklam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faaliyetlerinde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yazılı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sözleşme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yapmak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her </a:t>
            </a:r>
            <a:r>
              <a:rPr lang="en-US" sz="1200" b="0" kern="1200" dirty="0" err="1" smtClean="0">
                <a:solidFill>
                  <a:schemeClr val="tx1"/>
                </a:solidFill>
                <a:effectLst/>
                <a:latin typeface="+mn-lt"/>
                <a:ea typeface="+mn-ea"/>
                <a:cs typeface="+mn-cs"/>
              </a:rPr>
              <a:t>bir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faaliyet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için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ayrı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almak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şartıyla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çalıştırılabilirler</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Çocuk ve genç işçilerin işe yerleştirilmelerinde ve çalıştırılabilecekleri işlerde güvenlik, sağlık, bedensel, zihinsel ve psikolojik gelişmeleri, kişisel yatkınlık ve yetenekleri dikkate alınır. Çocuğun gördüğü iş onun okula gitmesine, mesleki eğitiminin devamına engel olamaz, onun derslerini düzenli bir şekilde izlemesine zarar veremez.</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err="1" smtClean="0">
                <a:solidFill>
                  <a:schemeClr val="tx1"/>
                </a:solidFill>
                <a:effectLst/>
                <a:latin typeface="+mn-lt"/>
                <a:ea typeface="+mn-ea"/>
                <a:cs typeface="+mn-cs"/>
              </a:rPr>
              <a:t>Onsekiz</a:t>
            </a:r>
            <a:r>
              <a:rPr lang="tr-TR" sz="1200" b="0" kern="1200" dirty="0" smtClean="0">
                <a:solidFill>
                  <a:schemeClr val="tx1"/>
                </a:solidFill>
                <a:effectLst/>
                <a:latin typeface="+mn-lt"/>
                <a:ea typeface="+mn-ea"/>
                <a:cs typeface="+mn-cs"/>
              </a:rPr>
              <a:t> yaşını doldurmamış çocuk ve genç işçiler bakımından yasak olan işler ile </a:t>
            </a:r>
            <a:r>
              <a:rPr lang="tr-TR" sz="1200" b="0" kern="1200" dirty="0" err="1" smtClean="0">
                <a:solidFill>
                  <a:schemeClr val="tx1"/>
                </a:solidFill>
                <a:effectLst/>
                <a:latin typeface="+mn-lt"/>
                <a:ea typeface="+mn-ea"/>
                <a:cs typeface="+mn-cs"/>
              </a:rPr>
              <a:t>onbeş</a:t>
            </a:r>
            <a:r>
              <a:rPr lang="tr-TR" sz="1200" b="0" kern="1200" dirty="0" smtClean="0">
                <a:solidFill>
                  <a:schemeClr val="tx1"/>
                </a:solidFill>
                <a:effectLst/>
                <a:latin typeface="+mn-lt"/>
                <a:ea typeface="+mn-ea"/>
                <a:cs typeface="+mn-cs"/>
              </a:rPr>
              <a:t> yaşını tamamlamış, ancak </a:t>
            </a:r>
            <a:r>
              <a:rPr lang="tr-TR" sz="1200" b="0" kern="1200" dirty="0" err="1" smtClean="0">
                <a:solidFill>
                  <a:schemeClr val="tx1"/>
                </a:solidFill>
                <a:effectLst/>
                <a:latin typeface="+mn-lt"/>
                <a:ea typeface="+mn-ea"/>
                <a:cs typeface="+mn-cs"/>
              </a:rPr>
              <a:t>onsekiz</a:t>
            </a:r>
            <a:r>
              <a:rPr lang="tr-TR" sz="1200" b="0" kern="1200" dirty="0" smtClean="0">
                <a:solidFill>
                  <a:schemeClr val="tx1"/>
                </a:solidFill>
                <a:effectLst/>
                <a:latin typeface="+mn-lt"/>
                <a:ea typeface="+mn-ea"/>
                <a:cs typeface="+mn-cs"/>
              </a:rPr>
              <a:t> yaşını tamamlamamış genç işçilerin çalışmasına izin verilecek işler, </a:t>
            </a:r>
            <a:r>
              <a:rPr lang="en-US" sz="1200" b="0" kern="1200" dirty="0" smtClean="0">
                <a:solidFill>
                  <a:schemeClr val="tx1"/>
                </a:solidFill>
                <a:effectLst/>
                <a:latin typeface="+mn-lt"/>
                <a:ea typeface="+mn-ea"/>
                <a:cs typeface="+mn-cs"/>
              </a:rPr>
              <a:t>on </a:t>
            </a:r>
            <a:r>
              <a:rPr lang="en-US" sz="1200" b="0" kern="1200" dirty="0" err="1" smtClean="0">
                <a:solidFill>
                  <a:schemeClr val="tx1"/>
                </a:solidFill>
                <a:effectLst/>
                <a:latin typeface="+mn-lt"/>
                <a:ea typeface="+mn-ea"/>
                <a:cs typeface="+mn-cs"/>
              </a:rPr>
              <a:t>dört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doldurmuş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zorunlu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ilköğretim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tamamlamış</a:t>
            </a:r>
            <a:r>
              <a:rPr lang="tr-TR" sz="1200" b="0" kern="1200" dirty="0" smtClean="0">
                <a:solidFill>
                  <a:schemeClr val="tx1"/>
                </a:solidFill>
                <a:effectLst/>
                <a:latin typeface="+mn-lt"/>
                <a:ea typeface="+mn-ea"/>
                <a:cs typeface="+mn-cs"/>
              </a:rPr>
              <a:t> çocukların çalıştırılabilecekleri hafif işler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onaltı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doldurmuş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fakat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onsekiz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bitirmemiş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genç</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işçilerin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hangi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çeşit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işlerde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çalıştırılabilecekleri</a:t>
            </a:r>
            <a:r>
              <a:rPr lang="en-US" sz="1200" b="0"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ve çalışma koşulları Çalışma ve Sosyal Güvenlik Bakanlığı tarafından altı ay içinde çıkarılacak bir yönetmelikle belirlenir.</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err="1" smtClean="0">
                <a:solidFill>
                  <a:schemeClr val="tx1"/>
                </a:solidFill>
                <a:effectLst/>
                <a:latin typeface="+mn-lt"/>
                <a:ea typeface="+mn-ea"/>
                <a:cs typeface="+mn-cs"/>
              </a:rPr>
              <a:t>Zorunlu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ilköğretim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tamamlamış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örgün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eğitime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devam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etmeyen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çocukların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saatleri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yedi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haftada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otuz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beş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saatten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sanat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kültür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reklam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faaliyetlerinde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çalışanların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ise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beş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haftada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otuz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saatten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fazla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olamaz</a:t>
            </a:r>
            <a:r>
              <a:rPr lang="en-US" sz="1200" b="0" kern="1200" dirty="0" smtClean="0">
                <a:solidFill>
                  <a:schemeClr val="tx1"/>
                </a:solidFill>
                <a:effectLst/>
                <a:latin typeface="+mn-lt"/>
                <a:ea typeface="+mn-ea"/>
                <a:cs typeface="+mn-cs"/>
              </a:rPr>
              <a:t>. Bu </a:t>
            </a:r>
            <a:r>
              <a:rPr lang="en-US" sz="1200" b="0" kern="1200" dirty="0" err="1" smtClean="0">
                <a:solidFill>
                  <a:schemeClr val="tx1"/>
                </a:solidFill>
                <a:effectLst/>
                <a:latin typeface="+mn-lt"/>
                <a:ea typeface="+mn-ea"/>
                <a:cs typeface="+mn-cs"/>
              </a:rPr>
              <a:t>süre</a:t>
            </a:r>
            <a:r>
              <a:rPr lang="en-US" sz="1200" b="0" kern="1200" dirty="0" smtClean="0">
                <a:solidFill>
                  <a:schemeClr val="tx1"/>
                </a:solidFill>
                <a:effectLst/>
                <a:latin typeface="+mn-lt"/>
                <a:ea typeface="+mn-ea"/>
                <a:cs typeface="+mn-cs"/>
              </a:rPr>
              <a:t>, on </a:t>
            </a:r>
            <a:r>
              <a:rPr lang="en-US" sz="1200" b="0" kern="1200" dirty="0" err="1" smtClean="0">
                <a:solidFill>
                  <a:schemeClr val="tx1"/>
                </a:solidFill>
                <a:effectLst/>
                <a:latin typeface="+mn-lt"/>
                <a:ea typeface="+mn-ea"/>
                <a:cs typeface="+mn-cs"/>
              </a:rPr>
              <a:t>beş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yaşını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tamamlamış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çocuklar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için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sekiz</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haftada</a:t>
            </a:r>
            <a:r>
              <a:rPr lang="en-US" sz="1200" b="0" kern="1200" dirty="0" smtClean="0">
                <a:solidFill>
                  <a:schemeClr val="tx1"/>
                </a:solidFill>
                <a:effectLst/>
                <a:latin typeface="+mn-lt"/>
                <a:ea typeface="+mn-ea"/>
                <a:cs typeface="+mn-cs"/>
              </a:rPr>
              <a:t> kırk </a:t>
            </a:r>
            <a:r>
              <a:rPr lang="en-US" sz="1200" b="0" kern="1200" dirty="0" err="1" smtClean="0">
                <a:solidFill>
                  <a:schemeClr val="tx1"/>
                </a:solidFill>
                <a:effectLst/>
                <a:latin typeface="+mn-lt"/>
                <a:ea typeface="+mn-ea"/>
                <a:cs typeface="+mn-cs"/>
              </a:rPr>
              <a:t>saate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kadar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artırılabilir</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tr-TR" sz="1200" b="0" kern="1200" dirty="0" smtClean="0">
                <a:solidFill>
                  <a:schemeClr val="tx1"/>
                </a:solidFill>
                <a:effectLst/>
                <a:latin typeface="+mn-lt"/>
                <a:ea typeface="+mn-ea"/>
                <a:cs typeface="+mn-cs"/>
              </a:rPr>
              <a:t>Okul öncesi çocuklar ile okula devam eden çocukların eğitim dönemindeki çalışma süreleri, eğitim saatleri dışında olmak üzere, en fazla günde iki saat ve haftada on saat olabilir. Okulun kapalı olduğu dönemlerde çalışma süreleri yukarıda </a:t>
            </a:r>
            <a:r>
              <a:rPr lang="en-US" sz="1200" b="0" kern="1200" dirty="0" err="1" smtClean="0">
                <a:solidFill>
                  <a:schemeClr val="tx1"/>
                </a:solidFill>
                <a:effectLst/>
                <a:latin typeface="+mn-lt"/>
                <a:ea typeface="+mn-ea"/>
                <a:cs typeface="+mn-cs"/>
              </a:rPr>
              <a:t>dördüncü</a:t>
            </a:r>
            <a:r>
              <a:rPr lang="tr-TR" sz="1200" b="0" kern="1200" dirty="0" smtClean="0">
                <a:solidFill>
                  <a:schemeClr val="tx1"/>
                </a:solidFill>
                <a:effectLst/>
                <a:latin typeface="+mn-lt"/>
                <a:ea typeface="+mn-ea"/>
                <a:cs typeface="+mn-cs"/>
              </a:rPr>
              <a:t> fıkrada öngörülen süreleri aşamaz.</a:t>
            </a:r>
            <a:endParaRPr lang="tr-TR" sz="1200" b="1" kern="1200" dirty="0" smtClean="0">
              <a:solidFill>
                <a:schemeClr val="tx1"/>
              </a:solidFill>
              <a:effectLst/>
              <a:latin typeface="+mn-lt"/>
              <a:ea typeface="+mn-ea"/>
              <a:cs typeface="+mn-cs"/>
            </a:endParaRPr>
          </a:p>
          <a:p>
            <a:pPr marL="171450" indent="-171450">
              <a:buFont typeface="Wingdings" panose="05000000000000000000" pitchFamily="2" charset="2"/>
              <a:buChar char="v"/>
            </a:pPr>
            <a:r>
              <a:rPr lang="en-US" sz="1200" b="0" kern="1200" dirty="0" err="1" smtClean="0">
                <a:solidFill>
                  <a:schemeClr val="tx1"/>
                </a:solidFill>
                <a:effectLst/>
                <a:latin typeface="+mn-lt"/>
                <a:ea typeface="+mn-ea"/>
                <a:cs typeface="+mn-cs"/>
              </a:rPr>
              <a:t>Sanat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kültür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reklam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faaliyetlerinin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kapsamı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faaliyetlerde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çalışacak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çocuklara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izni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verilmesi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grupları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faaliyet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türlerine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göre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dinlenme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süreleri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çalışma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ortamı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şartları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ücretin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ödenmesine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ilişkin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usul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esaslar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diğer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hususlar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Aile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Sosyal</a:t>
            </a:r>
            <a:r>
              <a:rPr lang="en-US" sz="1200" b="0"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Hizmetler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Bakanlığı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Kültür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Turizm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Bakanlığı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Sağlık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Bakanlığı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Millî</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Eğitim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Bakanlığı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Radyo</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Televizyon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Üst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Kurulunun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görüşleri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alınarak</a:t>
            </a:r>
            <a:r>
              <a:rPr lang="en-US" sz="1200" b="0" kern="1200" dirty="0" smtClean="0">
                <a:solidFill>
                  <a:schemeClr val="tx1"/>
                </a:solidFill>
                <a:effectLst/>
                <a:latin typeface="+mn-lt"/>
                <a:ea typeface="+mn-ea"/>
                <a:cs typeface="+mn-cs"/>
              </a:rPr>
              <a:t> Çalışma </a:t>
            </a:r>
            <a:r>
              <a:rPr lang="en-US" sz="1200" b="0" kern="1200" dirty="0" err="1" smtClean="0">
                <a:solidFill>
                  <a:schemeClr val="tx1"/>
                </a:solidFill>
                <a:effectLst/>
                <a:latin typeface="+mn-lt"/>
                <a:ea typeface="+mn-ea"/>
                <a:cs typeface="+mn-cs"/>
              </a:rPr>
              <a:t>ve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Sosyal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Güvenlik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Bakanlığı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tarafından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çıkarılacak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yönetmelikle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belirlenir</a:t>
            </a:r>
            <a:r>
              <a:rPr lang="en-US" sz="1200" b="0" kern="1200" dirty="0" smtClean="0">
                <a:solidFill>
                  <a:schemeClr val="tx1"/>
                </a:solidFill>
                <a:effectLst/>
                <a:latin typeface="+mn-lt"/>
                <a:ea typeface="+mn-ea"/>
                <a:cs typeface="+mn-cs"/>
              </a:rPr>
              <a:t>.</a:t>
            </a:r>
            <a:endParaRPr lang="tr-TR" sz="1200" b="1"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844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indent="-342900" algn="justLow">
              <a:buFont typeface="Wingdings" panose="05000000000000000000" pitchFamily="2" charset="2"/>
              <a:buChar char="v"/>
            </a:pPr>
            <a:r>
              <a:rPr lang="tr-TR" dirty="0" smtClean="0"/>
              <a:t>On sekiz ve daha küçük yaştaki işçilerle elli ve daha yukarı yaştaki işçilere verilecek yıllık ücretli izin süresi yirmi günden az olamaz.</a:t>
            </a:r>
          </a:p>
          <a:p>
            <a:pPr marL="342900" indent="-342900" algn="justLow">
              <a:buFont typeface="Wingdings" panose="05000000000000000000" pitchFamily="2" charset="2"/>
              <a:buChar char="v"/>
            </a:pPr>
            <a:r>
              <a:rPr lang="tr-TR" dirty="0" smtClean="0"/>
              <a:t>Yıllık ücretli izin günlerinin hesabında izin süresine rastlayan ulusal bayram, hafta tatili ve genel tatil günleri izin süresinden sayılmaz.</a:t>
            </a:r>
          </a:p>
          <a:p>
            <a:pPr marL="342900" indent="-342900" algn="justLow">
              <a:buFont typeface="Wingdings" panose="05000000000000000000" pitchFamily="2" charset="2"/>
              <a:buChar char="v"/>
            </a:pPr>
            <a:r>
              <a:rPr lang="tr-TR" dirty="0" smtClean="0"/>
              <a:t>Yıllık ücretli iznini kullanmakta olan işçinin izin süresi içinde ücret karşılığı bir işte çalıştığı anlaşılırsa, bu izin süresi içinde kendisine ödenen ücret işveren tarafından geri alınabilir.</a:t>
            </a:r>
          </a:p>
          <a:p>
            <a:pPr marL="342900" indent="-342900" algn="justLow">
              <a:buFont typeface="Wingdings" panose="05000000000000000000" pitchFamily="2" charset="2"/>
              <a:buChar char="v"/>
            </a:pPr>
            <a:r>
              <a:rPr lang="tr-TR" dirty="0" smtClean="0"/>
              <a:t>Yer altı işlerinde çalışan işçilerin yıllık ücretli izin süreleri dörder gün arttırılarak uygulanır.</a:t>
            </a:r>
          </a:p>
          <a:p>
            <a:pPr marL="342900" indent="-342900" algn="justLow">
              <a:buFont typeface="Wingdings" panose="05000000000000000000" pitchFamily="2" charset="2"/>
              <a:buChar char="Ø"/>
            </a:pPr>
            <a:endParaRPr lang="tr-TR" dirty="0" smtClean="0"/>
          </a:p>
          <a:p>
            <a:pPr marL="0" indent="0" algn="justLow">
              <a:buFont typeface="Wingdings" panose="05000000000000000000" pitchFamily="2" charset="2"/>
              <a:buNone/>
            </a:pPr>
            <a:r>
              <a:rPr lang="en-US" b="1" dirty="0" err="1" smtClean="0"/>
              <a:t>Yıllık</a:t>
            </a:r>
            <a:r>
              <a:rPr lang="en-US" b="1" dirty="0" smtClean="0"/>
              <a:t> </a:t>
            </a:r>
            <a:r>
              <a:rPr lang="en-US" b="1" dirty="0" err="1" smtClean="0"/>
              <a:t>ücretli</a:t>
            </a:r>
            <a:r>
              <a:rPr lang="en-US" b="1" dirty="0" smtClean="0"/>
              <a:t> </a:t>
            </a:r>
            <a:r>
              <a:rPr lang="en-US" b="1" dirty="0" err="1" smtClean="0"/>
              <a:t>izne</a:t>
            </a:r>
            <a:r>
              <a:rPr lang="en-US" b="1" dirty="0" smtClean="0"/>
              <a:t> </a:t>
            </a:r>
            <a:r>
              <a:rPr lang="en-US" b="1" dirty="0" err="1" smtClean="0"/>
              <a:t>hak</a:t>
            </a:r>
            <a:r>
              <a:rPr lang="en-US" b="1" dirty="0" smtClean="0"/>
              <a:t> </a:t>
            </a:r>
            <a:r>
              <a:rPr lang="en-US" b="1" dirty="0" err="1" smtClean="0"/>
              <a:t>kazanma</a:t>
            </a:r>
            <a:r>
              <a:rPr lang="en-US" b="1" dirty="0" smtClean="0"/>
              <a:t> </a:t>
            </a:r>
            <a:r>
              <a:rPr lang="en-US" b="1" dirty="0" err="1" smtClean="0"/>
              <a:t>ve</a:t>
            </a:r>
            <a:r>
              <a:rPr lang="en-US" b="1" dirty="0" smtClean="0"/>
              <a:t> </a:t>
            </a:r>
            <a:r>
              <a:rPr lang="en-US" b="1" dirty="0" err="1" smtClean="0"/>
              <a:t>izni</a:t>
            </a:r>
            <a:r>
              <a:rPr lang="en-US" b="1" dirty="0" smtClean="0"/>
              <a:t> </a:t>
            </a:r>
            <a:r>
              <a:rPr lang="en-US" b="1" dirty="0" err="1" smtClean="0"/>
              <a:t>kullanma</a:t>
            </a:r>
            <a:r>
              <a:rPr lang="en-US" b="1" dirty="0" smtClean="0"/>
              <a:t> </a:t>
            </a:r>
            <a:r>
              <a:rPr lang="en-US" b="1" dirty="0" err="1" smtClean="0"/>
              <a:t>dönemi</a:t>
            </a:r>
            <a:r>
              <a:rPr lang="en-US" b="1" dirty="0" smtClean="0"/>
              <a:t> </a:t>
            </a:r>
            <a:endParaRPr lang="tr-TR" b="1" dirty="0" smtClean="0"/>
          </a:p>
          <a:p>
            <a:pPr marL="0" indent="0" algn="justLow">
              <a:buFont typeface="Wingdings" panose="05000000000000000000" pitchFamily="2" charset="2"/>
              <a:buNone/>
            </a:pPr>
            <a:r>
              <a:rPr lang="en-US" dirty="0" err="1" smtClean="0"/>
              <a:t>Yıllık</a:t>
            </a:r>
            <a:r>
              <a:rPr lang="en-US" dirty="0" smtClean="0"/>
              <a:t> </a:t>
            </a:r>
            <a:r>
              <a:rPr lang="en-US" dirty="0" err="1" smtClean="0"/>
              <a:t>ücretli</a:t>
            </a:r>
            <a:r>
              <a:rPr lang="en-US" dirty="0" smtClean="0"/>
              <a:t> </a:t>
            </a:r>
            <a:r>
              <a:rPr lang="en-US" dirty="0" err="1" smtClean="0"/>
              <a:t>izine</a:t>
            </a:r>
            <a:r>
              <a:rPr lang="en-US" dirty="0" smtClean="0"/>
              <a:t> </a:t>
            </a:r>
            <a:r>
              <a:rPr lang="en-US" dirty="0" err="1" smtClean="0"/>
              <a:t>hak</a:t>
            </a:r>
            <a:r>
              <a:rPr lang="en-US" dirty="0" smtClean="0"/>
              <a:t> </a:t>
            </a:r>
            <a:r>
              <a:rPr lang="en-US" dirty="0" err="1" smtClean="0"/>
              <a:t>kazanmak</a:t>
            </a:r>
            <a:r>
              <a:rPr lang="en-US" dirty="0" smtClean="0"/>
              <a:t> </a:t>
            </a:r>
            <a:r>
              <a:rPr lang="en-US" dirty="0" err="1" smtClean="0"/>
              <a:t>için</a:t>
            </a:r>
            <a:r>
              <a:rPr lang="en-US" dirty="0" smtClean="0"/>
              <a:t> </a:t>
            </a:r>
            <a:r>
              <a:rPr lang="en-US" dirty="0" err="1" smtClean="0"/>
              <a:t>gerekli</a:t>
            </a:r>
            <a:r>
              <a:rPr lang="en-US" dirty="0" smtClean="0"/>
              <a:t> </a:t>
            </a:r>
            <a:r>
              <a:rPr lang="en-US" dirty="0" err="1" smtClean="0"/>
              <a:t>sürenin</a:t>
            </a:r>
            <a:r>
              <a:rPr lang="en-US" dirty="0" smtClean="0"/>
              <a:t> </a:t>
            </a:r>
            <a:r>
              <a:rPr lang="en-US" dirty="0" err="1" smtClean="0"/>
              <a:t>hesabında</a:t>
            </a:r>
            <a:r>
              <a:rPr lang="en-US" dirty="0" smtClean="0"/>
              <a:t> </a:t>
            </a:r>
            <a:r>
              <a:rPr lang="en-US" dirty="0" err="1" smtClean="0"/>
              <a:t>işçilerin</a:t>
            </a:r>
            <a:r>
              <a:rPr lang="en-US" dirty="0" smtClean="0"/>
              <a:t>, </a:t>
            </a:r>
            <a:r>
              <a:rPr lang="en-US" dirty="0" err="1" smtClean="0"/>
              <a:t>aynı</a:t>
            </a:r>
            <a:r>
              <a:rPr lang="en-US" dirty="0" smtClean="0"/>
              <a:t> </a:t>
            </a:r>
            <a:r>
              <a:rPr lang="en-US" dirty="0" err="1" smtClean="0"/>
              <a:t>işverenin</a:t>
            </a:r>
            <a:r>
              <a:rPr lang="en-US" dirty="0" smtClean="0"/>
              <a:t> </a:t>
            </a:r>
            <a:r>
              <a:rPr lang="en-US" dirty="0" err="1" smtClean="0"/>
              <a:t>bir</a:t>
            </a:r>
            <a:r>
              <a:rPr lang="en-US" dirty="0" smtClean="0"/>
              <a:t> </a:t>
            </a:r>
            <a:r>
              <a:rPr lang="en-US" dirty="0" err="1" smtClean="0"/>
              <a:t>veya</a:t>
            </a:r>
            <a:r>
              <a:rPr lang="en-US" dirty="0" smtClean="0"/>
              <a:t> </a:t>
            </a:r>
            <a:r>
              <a:rPr lang="en-US" dirty="0" err="1" smtClean="0"/>
              <a:t>çeşitli</a:t>
            </a:r>
            <a:r>
              <a:rPr lang="en-US" dirty="0" smtClean="0"/>
              <a:t> </a:t>
            </a:r>
            <a:r>
              <a:rPr lang="en-US" dirty="0" err="1" smtClean="0"/>
              <a:t>işyerlerinde</a:t>
            </a:r>
            <a:r>
              <a:rPr lang="en-US" dirty="0" smtClean="0"/>
              <a:t> </a:t>
            </a:r>
            <a:r>
              <a:rPr lang="en-US" dirty="0" err="1" smtClean="0"/>
              <a:t>çalıştıkları</a:t>
            </a:r>
            <a:r>
              <a:rPr lang="en-US" dirty="0" smtClean="0"/>
              <a:t> </a:t>
            </a:r>
            <a:r>
              <a:rPr lang="en-US" dirty="0" err="1" smtClean="0"/>
              <a:t>süreler</a:t>
            </a:r>
            <a:r>
              <a:rPr lang="en-US" dirty="0" smtClean="0"/>
              <a:t> </a:t>
            </a:r>
            <a:r>
              <a:rPr lang="en-US" dirty="0" err="1" smtClean="0"/>
              <a:t>birleştirilerek</a:t>
            </a:r>
            <a:r>
              <a:rPr lang="en-US" dirty="0" smtClean="0"/>
              <a:t> </a:t>
            </a:r>
            <a:r>
              <a:rPr lang="en-US" dirty="0" err="1" smtClean="0"/>
              <a:t>göz</a:t>
            </a:r>
            <a:r>
              <a:rPr lang="en-US" dirty="0" smtClean="0"/>
              <a:t> </a:t>
            </a:r>
            <a:r>
              <a:rPr lang="en-US" dirty="0" err="1" smtClean="0"/>
              <a:t>önüne</a:t>
            </a:r>
            <a:r>
              <a:rPr lang="en-US" dirty="0" smtClean="0"/>
              <a:t> </a:t>
            </a:r>
            <a:r>
              <a:rPr lang="en-US" dirty="0" err="1" smtClean="0"/>
              <a:t>alınır</a:t>
            </a:r>
            <a:r>
              <a:rPr lang="en-US" dirty="0" smtClean="0"/>
              <a:t>. </a:t>
            </a:r>
            <a:endParaRPr lang="tr-TR" dirty="0" smtClean="0"/>
          </a:p>
          <a:p>
            <a:pPr marL="0" indent="0" algn="justLow">
              <a:buFont typeface="Wingdings" panose="05000000000000000000" pitchFamily="2" charset="2"/>
              <a:buNone/>
            </a:pPr>
            <a:endParaRPr lang="tr-TR" dirty="0" smtClean="0"/>
          </a:p>
          <a:p>
            <a:pPr marL="0" indent="0" algn="justLow">
              <a:buFont typeface="Wingdings" panose="05000000000000000000" pitchFamily="2" charset="2"/>
              <a:buNone/>
            </a:pPr>
            <a:r>
              <a:rPr lang="en-US" b="1" dirty="0" err="1" smtClean="0"/>
              <a:t>Yıllık</a:t>
            </a:r>
            <a:r>
              <a:rPr lang="en-US" b="1" dirty="0" smtClean="0"/>
              <a:t> </a:t>
            </a:r>
            <a:r>
              <a:rPr lang="en-US" b="1" dirty="0" err="1" smtClean="0"/>
              <a:t>izin</a:t>
            </a:r>
            <a:r>
              <a:rPr lang="en-US" b="1" dirty="0" smtClean="0"/>
              <a:t> </a:t>
            </a:r>
            <a:r>
              <a:rPr lang="en-US" b="1" dirty="0" err="1" smtClean="0"/>
              <a:t>bakımından</a:t>
            </a:r>
            <a:r>
              <a:rPr lang="en-US" b="1" dirty="0" smtClean="0"/>
              <a:t> </a:t>
            </a:r>
            <a:r>
              <a:rPr lang="en-US" b="1" dirty="0" err="1" smtClean="0"/>
              <a:t>çalışılmış</a:t>
            </a:r>
            <a:r>
              <a:rPr lang="en-US" b="1" dirty="0" smtClean="0"/>
              <a:t> </a:t>
            </a:r>
            <a:r>
              <a:rPr lang="en-US" b="1" dirty="0" err="1" smtClean="0"/>
              <a:t>gibi</a:t>
            </a:r>
            <a:r>
              <a:rPr lang="en-US" b="1" dirty="0" smtClean="0"/>
              <a:t> </a:t>
            </a:r>
            <a:r>
              <a:rPr lang="en-US" b="1" dirty="0" err="1" smtClean="0"/>
              <a:t>sayılan</a:t>
            </a:r>
            <a:r>
              <a:rPr lang="en-US" b="1" dirty="0" smtClean="0"/>
              <a:t> </a:t>
            </a:r>
            <a:r>
              <a:rPr lang="en-US" b="1" dirty="0" err="1" smtClean="0"/>
              <a:t>haller</a:t>
            </a:r>
            <a:r>
              <a:rPr lang="en-US" b="1" dirty="0" smtClean="0"/>
              <a:t> </a:t>
            </a:r>
            <a:endParaRPr lang="tr-TR" b="1" dirty="0" smtClean="0"/>
          </a:p>
          <a:p>
            <a:pPr marL="228600" indent="-228600">
              <a:buAutoNum type="alphaLcParenR"/>
            </a:pPr>
            <a:r>
              <a:rPr lang="tr-TR" sz="1200" b="0" kern="1200" dirty="0" smtClean="0">
                <a:solidFill>
                  <a:schemeClr val="tx1"/>
                </a:solidFill>
                <a:effectLst/>
                <a:latin typeface="+mn-lt"/>
                <a:ea typeface="+mn-ea"/>
                <a:cs typeface="+mn-cs"/>
              </a:rPr>
              <a:t>İşçinin uğradığı kaza veya tutulduğu hastalıktan ötürü işine gidemediği günler </a:t>
            </a:r>
          </a:p>
          <a:p>
            <a:pPr marL="228600" indent="-228600">
              <a:buAutoNum type="alphaLcParenR"/>
            </a:pPr>
            <a:r>
              <a:rPr lang="tr-TR" sz="1200" b="0" kern="1200" dirty="0" smtClean="0">
                <a:solidFill>
                  <a:schemeClr val="tx1"/>
                </a:solidFill>
                <a:effectLst/>
                <a:latin typeface="+mn-lt"/>
                <a:ea typeface="+mn-ea"/>
                <a:cs typeface="+mn-cs"/>
              </a:rPr>
              <a:t> Kadın işçilerin 74 üncü madde gereğince doğumdan önce ve sonra çalıştırılmadıkları günler.</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c) İşçinin muvazzaf askerlik hizmeti dışında manevra veya herhangi bir kanundan dolayı ödevlendirilmesi sırasında işine gidemediği günler (Bu sürenin yılda 90 günden fazlası sayılmaz.).</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d) Çalışmakta olduğu işyerinde zorlayıcı sebepler yüzünden işin aralıksız bir haftadan çok tatil edilmesi sonucu olarak işçinin çalışmadan geçirdiği zamanın </a:t>
            </a:r>
            <a:r>
              <a:rPr lang="tr-TR" sz="1200" b="0" kern="1200" dirty="0" err="1" smtClean="0">
                <a:solidFill>
                  <a:schemeClr val="tx1"/>
                </a:solidFill>
                <a:effectLst/>
                <a:latin typeface="+mn-lt"/>
                <a:ea typeface="+mn-ea"/>
                <a:cs typeface="+mn-cs"/>
              </a:rPr>
              <a:t>onbeş</a:t>
            </a:r>
            <a:r>
              <a:rPr lang="tr-TR" sz="1200" b="0" kern="1200" dirty="0" smtClean="0">
                <a:solidFill>
                  <a:schemeClr val="tx1"/>
                </a:solidFill>
                <a:effectLst/>
                <a:latin typeface="+mn-lt"/>
                <a:ea typeface="+mn-ea"/>
                <a:cs typeface="+mn-cs"/>
              </a:rPr>
              <a:t> günü (işçinin yeniden işe başlaması şartıyla). </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e) Çalışma süresinden</a:t>
            </a:r>
            <a:r>
              <a:rPr lang="tr-TR" sz="1200" b="0" kern="1200" baseline="0" dirty="0" smtClean="0">
                <a:solidFill>
                  <a:schemeClr val="tx1"/>
                </a:solidFill>
                <a:effectLst/>
                <a:latin typeface="+mn-lt"/>
                <a:ea typeface="+mn-ea"/>
                <a:cs typeface="+mn-cs"/>
              </a:rPr>
              <a:t> sayılan haller</a:t>
            </a:r>
            <a:r>
              <a:rPr lang="tr-TR"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f) Hafta tatili, ulusal bayram, genel tatil günleri.</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g) 3153 sayılı Kanuna dayanılarak çıkarılan yönetmeliğe</a:t>
            </a:r>
            <a:r>
              <a:rPr lang="tr-TR" sz="1200" b="1"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göre röntgen muayenehanelerinde çalışanlara pazardan başka verilmesi gereken yarım günlük izinler. </a:t>
            </a:r>
            <a:r>
              <a:rPr lang="tr-TR" sz="1200" b="0" kern="1200" baseline="300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h) İşçilerin arabuluculuk toplantılarına katılmaları, hakem kurullarında bulunmaları, bu kurullarda işçi temsilciliği görevlerini yapmaları, çalışma hayatı ile ilgili mevzuata göre kurulan meclis, kurul, komisyon ve toplantılara yahut işçilik konuları ile ilgili uluslararası kuruluşların konferans, kongre veya kurullarına işçi veya sendika temsilcisi olarak katılması sebebiyle işlerine devam edemedikleri günler.</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ı) Mazeret </a:t>
            </a:r>
            <a:r>
              <a:rPr lang="en-US" sz="1200" b="0" kern="1200" dirty="0" err="1" smtClean="0">
                <a:solidFill>
                  <a:schemeClr val="tx1"/>
                </a:solidFill>
                <a:effectLst/>
                <a:latin typeface="+mn-lt"/>
                <a:ea typeface="+mn-ea"/>
                <a:cs typeface="+mn-cs"/>
              </a:rPr>
              <a:t>iz</a:t>
            </a:r>
            <a:r>
              <a:rPr lang="tr-TR" sz="1200" b="0" kern="1200" dirty="0" err="1" smtClean="0">
                <a:solidFill>
                  <a:schemeClr val="tx1"/>
                </a:solidFill>
                <a:effectLst/>
                <a:latin typeface="+mn-lt"/>
                <a:ea typeface="+mn-ea"/>
                <a:cs typeface="+mn-cs"/>
              </a:rPr>
              <a:t>ni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süreleri</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r>
              <a:rPr lang="tr-TR" sz="1200" b="0" kern="1200" dirty="0" smtClean="0">
                <a:solidFill>
                  <a:schemeClr val="tx1"/>
                </a:solidFill>
                <a:effectLst/>
                <a:latin typeface="+mn-lt"/>
                <a:ea typeface="+mn-ea"/>
                <a:cs typeface="+mn-cs"/>
              </a:rPr>
              <a:t>j) İşveren tarafından verilen diğer izinler .</a:t>
            </a:r>
          </a:p>
          <a:p>
            <a:r>
              <a:rPr lang="tr-TR" sz="1200" b="0" kern="1200" dirty="0" smtClean="0">
                <a:solidFill>
                  <a:schemeClr val="tx1"/>
                </a:solidFill>
                <a:effectLst/>
                <a:latin typeface="+mn-lt"/>
                <a:ea typeface="+mn-ea"/>
                <a:cs typeface="+mn-cs"/>
              </a:rPr>
              <a:t>k) Bu Kanunun uygulanması sonucu olarak işçiye verilmiş bulunan yıllık ücretli izin süresi.</a:t>
            </a:r>
            <a:endParaRPr lang="tr-TR" sz="1200" b="1" kern="1200" dirty="0" smtClean="0">
              <a:solidFill>
                <a:schemeClr val="tx1"/>
              </a:solidFill>
              <a:effectLst/>
              <a:latin typeface="+mn-lt"/>
              <a:ea typeface="+mn-ea"/>
              <a:cs typeface="+mn-cs"/>
            </a:endParaRPr>
          </a:p>
          <a:p>
            <a:pPr marL="0" indent="0" algn="justLow">
              <a:buFont typeface="Wingdings" panose="05000000000000000000" pitchFamily="2" charset="2"/>
              <a:buNone/>
            </a:pPr>
            <a:endParaRPr lang="tr-TR" dirty="0" smtClean="0"/>
          </a:p>
          <a:p>
            <a:pPr marL="0" indent="0" algn="justLow">
              <a:buFont typeface="Wingdings" panose="05000000000000000000" pitchFamily="2" charset="2"/>
              <a:buNone/>
            </a:pPr>
            <a:r>
              <a:rPr lang="en-US" b="1" dirty="0" err="1" smtClean="0"/>
              <a:t>Yıllık</a:t>
            </a:r>
            <a:r>
              <a:rPr lang="en-US" b="1" dirty="0" smtClean="0"/>
              <a:t> </a:t>
            </a:r>
            <a:r>
              <a:rPr lang="en-US" b="1" dirty="0" err="1" smtClean="0"/>
              <a:t>ücretli</a:t>
            </a:r>
            <a:r>
              <a:rPr lang="en-US" b="1" dirty="0" smtClean="0"/>
              <a:t> </a:t>
            </a:r>
            <a:r>
              <a:rPr lang="en-US" b="1" dirty="0" err="1" smtClean="0"/>
              <a:t>iznin</a:t>
            </a:r>
            <a:r>
              <a:rPr lang="en-US" b="1" dirty="0" smtClean="0"/>
              <a:t> </a:t>
            </a:r>
            <a:r>
              <a:rPr lang="en-US" b="1" dirty="0" err="1" smtClean="0"/>
              <a:t>uygulanması</a:t>
            </a:r>
            <a:r>
              <a:rPr lang="en-US" b="1" dirty="0" smtClean="0"/>
              <a:t> </a:t>
            </a:r>
            <a:endParaRPr lang="tr-TR" b="1" dirty="0" smtClean="0"/>
          </a:p>
          <a:p>
            <a:pPr marL="0" indent="0" algn="justLow">
              <a:buFont typeface="Wingdings" panose="05000000000000000000" pitchFamily="2" charset="2"/>
              <a:buNone/>
            </a:pPr>
            <a:r>
              <a:rPr lang="en-US" dirty="0" err="1" smtClean="0"/>
              <a:t>Yıllık</a:t>
            </a:r>
            <a:r>
              <a:rPr lang="en-US" dirty="0" smtClean="0"/>
              <a:t> </a:t>
            </a:r>
            <a:r>
              <a:rPr lang="en-US" dirty="0" err="1" smtClean="0"/>
              <a:t>ücretli</a:t>
            </a:r>
            <a:r>
              <a:rPr lang="en-US" dirty="0" smtClean="0"/>
              <a:t> </a:t>
            </a:r>
            <a:r>
              <a:rPr lang="en-US" dirty="0" err="1" smtClean="0"/>
              <a:t>izin</a:t>
            </a:r>
            <a:r>
              <a:rPr lang="en-US" dirty="0" smtClean="0"/>
              <a:t> </a:t>
            </a:r>
            <a:r>
              <a:rPr lang="en-US" dirty="0" err="1" smtClean="0"/>
              <a:t>işveren</a:t>
            </a:r>
            <a:r>
              <a:rPr lang="en-US" dirty="0" smtClean="0"/>
              <a:t> </a:t>
            </a:r>
            <a:r>
              <a:rPr lang="en-US" dirty="0" err="1" smtClean="0"/>
              <a:t>tarafından</a:t>
            </a:r>
            <a:r>
              <a:rPr lang="en-US" dirty="0" smtClean="0"/>
              <a:t> </a:t>
            </a:r>
            <a:r>
              <a:rPr lang="en-US" dirty="0" err="1" smtClean="0"/>
              <a:t>bölünemez</a:t>
            </a:r>
            <a:r>
              <a:rPr lang="en-US" dirty="0" smtClean="0"/>
              <a:t>. </a:t>
            </a:r>
            <a:r>
              <a:rPr lang="en-US" dirty="0" err="1" smtClean="0"/>
              <a:t>İşveren</a:t>
            </a:r>
            <a:r>
              <a:rPr lang="en-US" dirty="0" smtClean="0"/>
              <a:t> </a:t>
            </a:r>
            <a:r>
              <a:rPr lang="en-US" dirty="0" err="1" smtClean="0"/>
              <a:t>tarafından</a:t>
            </a:r>
            <a:r>
              <a:rPr lang="en-US" dirty="0" smtClean="0"/>
              <a:t> </a:t>
            </a:r>
            <a:r>
              <a:rPr lang="en-US" dirty="0" err="1" smtClean="0"/>
              <a:t>yıl</a:t>
            </a:r>
            <a:r>
              <a:rPr lang="en-US" dirty="0" smtClean="0"/>
              <a:t> </a:t>
            </a:r>
            <a:r>
              <a:rPr lang="en-US" dirty="0" err="1" smtClean="0"/>
              <a:t>içinde</a:t>
            </a:r>
            <a:r>
              <a:rPr lang="en-US" dirty="0" smtClean="0"/>
              <a:t> </a:t>
            </a:r>
            <a:r>
              <a:rPr lang="en-US" dirty="0" err="1" smtClean="0"/>
              <a:t>verilmiş</a:t>
            </a:r>
            <a:r>
              <a:rPr lang="en-US" dirty="0" smtClean="0"/>
              <a:t> </a:t>
            </a:r>
            <a:r>
              <a:rPr lang="en-US" dirty="0" err="1" smtClean="0"/>
              <a:t>bulunan</a:t>
            </a:r>
            <a:r>
              <a:rPr lang="en-US" dirty="0" smtClean="0"/>
              <a:t> </a:t>
            </a:r>
            <a:r>
              <a:rPr lang="en-US" dirty="0" err="1" smtClean="0"/>
              <a:t>diğer</a:t>
            </a:r>
            <a:r>
              <a:rPr lang="en-US" dirty="0" smtClean="0"/>
              <a:t> </a:t>
            </a:r>
            <a:r>
              <a:rPr lang="en-US" dirty="0" err="1" smtClean="0"/>
              <a:t>ücretli</a:t>
            </a:r>
            <a:r>
              <a:rPr lang="en-US" dirty="0" smtClean="0"/>
              <a:t> </a:t>
            </a:r>
            <a:r>
              <a:rPr lang="en-US" dirty="0" err="1" smtClean="0"/>
              <a:t>ve</a:t>
            </a:r>
            <a:r>
              <a:rPr lang="en-US" dirty="0" smtClean="0"/>
              <a:t> </a:t>
            </a:r>
            <a:r>
              <a:rPr lang="en-US" dirty="0" err="1" smtClean="0"/>
              <a:t>ücretsiz</a:t>
            </a:r>
            <a:r>
              <a:rPr lang="en-US" dirty="0" smtClean="0"/>
              <a:t> </a:t>
            </a:r>
            <a:r>
              <a:rPr lang="en-US" dirty="0" err="1" smtClean="0"/>
              <a:t>izinler</a:t>
            </a:r>
            <a:r>
              <a:rPr lang="en-US" dirty="0" smtClean="0"/>
              <a:t> </a:t>
            </a:r>
            <a:r>
              <a:rPr lang="en-US" dirty="0" err="1" smtClean="0"/>
              <a:t>veya</a:t>
            </a:r>
            <a:r>
              <a:rPr lang="en-US" dirty="0" smtClean="0"/>
              <a:t> </a:t>
            </a:r>
            <a:r>
              <a:rPr lang="en-US" dirty="0" err="1" smtClean="0"/>
              <a:t>dinlenme</a:t>
            </a:r>
            <a:r>
              <a:rPr lang="en-US" dirty="0" smtClean="0"/>
              <a:t> </a:t>
            </a:r>
            <a:r>
              <a:rPr lang="en-US" dirty="0" err="1" smtClean="0"/>
              <a:t>ve</a:t>
            </a:r>
            <a:r>
              <a:rPr lang="en-US" dirty="0" smtClean="0"/>
              <a:t> </a:t>
            </a:r>
            <a:r>
              <a:rPr lang="en-US" dirty="0" err="1" smtClean="0"/>
              <a:t>hastalık</a:t>
            </a:r>
            <a:r>
              <a:rPr lang="en-US" dirty="0" smtClean="0"/>
              <a:t> </a:t>
            </a:r>
            <a:r>
              <a:rPr lang="en-US" dirty="0" err="1" smtClean="0"/>
              <a:t>izinleri</a:t>
            </a:r>
            <a:r>
              <a:rPr lang="en-US" dirty="0" smtClean="0"/>
              <a:t> </a:t>
            </a:r>
            <a:r>
              <a:rPr lang="en-US" dirty="0" err="1" smtClean="0"/>
              <a:t>yıllık</a:t>
            </a:r>
            <a:r>
              <a:rPr lang="en-US" dirty="0" smtClean="0"/>
              <a:t> </a:t>
            </a:r>
            <a:r>
              <a:rPr lang="en-US" dirty="0" err="1" smtClean="0"/>
              <a:t>izne</a:t>
            </a:r>
            <a:r>
              <a:rPr lang="en-US" dirty="0" smtClean="0"/>
              <a:t> </a:t>
            </a:r>
            <a:r>
              <a:rPr lang="en-US" dirty="0" err="1" smtClean="0"/>
              <a:t>mahsup</a:t>
            </a:r>
            <a:r>
              <a:rPr lang="en-US" dirty="0" smtClean="0"/>
              <a:t> </a:t>
            </a:r>
            <a:r>
              <a:rPr lang="en-US" dirty="0" err="1" smtClean="0"/>
              <a:t>edilemez</a:t>
            </a:r>
            <a:r>
              <a:rPr lang="en-US" dirty="0" smtClean="0"/>
              <a:t>. </a:t>
            </a:r>
            <a:r>
              <a:rPr lang="en-US" dirty="0" err="1" smtClean="0"/>
              <a:t>Yıllık</a:t>
            </a:r>
            <a:r>
              <a:rPr lang="en-US" dirty="0" smtClean="0"/>
              <a:t> </a:t>
            </a:r>
            <a:r>
              <a:rPr lang="en-US" dirty="0" err="1" smtClean="0"/>
              <a:t>ücretli</a:t>
            </a:r>
            <a:r>
              <a:rPr lang="en-US" dirty="0" smtClean="0"/>
              <a:t> </a:t>
            </a:r>
            <a:r>
              <a:rPr lang="en-US" dirty="0" err="1" smtClean="0"/>
              <a:t>izin</a:t>
            </a:r>
            <a:r>
              <a:rPr lang="en-US" dirty="0" smtClean="0"/>
              <a:t> </a:t>
            </a:r>
            <a:r>
              <a:rPr lang="en-US" dirty="0" err="1" smtClean="0"/>
              <a:t>günlerinin</a:t>
            </a:r>
            <a:r>
              <a:rPr lang="en-US" dirty="0" smtClean="0"/>
              <a:t> </a:t>
            </a:r>
            <a:r>
              <a:rPr lang="en-US" dirty="0" err="1" smtClean="0"/>
              <a:t>hesabında</a:t>
            </a:r>
            <a:r>
              <a:rPr lang="en-US" dirty="0" smtClean="0"/>
              <a:t> </a:t>
            </a:r>
            <a:r>
              <a:rPr lang="en-US" dirty="0" err="1" smtClean="0"/>
              <a:t>izin</a:t>
            </a:r>
            <a:r>
              <a:rPr lang="en-US" dirty="0" smtClean="0"/>
              <a:t> </a:t>
            </a:r>
            <a:r>
              <a:rPr lang="en-US" dirty="0" err="1" smtClean="0"/>
              <a:t>süresine</a:t>
            </a:r>
            <a:r>
              <a:rPr lang="en-US" dirty="0" smtClean="0"/>
              <a:t> </a:t>
            </a:r>
            <a:r>
              <a:rPr lang="en-US" dirty="0" err="1" smtClean="0"/>
              <a:t>rastlayan</a:t>
            </a:r>
            <a:r>
              <a:rPr lang="en-US" dirty="0" smtClean="0"/>
              <a:t> </a:t>
            </a:r>
            <a:r>
              <a:rPr lang="en-US" dirty="0" err="1" smtClean="0"/>
              <a:t>ulusal</a:t>
            </a:r>
            <a:r>
              <a:rPr lang="en-US" dirty="0" smtClean="0"/>
              <a:t> </a:t>
            </a:r>
            <a:r>
              <a:rPr lang="en-US" dirty="0" err="1" smtClean="0"/>
              <a:t>bayram</a:t>
            </a:r>
            <a:r>
              <a:rPr lang="en-US" dirty="0" smtClean="0"/>
              <a:t>, </a:t>
            </a:r>
            <a:r>
              <a:rPr lang="en-US" dirty="0" err="1" smtClean="0"/>
              <a:t>hafta</a:t>
            </a:r>
            <a:r>
              <a:rPr lang="en-US" dirty="0" smtClean="0"/>
              <a:t> </a:t>
            </a:r>
            <a:r>
              <a:rPr lang="en-US" dirty="0" err="1" smtClean="0"/>
              <a:t>tatili</a:t>
            </a:r>
            <a:r>
              <a:rPr lang="en-US" dirty="0" smtClean="0"/>
              <a:t> </a:t>
            </a:r>
            <a:r>
              <a:rPr lang="en-US" dirty="0" err="1" smtClean="0"/>
              <a:t>ve</a:t>
            </a:r>
            <a:r>
              <a:rPr lang="en-US" dirty="0" smtClean="0"/>
              <a:t> </a:t>
            </a:r>
            <a:r>
              <a:rPr lang="en-US" dirty="0" err="1" smtClean="0"/>
              <a:t>genel</a:t>
            </a:r>
            <a:r>
              <a:rPr lang="en-US" dirty="0" smtClean="0"/>
              <a:t> </a:t>
            </a:r>
            <a:r>
              <a:rPr lang="en-US" dirty="0" err="1" smtClean="0"/>
              <a:t>tatil</a:t>
            </a:r>
            <a:r>
              <a:rPr lang="en-US" dirty="0" smtClean="0"/>
              <a:t> </a:t>
            </a:r>
            <a:r>
              <a:rPr lang="en-US" dirty="0" err="1" smtClean="0"/>
              <a:t>günleri</a:t>
            </a:r>
            <a:r>
              <a:rPr lang="en-US" dirty="0" smtClean="0"/>
              <a:t> </a:t>
            </a:r>
            <a:r>
              <a:rPr lang="en-US" dirty="0" err="1" smtClean="0"/>
              <a:t>izin</a:t>
            </a:r>
            <a:r>
              <a:rPr lang="en-US" dirty="0" smtClean="0"/>
              <a:t> </a:t>
            </a:r>
            <a:r>
              <a:rPr lang="en-US" dirty="0" err="1" smtClean="0"/>
              <a:t>süresinden</a:t>
            </a:r>
            <a:r>
              <a:rPr lang="en-US" dirty="0" smtClean="0"/>
              <a:t> </a:t>
            </a:r>
            <a:r>
              <a:rPr lang="en-US" dirty="0" err="1" smtClean="0"/>
              <a:t>sayılmaz</a:t>
            </a:r>
            <a:r>
              <a:rPr lang="en-US" dirty="0" smtClean="0"/>
              <a:t>. </a:t>
            </a:r>
            <a:endParaRPr lang="tr-TR" dirty="0" smtClean="0"/>
          </a:p>
          <a:p>
            <a:endParaRPr lang="en-US" dirty="0" smtClean="0"/>
          </a:p>
          <a:p>
            <a:r>
              <a:rPr lang="en-US" b="1" dirty="0" err="1" smtClean="0"/>
              <a:t>Yıllık</a:t>
            </a:r>
            <a:r>
              <a:rPr lang="en-US" b="1" dirty="0" smtClean="0"/>
              <a:t> </a:t>
            </a:r>
            <a:r>
              <a:rPr lang="en-US" b="1" dirty="0" err="1" smtClean="0"/>
              <a:t>izin</a:t>
            </a:r>
            <a:r>
              <a:rPr lang="en-US" b="1" dirty="0" smtClean="0"/>
              <a:t> </a:t>
            </a:r>
            <a:r>
              <a:rPr lang="en-US" b="1" dirty="0" err="1" smtClean="0"/>
              <a:t>ücreti</a:t>
            </a:r>
            <a:r>
              <a:rPr lang="en-US" b="1" dirty="0" smtClean="0"/>
              <a:t> </a:t>
            </a:r>
            <a:endParaRPr lang="tr-TR" b="1" dirty="0" smtClean="0"/>
          </a:p>
          <a:p>
            <a:r>
              <a:rPr lang="en-US" dirty="0" err="1" smtClean="0"/>
              <a:t>İşveren</a:t>
            </a:r>
            <a:r>
              <a:rPr lang="en-US" dirty="0" smtClean="0"/>
              <a:t>, </a:t>
            </a:r>
            <a:r>
              <a:rPr lang="en-US" dirty="0" err="1" smtClean="0"/>
              <a:t>yıllık</a:t>
            </a:r>
            <a:r>
              <a:rPr lang="en-US" dirty="0" smtClean="0"/>
              <a:t> </a:t>
            </a:r>
            <a:r>
              <a:rPr lang="en-US" dirty="0" err="1" smtClean="0"/>
              <a:t>ücretli</a:t>
            </a:r>
            <a:r>
              <a:rPr lang="en-US" dirty="0" smtClean="0"/>
              <a:t> </a:t>
            </a:r>
            <a:r>
              <a:rPr lang="en-US" dirty="0" err="1" smtClean="0"/>
              <a:t>iznini</a:t>
            </a:r>
            <a:r>
              <a:rPr lang="en-US" dirty="0" smtClean="0"/>
              <a:t> </a:t>
            </a:r>
            <a:r>
              <a:rPr lang="en-US" dirty="0" err="1" smtClean="0"/>
              <a:t>kullanan</a:t>
            </a:r>
            <a:r>
              <a:rPr lang="en-US" dirty="0" smtClean="0"/>
              <a:t> her </a:t>
            </a:r>
            <a:r>
              <a:rPr lang="en-US" dirty="0" err="1" smtClean="0"/>
              <a:t>işçiye</a:t>
            </a:r>
            <a:r>
              <a:rPr lang="en-US" dirty="0" smtClean="0"/>
              <a:t>, </a:t>
            </a:r>
            <a:r>
              <a:rPr lang="en-US" dirty="0" err="1" smtClean="0"/>
              <a:t>yıllık</a:t>
            </a:r>
            <a:r>
              <a:rPr lang="en-US" dirty="0" smtClean="0"/>
              <a:t> </a:t>
            </a:r>
            <a:r>
              <a:rPr lang="en-US" dirty="0" err="1" smtClean="0"/>
              <a:t>izin</a:t>
            </a:r>
            <a:r>
              <a:rPr lang="en-US" dirty="0" smtClean="0"/>
              <a:t> </a:t>
            </a:r>
            <a:r>
              <a:rPr lang="en-US" dirty="0" err="1" smtClean="0"/>
              <a:t>dönemine</a:t>
            </a:r>
            <a:r>
              <a:rPr lang="en-US" dirty="0" smtClean="0"/>
              <a:t> </a:t>
            </a:r>
            <a:r>
              <a:rPr lang="en-US" dirty="0" err="1" smtClean="0"/>
              <a:t>ilişkin</a:t>
            </a:r>
            <a:r>
              <a:rPr lang="en-US" dirty="0" smtClean="0"/>
              <a:t> </a:t>
            </a:r>
            <a:r>
              <a:rPr lang="en-US" dirty="0" err="1" smtClean="0"/>
              <a:t>ücretini</a:t>
            </a:r>
            <a:r>
              <a:rPr lang="en-US" dirty="0" smtClean="0"/>
              <a:t> </a:t>
            </a:r>
            <a:r>
              <a:rPr lang="en-US" dirty="0" err="1" smtClean="0"/>
              <a:t>ilgili</a:t>
            </a:r>
            <a:r>
              <a:rPr lang="en-US" dirty="0" smtClean="0"/>
              <a:t> </a:t>
            </a:r>
            <a:r>
              <a:rPr lang="en-US" dirty="0" err="1" smtClean="0"/>
              <a:t>işçinin</a:t>
            </a:r>
            <a:r>
              <a:rPr lang="en-US" dirty="0" smtClean="0"/>
              <a:t> </a:t>
            </a:r>
            <a:r>
              <a:rPr lang="en-US" dirty="0" err="1" smtClean="0"/>
              <a:t>izine</a:t>
            </a:r>
            <a:r>
              <a:rPr lang="en-US" dirty="0" smtClean="0"/>
              <a:t> </a:t>
            </a:r>
            <a:r>
              <a:rPr lang="en-US" dirty="0" err="1" smtClean="0"/>
              <a:t>başlamasından</a:t>
            </a:r>
            <a:r>
              <a:rPr lang="en-US" dirty="0" smtClean="0"/>
              <a:t> </a:t>
            </a:r>
            <a:r>
              <a:rPr lang="en-US" dirty="0" err="1" smtClean="0"/>
              <a:t>önce</a:t>
            </a:r>
            <a:r>
              <a:rPr lang="en-US" dirty="0" smtClean="0"/>
              <a:t> </a:t>
            </a:r>
            <a:r>
              <a:rPr lang="en-US" dirty="0" err="1" smtClean="0"/>
              <a:t>peşin</a:t>
            </a:r>
            <a:r>
              <a:rPr lang="en-US" dirty="0" smtClean="0"/>
              <a:t> </a:t>
            </a:r>
            <a:r>
              <a:rPr lang="en-US" dirty="0" err="1" smtClean="0"/>
              <a:t>olarak</a:t>
            </a:r>
            <a:r>
              <a:rPr lang="en-US" dirty="0" smtClean="0"/>
              <a:t> </a:t>
            </a:r>
            <a:r>
              <a:rPr lang="en-US" dirty="0" err="1" smtClean="0"/>
              <a:t>ödemek</a:t>
            </a:r>
            <a:r>
              <a:rPr lang="en-US" dirty="0" smtClean="0"/>
              <a:t> </a:t>
            </a:r>
            <a:r>
              <a:rPr lang="en-US" dirty="0" err="1" smtClean="0"/>
              <a:t>veya</a:t>
            </a:r>
            <a:r>
              <a:rPr lang="en-US" dirty="0" smtClean="0"/>
              <a:t> </a:t>
            </a:r>
            <a:r>
              <a:rPr lang="en-US" dirty="0" err="1" smtClean="0"/>
              <a:t>avans</a:t>
            </a:r>
            <a:r>
              <a:rPr lang="en-US" dirty="0" smtClean="0"/>
              <a:t> </a:t>
            </a:r>
            <a:r>
              <a:rPr lang="en-US" dirty="0" err="1" smtClean="0"/>
              <a:t>olarak</a:t>
            </a:r>
            <a:r>
              <a:rPr lang="en-US" dirty="0" smtClean="0"/>
              <a:t> </a:t>
            </a:r>
            <a:r>
              <a:rPr lang="en-US" dirty="0" err="1" smtClean="0"/>
              <a:t>vermek</a:t>
            </a:r>
            <a:r>
              <a:rPr lang="en-US" dirty="0" smtClean="0"/>
              <a:t> </a:t>
            </a:r>
            <a:r>
              <a:rPr lang="en-US" dirty="0" err="1" smtClean="0"/>
              <a:t>zorundadır</a:t>
            </a:r>
            <a:r>
              <a:rPr lang="en-US" dirty="0" smtClean="0"/>
              <a:t>. </a:t>
            </a:r>
            <a:r>
              <a:rPr lang="en-US" dirty="0" err="1" smtClean="0"/>
              <a:t>Yıllık</a:t>
            </a:r>
            <a:r>
              <a:rPr lang="en-US" dirty="0" smtClean="0"/>
              <a:t> </a:t>
            </a:r>
            <a:r>
              <a:rPr lang="en-US" dirty="0" err="1" smtClean="0"/>
              <a:t>ücretli</a:t>
            </a:r>
            <a:r>
              <a:rPr lang="en-US" dirty="0" smtClean="0"/>
              <a:t> </a:t>
            </a:r>
            <a:r>
              <a:rPr lang="en-US" dirty="0" err="1" smtClean="0"/>
              <a:t>izin</a:t>
            </a:r>
            <a:r>
              <a:rPr lang="en-US" dirty="0" smtClean="0"/>
              <a:t> </a:t>
            </a:r>
            <a:r>
              <a:rPr lang="en-US" dirty="0" err="1" smtClean="0"/>
              <a:t>süresine</a:t>
            </a:r>
            <a:r>
              <a:rPr lang="en-US" dirty="0" smtClean="0"/>
              <a:t> </a:t>
            </a:r>
            <a:r>
              <a:rPr lang="en-US" dirty="0" err="1" smtClean="0"/>
              <a:t>rastlayan</a:t>
            </a:r>
            <a:r>
              <a:rPr lang="en-US" dirty="0" smtClean="0"/>
              <a:t> </a:t>
            </a:r>
            <a:r>
              <a:rPr lang="en-US" dirty="0" err="1" smtClean="0"/>
              <a:t>hafta</a:t>
            </a:r>
            <a:r>
              <a:rPr lang="en-US" dirty="0" smtClean="0"/>
              <a:t> </a:t>
            </a:r>
            <a:r>
              <a:rPr lang="en-US" dirty="0" err="1" smtClean="0"/>
              <a:t>tatili</a:t>
            </a:r>
            <a:r>
              <a:rPr lang="en-US" dirty="0" smtClean="0"/>
              <a:t>, </a:t>
            </a:r>
            <a:r>
              <a:rPr lang="en-US" dirty="0" err="1" smtClean="0"/>
              <a:t>ulusal</a:t>
            </a:r>
            <a:r>
              <a:rPr lang="en-US" dirty="0" smtClean="0"/>
              <a:t> </a:t>
            </a:r>
            <a:r>
              <a:rPr lang="en-US" dirty="0" err="1" smtClean="0"/>
              <a:t>bayram</a:t>
            </a:r>
            <a:r>
              <a:rPr lang="en-US" dirty="0" smtClean="0"/>
              <a:t> </a:t>
            </a:r>
            <a:r>
              <a:rPr lang="en-US" dirty="0" err="1" smtClean="0"/>
              <a:t>ve</a:t>
            </a:r>
            <a:r>
              <a:rPr lang="en-US" dirty="0" smtClean="0"/>
              <a:t> </a:t>
            </a:r>
            <a:r>
              <a:rPr lang="en-US" dirty="0" err="1" smtClean="0"/>
              <a:t>genel</a:t>
            </a:r>
            <a:r>
              <a:rPr lang="en-US" dirty="0" smtClean="0"/>
              <a:t> </a:t>
            </a:r>
            <a:r>
              <a:rPr lang="en-US" dirty="0" err="1" smtClean="0"/>
              <a:t>tatil</a:t>
            </a:r>
            <a:r>
              <a:rPr lang="en-US" dirty="0" smtClean="0"/>
              <a:t> </a:t>
            </a:r>
            <a:r>
              <a:rPr lang="en-US" dirty="0" err="1" smtClean="0"/>
              <a:t>ücretleri</a:t>
            </a:r>
            <a:r>
              <a:rPr lang="en-US" dirty="0" smtClean="0"/>
              <a:t> </a:t>
            </a:r>
            <a:r>
              <a:rPr lang="en-US" dirty="0" err="1" smtClean="0"/>
              <a:t>ayrıca</a:t>
            </a:r>
            <a:r>
              <a:rPr lang="en-US" dirty="0" smtClean="0"/>
              <a:t> </a:t>
            </a:r>
            <a:r>
              <a:rPr lang="en-US" dirty="0" err="1" smtClean="0"/>
              <a:t>ödenir</a:t>
            </a:r>
            <a:r>
              <a:rPr lang="tr-TR" dirty="0" smtClean="0"/>
              <a:t>.</a:t>
            </a:r>
          </a:p>
          <a:p>
            <a:endParaRPr lang="tr-TR" dirty="0" smtClean="0"/>
          </a:p>
          <a:p>
            <a:r>
              <a:rPr lang="tr-TR" sz="1200" b="1" i="0" kern="1200" dirty="0" smtClean="0">
                <a:solidFill>
                  <a:schemeClr val="tx1"/>
                </a:solidFill>
                <a:effectLst/>
                <a:latin typeface="+mn-lt"/>
                <a:ea typeface="+mn-ea"/>
                <a:cs typeface="+mn-cs"/>
              </a:rPr>
              <a:t>Sözleşmenin sona ermesinde izin ücreti</a:t>
            </a:r>
          </a:p>
          <a:p>
            <a:r>
              <a:rPr lang="tr-TR" sz="1200" b="0" kern="1200" dirty="0" smtClean="0">
                <a:solidFill>
                  <a:schemeClr val="tx1"/>
                </a:solidFill>
                <a:effectLst/>
                <a:latin typeface="+mn-lt"/>
                <a:ea typeface="+mn-ea"/>
                <a:cs typeface="+mn-cs"/>
              </a:rPr>
              <a:t>İş sözleşmesinin, herhangi bir nedenle sona ermesi halinde  işçinin hak kazanıp da kullanmadığı yıllık izin sürelerine ait ücreti, sözleşmenin sona erdiği tarihteki ücreti  üzerinden kendisine veya hak sahiplerine ödenir. Bu ücrete ilişkin zamanaşımı iş sözleşmesinin sona erdiği tarihten itibaren başlar.</a:t>
            </a:r>
            <a:endParaRPr lang="tr-TR" sz="1200" b="1" kern="1200" dirty="0" smtClean="0">
              <a:solidFill>
                <a:schemeClr val="tx1"/>
              </a:solidFill>
              <a:effectLst/>
              <a:latin typeface="+mn-lt"/>
              <a:ea typeface="+mn-ea"/>
              <a:cs typeface="+mn-cs"/>
            </a:endParaRPr>
          </a:p>
          <a:p>
            <a:endParaRPr lang="en-US"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31</a:t>
            </a:fld>
            <a:endParaRPr lang="tr-TR"/>
          </a:p>
        </p:txBody>
      </p:sp>
    </p:spTree>
    <p:extLst>
      <p:ext uri="{BB962C8B-B14F-4D97-AF65-F5344CB8AC3E}">
        <p14:creationId xmlns:p14="http://schemas.microsoft.com/office/powerpoint/2010/main" val="376458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v"/>
            </a:pPr>
            <a:r>
              <a:rPr lang="en-US" dirty="0" err="1" smtClean="0"/>
              <a:t>İşçiye</a:t>
            </a:r>
            <a:r>
              <a:rPr lang="en-US" dirty="0" smtClean="0"/>
              <a:t>; </a:t>
            </a:r>
            <a:r>
              <a:rPr lang="en-US" dirty="0" err="1" smtClean="0"/>
              <a:t>evlenmesi</a:t>
            </a:r>
            <a:r>
              <a:rPr lang="en-US" dirty="0" smtClean="0"/>
              <a:t> </a:t>
            </a:r>
            <a:r>
              <a:rPr lang="en-US" dirty="0" err="1" smtClean="0"/>
              <a:t>veya</a:t>
            </a:r>
            <a:r>
              <a:rPr lang="en-US" dirty="0" smtClean="0"/>
              <a:t> </a:t>
            </a:r>
            <a:r>
              <a:rPr lang="en-US" dirty="0" err="1" smtClean="0"/>
              <a:t>evlat</a:t>
            </a:r>
            <a:r>
              <a:rPr lang="en-US" dirty="0" smtClean="0"/>
              <a:t> </a:t>
            </a:r>
            <a:r>
              <a:rPr lang="en-US" dirty="0" err="1" smtClean="0"/>
              <a:t>edinmesi</a:t>
            </a:r>
            <a:r>
              <a:rPr lang="en-US" dirty="0" smtClean="0"/>
              <a:t> </a:t>
            </a:r>
            <a:r>
              <a:rPr lang="en-US" dirty="0" err="1" smtClean="0"/>
              <a:t>ya</a:t>
            </a:r>
            <a:r>
              <a:rPr lang="en-US" dirty="0" smtClean="0"/>
              <a:t> da </a:t>
            </a:r>
            <a:r>
              <a:rPr lang="en-US" dirty="0" err="1" smtClean="0"/>
              <a:t>ana</a:t>
            </a:r>
            <a:r>
              <a:rPr lang="en-US" dirty="0" smtClean="0"/>
              <a:t> </a:t>
            </a:r>
            <a:r>
              <a:rPr lang="en-US" dirty="0" err="1" smtClean="0"/>
              <a:t>veya</a:t>
            </a:r>
            <a:r>
              <a:rPr lang="en-US" dirty="0" smtClean="0"/>
              <a:t> </a:t>
            </a:r>
            <a:r>
              <a:rPr lang="en-US" dirty="0" err="1" smtClean="0"/>
              <a:t>babasının</a:t>
            </a:r>
            <a:r>
              <a:rPr lang="en-US" dirty="0" smtClean="0"/>
              <a:t>, </a:t>
            </a:r>
            <a:r>
              <a:rPr lang="en-US" dirty="0" err="1" smtClean="0"/>
              <a:t>eşinin</a:t>
            </a:r>
            <a:r>
              <a:rPr lang="en-US" dirty="0" smtClean="0"/>
              <a:t>, </a:t>
            </a:r>
            <a:r>
              <a:rPr lang="en-US" dirty="0" err="1" smtClean="0"/>
              <a:t>kardeşinin</a:t>
            </a:r>
            <a:r>
              <a:rPr lang="en-US" dirty="0" smtClean="0"/>
              <a:t>, </a:t>
            </a:r>
            <a:r>
              <a:rPr lang="en-US" dirty="0" err="1" smtClean="0"/>
              <a:t>çocuğunun</a:t>
            </a:r>
            <a:r>
              <a:rPr lang="en-US" dirty="0" smtClean="0"/>
              <a:t> </a:t>
            </a:r>
            <a:r>
              <a:rPr lang="en-US" dirty="0" err="1" smtClean="0"/>
              <a:t>ölümü</a:t>
            </a:r>
            <a:r>
              <a:rPr lang="en-US" dirty="0" smtClean="0"/>
              <a:t> </a:t>
            </a:r>
            <a:r>
              <a:rPr lang="en-US" dirty="0" err="1" smtClean="0"/>
              <a:t>hâlinde</a:t>
            </a:r>
            <a:r>
              <a:rPr lang="en-US" dirty="0" smtClean="0"/>
              <a:t> </a:t>
            </a:r>
            <a:r>
              <a:rPr lang="en-US" dirty="0" err="1" smtClean="0"/>
              <a:t>üç</a:t>
            </a:r>
            <a:r>
              <a:rPr lang="en-US" dirty="0" smtClean="0"/>
              <a:t> </a:t>
            </a:r>
            <a:r>
              <a:rPr lang="en-US" dirty="0" err="1" smtClean="0"/>
              <a:t>gün</a:t>
            </a:r>
            <a:r>
              <a:rPr lang="en-US" dirty="0" smtClean="0"/>
              <a:t>, </a:t>
            </a:r>
            <a:r>
              <a:rPr lang="en-US" dirty="0" err="1" smtClean="0"/>
              <a:t>eşinin</a:t>
            </a:r>
            <a:r>
              <a:rPr lang="en-US" dirty="0" smtClean="0"/>
              <a:t> </a:t>
            </a:r>
            <a:r>
              <a:rPr lang="en-US" dirty="0" err="1" smtClean="0"/>
              <a:t>doğum</a:t>
            </a:r>
            <a:r>
              <a:rPr lang="en-US" dirty="0" smtClean="0"/>
              <a:t> </a:t>
            </a:r>
            <a:r>
              <a:rPr lang="en-US" dirty="0" err="1" smtClean="0"/>
              <a:t>yapması</a:t>
            </a:r>
            <a:r>
              <a:rPr lang="en-US" dirty="0" smtClean="0"/>
              <a:t> </a:t>
            </a:r>
            <a:r>
              <a:rPr lang="en-US" dirty="0" err="1" smtClean="0"/>
              <a:t>hâlinde</a:t>
            </a:r>
            <a:r>
              <a:rPr lang="en-US" dirty="0" smtClean="0"/>
              <a:t> </a:t>
            </a:r>
            <a:r>
              <a:rPr lang="en-US" dirty="0" err="1" smtClean="0"/>
              <a:t>ise</a:t>
            </a:r>
            <a:r>
              <a:rPr lang="en-US" dirty="0" smtClean="0"/>
              <a:t> </a:t>
            </a:r>
            <a:r>
              <a:rPr lang="en-US" dirty="0" err="1" smtClean="0"/>
              <a:t>beş</a:t>
            </a:r>
            <a:r>
              <a:rPr lang="en-US" dirty="0" smtClean="0"/>
              <a:t> </a:t>
            </a:r>
            <a:r>
              <a:rPr lang="en-US" dirty="0" err="1" smtClean="0"/>
              <a:t>gün</a:t>
            </a:r>
            <a:r>
              <a:rPr lang="en-US" dirty="0" smtClean="0"/>
              <a:t> </a:t>
            </a:r>
            <a:r>
              <a:rPr lang="en-US" dirty="0" err="1" smtClean="0"/>
              <a:t>ücretli</a:t>
            </a:r>
            <a:r>
              <a:rPr lang="en-US" dirty="0" smtClean="0"/>
              <a:t> </a:t>
            </a:r>
            <a:r>
              <a:rPr lang="en-US" dirty="0" err="1" smtClean="0"/>
              <a:t>izin</a:t>
            </a:r>
            <a:r>
              <a:rPr lang="en-US" dirty="0" smtClean="0"/>
              <a:t> </a:t>
            </a:r>
            <a:r>
              <a:rPr lang="en-US" dirty="0" err="1" smtClean="0"/>
              <a:t>verilir</a:t>
            </a:r>
            <a:r>
              <a:rPr lang="en-US" dirty="0" smtClean="0"/>
              <a:t>.</a:t>
            </a:r>
          </a:p>
          <a:p>
            <a:pPr marL="171450" indent="-171450">
              <a:buFont typeface="Wingdings" panose="05000000000000000000" pitchFamily="2" charset="2"/>
              <a:buChar char="v"/>
            </a:pPr>
            <a:r>
              <a:rPr lang="en-US" dirty="0" err="1" smtClean="0"/>
              <a:t>İşçilerin</a:t>
            </a:r>
            <a:r>
              <a:rPr lang="en-US" dirty="0" smtClean="0"/>
              <a:t> </a:t>
            </a:r>
            <a:r>
              <a:rPr lang="en-US" dirty="0" err="1" smtClean="0"/>
              <a:t>en</a:t>
            </a:r>
            <a:r>
              <a:rPr lang="en-US" dirty="0" smtClean="0"/>
              <a:t> </a:t>
            </a:r>
            <a:r>
              <a:rPr lang="en-US" dirty="0" err="1" smtClean="0"/>
              <a:t>az</a:t>
            </a:r>
            <a:r>
              <a:rPr lang="en-US" dirty="0" smtClean="0"/>
              <a:t> </a:t>
            </a:r>
            <a:r>
              <a:rPr lang="en-US" dirty="0" err="1" smtClean="0"/>
              <a:t>yüzde</a:t>
            </a:r>
            <a:r>
              <a:rPr lang="en-US" dirty="0" smtClean="0"/>
              <a:t> </a:t>
            </a:r>
            <a:r>
              <a:rPr lang="en-US" dirty="0" err="1" smtClean="0"/>
              <a:t>yetmiş</a:t>
            </a:r>
            <a:r>
              <a:rPr lang="en-US" dirty="0" smtClean="0"/>
              <a:t> </a:t>
            </a:r>
            <a:r>
              <a:rPr lang="en-US" dirty="0" err="1" smtClean="0"/>
              <a:t>oranında</a:t>
            </a:r>
            <a:r>
              <a:rPr lang="en-US" dirty="0" smtClean="0"/>
              <a:t> </a:t>
            </a:r>
            <a:r>
              <a:rPr lang="en-US" dirty="0" err="1" smtClean="0"/>
              <a:t>engelli</a:t>
            </a:r>
            <a:r>
              <a:rPr lang="en-US" dirty="0" smtClean="0"/>
              <a:t> </a:t>
            </a:r>
            <a:r>
              <a:rPr lang="en-US" dirty="0" err="1" smtClean="0"/>
              <a:t>veya</a:t>
            </a:r>
            <a:r>
              <a:rPr lang="en-US" dirty="0" smtClean="0"/>
              <a:t> </a:t>
            </a:r>
            <a:r>
              <a:rPr lang="en-US" dirty="0" err="1" smtClean="0"/>
              <a:t>süreğen</a:t>
            </a:r>
            <a:r>
              <a:rPr lang="en-US" dirty="0" smtClean="0"/>
              <a:t> </a:t>
            </a:r>
            <a:r>
              <a:rPr lang="en-US" dirty="0" err="1" smtClean="0"/>
              <a:t>hastalığı</a:t>
            </a:r>
            <a:r>
              <a:rPr lang="en-US" dirty="0" smtClean="0"/>
              <a:t> </a:t>
            </a:r>
            <a:r>
              <a:rPr lang="en-US" dirty="0" err="1" smtClean="0"/>
              <a:t>olan</a:t>
            </a:r>
            <a:r>
              <a:rPr lang="en-US" dirty="0" smtClean="0"/>
              <a:t> </a:t>
            </a:r>
            <a:r>
              <a:rPr lang="en-US" dirty="0" err="1" smtClean="0"/>
              <a:t>çocuğunun</a:t>
            </a:r>
            <a:r>
              <a:rPr lang="en-US" dirty="0" smtClean="0"/>
              <a:t> </a:t>
            </a:r>
            <a:r>
              <a:rPr lang="en-US" dirty="0" err="1" smtClean="0"/>
              <a:t>tedavisinde</a:t>
            </a:r>
            <a:r>
              <a:rPr lang="en-US" dirty="0" smtClean="0"/>
              <a:t>, </a:t>
            </a:r>
            <a:r>
              <a:rPr lang="en-US" dirty="0" err="1" smtClean="0"/>
              <a:t>hastalık</a:t>
            </a:r>
            <a:r>
              <a:rPr lang="en-US" dirty="0" smtClean="0"/>
              <a:t> </a:t>
            </a:r>
            <a:r>
              <a:rPr lang="en-US" dirty="0" err="1" smtClean="0"/>
              <a:t>raporuna</a:t>
            </a:r>
            <a:r>
              <a:rPr lang="en-US" dirty="0" smtClean="0"/>
              <a:t> </a:t>
            </a:r>
            <a:r>
              <a:rPr lang="en-US" dirty="0" err="1" smtClean="0"/>
              <a:t>dayalı</a:t>
            </a:r>
            <a:r>
              <a:rPr lang="en-US" dirty="0" smtClean="0"/>
              <a:t> </a:t>
            </a:r>
            <a:r>
              <a:rPr lang="en-US" dirty="0" err="1" smtClean="0"/>
              <a:t>olarak</a:t>
            </a:r>
            <a:r>
              <a:rPr lang="en-US" dirty="0" smtClean="0"/>
              <a:t> </a:t>
            </a:r>
            <a:r>
              <a:rPr lang="en-US" dirty="0" err="1" smtClean="0"/>
              <a:t>ve</a:t>
            </a:r>
            <a:r>
              <a:rPr lang="en-US" dirty="0" smtClean="0"/>
              <a:t> </a:t>
            </a:r>
            <a:r>
              <a:rPr lang="en-US" dirty="0" err="1" smtClean="0"/>
              <a:t>çalışan</a:t>
            </a:r>
            <a:r>
              <a:rPr lang="en-US" dirty="0" smtClean="0"/>
              <a:t> </a:t>
            </a:r>
            <a:r>
              <a:rPr lang="en-US" dirty="0" err="1" smtClean="0"/>
              <a:t>ebeveynden</a:t>
            </a:r>
            <a:r>
              <a:rPr lang="en-US" dirty="0" smtClean="0"/>
              <a:t> </a:t>
            </a:r>
            <a:r>
              <a:rPr lang="en-US" dirty="0" err="1" smtClean="0"/>
              <a:t>sadece</a:t>
            </a:r>
            <a:r>
              <a:rPr lang="en-US" dirty="0" smtClean="0"/>
              <a:t> </a:t>
            </a:r>
            <a:r>
              <a:rPr lang="en-US" dirty="0" err="1" smtClean="0"/>
              <a:t>biri</a:t>
            </a:r>
            <a:r>
              <a:rPr lang="en-US" dirty="0" smtClean="0"/>
              <a:t> </a:t>
            </a:r>
            <a:r>
              <a:rPr lang="en-US" dirty="0" err="1" smtClean="0"/>
              <a:t>tarafından</a:t>
            </a:r>
            <a:r>
              <a:rPr lang="en-US" dirty="0" smtClean="0"/>
              <a:t> </a:t>
            </a:r>
            <a:r>
              <a:rPr lang="en-US" dirty="0" err="1" smtClean="0"/>
              <a:t>kullanılması</a:t>
            </a:r>
            <a:r>
              <a:rPr lang="en-US" dirty="0" smtClean="0"/>
              <a:t> </a:t>
            </a:r>
            <a:r>
              <a:rPr lang="en-US" dirty="0" err="1" smtClean="0"/>
              <a:t>kaydıyla</a:t>
            </a:r>
            <a:r>
              <a:rPr lang="en-US" dirty="0" smtClean="0"/>
              <a:t>, </a:t>
            </a:r>
            <a:r>
              <a:rPr lang="en-US" dirty="0" err="1" smtClean="0"/>
              <a:t>bir</a:t>
            </a:r>
            <a:r>
              <a:rPr lang="en-US" dirty="0" smtClean="0"/>
              <a:t> </a:t>
            </a:r>
            <a:r>
              <a:rPr lang="en-US" dirty="0" err="1" smtClean="0"/>
              <a:t>yıl</a:t>
            </a:r>
            <a:r>
              <a:rPr lang="en-US" dirty="0" smtClean="0"/>
              <a:t> </a:t>
            </a:r>
            <a:r>
              <a:rPr lang="en-US" dirty="0" err="1" smtClean="0"/>
              <a:t>içinde</a:t>
            </a:r>
            <a:r>
              <a:rPr lang="en-US" dirty="0" smtClean="0"/>
              <a:t> </a:t>
            </a:r>
            <a:r>
              <a:rPr lang="en-US" dirty="0" err="1" smtClean="0"/>
              <a:t>toptan</a:t>
            </a:r>
            <a:r>
              <a:rPr lang="en-US" dirty="0" smtClean="0"/>
              <a:t> </a:t>
            </a:r>
            <a:r>
              <a:rPr lang="en-US" dirty="0" err="1" smtClean="0"/>
              <a:t>veya</a:t>
            </a:r>
            <a:r>
              <a:rPr lang="en-US" dirty="0" smtClean="0"/>
              <a:t> </a:t>
            </a:r>
            <a:r>
              <a:rPr lang="en-US" dirty="0" err="1" smtClean="0"/>
              <a:t>bölümler</a:t>
            </a:r>
            <a:r>
              <a:rPr lang="en-US" dirty="0" smtClean="0"/>
              <a:t> </a:t>
            </a:r>
            <a:r>
              <a:rPr lang="en-US" dirty="0" err="1" smtClean="0"/>
              <a:t>hâlinde</a:t>
            </a:r>
            <a:r>
              <a:rPr lang="en-US" dirty="0" smtClean="0"/>
              <a:t> on </a:t>
            </a:r>
            <a:r>
              <a:rPr lang="en-US" dirty="0" err="1" smtClean="0"/>
              <a:t>güne</a:t>
            </a:r>
            <a:r>
              <a:rPr lang="en-US" dirty="0" smtClean="0"/>
              <a:t> </a:t>
            </a:r>
            <a:r>
              <a:rPr lang="en-US" dirty="0" err="1" smtClean="0"/>
              <a:t>kadar</a:t>
            </a:r>
            <a:r>
              <a:rPr lang="en-US" dirty="0" smtClean="0"/>
              <a:t> </a:t>
            </a:r>
            <a:r>
              <a:rPr lang="en-US" dirty="0" err="1" smtClean="0"/>
              <a:t>ücretli</a:t>
            </a:r>
            <a:r>
              <a:rPr lang="en-US" dirty="0" smtClean="0"/>
              <a:t> </a:t>
            </a:r>
            <a:r>
              <a:rPr lang="en-US" dirty="0" err="1" smtClean="0"/>
              <a:t>izin</a:t>
            </a:r>
            <a:r>
              <a:rPr lang="en-US" dirty="0" smtClean="0"/>
              <a:t> </a:t>
            </a:r>
            <a:r>
              <a:rPr lang="en-US" dirty="0" err="1" smtClean="0"/>
              <a:t>verilir</a:t>
            </a:r>
            <a:r>
              <a:rPr lang="en-US" dirty="0" smtClean="0"/>
              <a:t>.</a:t>
            </a:r>
          </a:p>
          <a:p>
            <a:endParaRPr lang="en-US"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32</a:t>
            </a:fld>
            <a:endParaRPr lang="tr-TR"/>
          </a:p>
        </p:txBody>
      </p:sp>
    </p:spTree>
    <p:extLst>
      <p:ext uri="{BB962C8B-B14F-4D97-AF65-F5344CB8AC3E}">
        <p14:creationId xmlns:p14="http://schemas.microsoft.com/office/powerpoint/2010/main" val="2983151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33</a:t>
            </a:fld>
            <a:endParaRPr lang="tr-TR"/>
          </a:p>
        </p:txBody>
      </p:sp>
    </p:spTree>
    <p:extLst>
      <p:ext uri="{BB962C8B-B14F-4D97-AF65-F5344CB8AC3E}">
        <p14:creationId xmlns:p14="http://schemas.microsoft.com/office/powerpoint/2010/main" val="3263506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İşçilerin hizmet </a:t>
            </a:r>
            <a:r>
              <a:rPr lang="tr-TR" dirty="0" err="1" smtClean="0">
                <a:solidFill>
                  <a:srgbClr val="2E74B5"/>
                </a:solidFill>
                <a:latin typeface="Garamond" panose="02020404030301010803" pitchFamily="18" charset="0"/>
                <a:ea typeface="Calibri" panose="020F0502020204030204" pitchFamily="34" charset="0"/>
                <a:cs typeface="Calibri Light" panose="020F0302020204030204" pitchFamily="34" charset="0"/>
              </a:rPr>
              <a:t>akidlerinin</a:t>
            </a: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a:t>
            </a:r>
          </a:p>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1- İşveren tarafından bu Kanunun 25. maddesinin II numaralı bendinde gösterilen nedenler dışında,</a:t>
            </a:r>
          </a:p>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2- İşçi tarafından bu Kanunun 24. maddesi uyarınca,</a:t>
            </a:r>
          </a:p>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3- Muvazzaf askerlik hizmeti dolayısı ile,</a:t>
            </a:r>
          </a:p>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4- Bağlı bulundukları Kanunla kurulu kurum veya sandıklardan, yaşlılık, emeklilik veya </a:t>
            </a:r>
            <a:r>
              <a:rPr lang="tr-TR" dirty="0" err="1" smtClean="0">
                <a:solidFill>
                  <a:srgbClr val="2E74B5"/>
                </a:solidFill>
                <a:latin typeface="Garamond" panose="02020404030301010803" pitchFamily="18" charset="0"/>
                <a:ea typeface="Calibri" panose="020F0502020204030204" pitchFamily="34" charset="0"/>
                <a:cs typeface="Calibri Light" panose="020F0302020204030204" pitchFamily="34" charset="0"/>
              </a:rPr>
              <a:t>malüllük</a:t>
            </a: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 aylığı ya da toptan ödeme almak amacıyla,</a:t>
            </a:r>
          </a:p>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5- 5510 sayılı Kanunun Geçici 9. maddesinde öngörülen yaşlar dışında kalan diğer şartları veya 506 sayılı Kanunun Geçici 81. maddesine göre yaşlılık aylığı bağlanması için öngörülen sigortalılık süresini ve prim ödeme gün sayısını tamamlayarak kendi istekleriyle işten ayrılmaları nedeniyle,</a:t>
            </a:r>
          </a:p>
          <a:p>
            <a:pPr algn="just">
              <a:lnSpc>
                <a:spcPct val="107000"/>
              </a:lnSpc>
              <a:spcAft>
                <a:spcPts val="0"/>
              </a:spcAft>
            </a:pP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feshedilmesi veya kadının evlendiği tarihten itibaren bir yıl içerisinde kendi arzusu ile sona erdirmesi veya işçinin ölümü nedeniyle son bulması hallerinde, işçinin işe başladığı tarihten itibaren hizmet akdinin devamı süresince her geçen tam yıl için işverence işçiye 30 günlük ücreti tutarında kıdem tazminatı ödeneceği, bir yıldan artan süreler içinde aynı oran üzerinden ödeme yapılacağı ve bu 30 günlük sürenin hizmet </a:t>
            </a:r>
            <a:r>
              <a:rPr lang="tr-TR" dirty="0" err="1" smtClean="0">
                <a:solidFill>
                  <a:srgbClr val="2E74B5"/>
                </a:solidFill>
                <a:latin typeface="Garamond" panose="02020404030301010803" pitchFamily="18" charset="0"/>
                <a:ea typeface="Calibri" panose="020F0502020204030204" pitchFamily="34" charset="0"/>
                <a:cs typeface="Calibri Light" panose="020F0302020204030204" pitchFamily="34" charset="0"/>
              </a:rPr>
              <a:t>akidleri</a:t>
            </a:r>
            <a:r>
              <a:rPr lang="tr-TR" dirty="0" smtClean="0">
                <a:solidFill>
                  <a:srgbClr val="2E74B5"/>
                </a:solidFill>
                <a:latin typeface="Garamond" panose="02020404030301010803" pitchFamily="18" charset="0"/>
                <a:ea typeface="Calibri" panose="020F0502020204030204" pitchFamily="34" charset="0"/>
                <a:cs typeface="Calibri Light" panose="020F0302020204030204" pitchFamily="34" charset="0"/>
              </a:rPr>
              <a:t> veya toplu iş sözleşmeleri ile işçi lehine artırılabileceği öngörülmüştür.</a:t>
            </a:r>
          </a:p>
          <a:p>
            <a:pPr marL="171450" indent="-171450" algn="just">
              <a:lnSpc>
                <a:spcPct val="107000"/>
              </a:lnSpc>
              <a:spcAft>
                <a:spcPts val="0"/>
              </a:spcAft>
              <a:buFont typeface="Wingdings" panose="05000000000000000000" pitchFamily="2" charset="2"/>
              <a:buChar char="v"/>
            </a:pPr>
            <a:r>
              <a:rPr lang="tr-TR" sz="1200" dirty="0" smtClean="0">
                <a:latin typeface="Garamond" panose="02020404030301010803" pitchFamily="18" charset="0"/>
              </a:rPr>
              <a:t>Toplu sözleşmelerle ve hizmet akitleriyle belirlenen kıdem tazminatlarının yıllık miktarı, Devlet Memurları Kanununa tabi en yüksek Devlet memuruna (Cumhurbaşkanlığı İdari İşler Başkanı) 5434 sayılı T.C. Emekli Sandığı Kanunu hükümlerine göre bir hizmet yılı için ödenecek azami emeklilik ikramiyesini geçemez.</a:t>
            </a:r>
          </a:p>
          <a:p>
            <a:pPr marL="171450" indent="-171450" algn="just">
              <a:lnSpc>
                <a:spcPct val="107000"/>
              </a:lnSpc>
              <a:spcAft>
                <a:spcPts val="0"/>
              </a:spcAft>
              <a:buFont typeface="Wingdings" panose="05000000000000000000" pitchFamily="2" charset="2"/>
              <a:buChar char="v"/>
            </a:pPr>
            <a:r>
              <a:rPr lang="tr-TR" sz="1200" dirty="0" smtClean="0">
                <a:latin typeface="Garamond" panose="02020404030301010803" pitchFamily="18" charset="0"/>
              </a:rPr>
              <a:t>1 </a:t>
            </a:r>
            <a:r>
              <a:rPr lang="tr-TR" sz="1200" dirty="0" smtClean="0">
                <a:latin typeface="Garamond" panose="02020404030301010803" pitchFamily="18" charset="0"/>
              </a:rPr>
              <a:t>Temmuz </a:t>
            </a:r>
            <a:r>
              <a:rPr lang="tr-TR" sz="1200" dirty="0" smtClean="0">
                <a:latin typeface="Garamond" panose="02020404030301010803" pitchFamily="18" charset="0"/>
              </a:rPr>
              <a:t>2022 – </a:t>
            </a:r>
            <a:r>
              <a:rPr lang="tr-TR" sz="1200" dirty="0" smtClean="0">
                <a:latin typeface="Garamond" panose="02020404030301010803" pitchFamily="18" charset="0"/>
              </a:rPr>
              <a:t>31 Aralık </a:t>
            </a:r>
            <a:r>
              <a:rPr lang="tr-TR" sz="1200" dirty="0" smtClean="0">
                <a:latin typeface="Garamond" panose="02020404030301010803" pitchFamily="18" charset="0"/>
              </a:rPr>
              <a:t>2022 tarihleri arasında işçilere ödenecek Kıdem </a:t>
            </a:r>
            <a:r>
              <a:rPr lang="tr-TR" sz="1200" smtClean="0">
                <a:latin typeface="Garamond" panose="02020404030301010803" pitchFamily="18" charset="0"/>
              </a:rPr>
              <a:t>Tazminatının </a:t>
            </a:r>
            <a:r>
              <a:rPr lang="tr-TR" sz="1200" smtClean="0">
                <a:latin typeface="Garamond" panose="02020404030301010803" pitchFamily="18" charset="0"/>
              </a:rPr>
              <a:t>Tavanı</a:t>
            </a:r>
            <a:r>
              <a:rPr lang="tr-TR" sz="1200" baseline="0" smtClean="0">
                <a:latin typeface="Garamond" panose="02020404030301010803" pitchFamily="18" charset="0"/>
              </a:rPr>
              <a:t> </a:t>
            </a:r>
            <a:r>
              <a:rPr lang="tr-TR" sz="1200" b="0" smtClean="0">
                <a:latin typeface="Garamond" panose="02020404030301010803" pitchFamily="18" charset="0"/>
              </a:rPr>
              <a:t>15.371,40₺ </a:t>
            </a:r>
            <a:r>
              <a:rPr lang="tr-TR" sz="1200" b="0" dirty="0" smtClean="0">
                <a:latin typeface="Garamond" panose="02020404030301010803" pitchFamily="18" charset="0"/>
              </a:rPr>
              <a:t>TL’dir. </a:t>
            </a:r>
            <a:endParaRPr lang="en-US" sz="1200" b="0" dirty="0" smtClean="0">
              <a:latin typeface="Garamond" panose="02020404030301010803" pitchFamily="18" charset="0"/>
            </a:endParaRPr>
          </a:p>
          <a:p>
            <a:pPr algn="just"/>
            <a:endParaRPr lang="tr-TR" sz="1200" dirty="0" smtClean="0">
              <a:latin typeface="Garamond" panose="02020404030301010803" pitchFamily="18" charset="0"/>
              <a:ea typeface="Calibri" panose="020F0502020204030204" pitchFamily="34" charset="0"/>
              <a:cs typeface="Calibri Light" panose="020F0302020204030204" pitchFamily="34" charset="0"/>
            </a:endParaRPr>
          </a:p>
          <a:p>
            <a:endParaRPr lang="tr-TR" sz="1200" dirty="0" smtClean="0">
              <a:latin typeface="Garamond" panose="02020404030301010803" pitchFamily="18" charset="0"/>
              <a:ea typeface="Calibri" panose="020F0502020204030204" pitchFamily="34" charset="0"/>
              <a:cs typeface="Calibri Light" panose="020F0302020204030204" pitchFamily="34" charset="0"/>
            </a:endParaRPr>
          </a:p>
          <a:p>
            <a:pPr algn="just">
              <a:lnSpc>
                <a:spcPct val="107000"/>
              </a:lnSpc>
              <a:spcAft>
                <a:spcPts val="0"/>
              </a:spcAft>
            </a:pPr>
            <a:endParaRPr lang="en-US" dirty="0">
              <a:latin typeface="Garamond" panose="02020404030301010803"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34</a:t>
            </a:fld>
            <a:endParaRPr lang="tr-TR"/>
          </a:p>
        </p:txBody>
      </p:sp>
    </p:spTree>
    <p:extLst>
      <p:ext uri="{BB962C8B-B14F-4D97-AF65-F5344CB8AC3E}">
        <p14:creationId xmlns:p14="http://schemas.microsoft.com/office/powerpoint/2010/main" val="4244967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baseline="0" dirty="0" err="1">
                <a:latin typeface="Garamond" panose="02020404030301010803" pitchFamily="18" charset="0"/>
                <a:cs typeface="Times New Roman" panose="02020603050405020304" pitchFamily="18" charset="0"/>
              </a:rPr>
              <a:t>Garamond</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35</a:t>
            </a:fld>
            <a:endParaRPr lang="tr-TR"/>
          </a:p>
        </p:txBody>
      </p:sp>
    </p:spTree>
    <p:extLst>
      <p:ext uri="{BB962C8B-B14F-4D97-AF65-F5344CB8AC3E}">
        <p14:creationId xmlns:p14="http://schemas.microsoft.com/office/powerpoint/2010/main" val="419282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b="1" dirty="0" smtClean="0">
                <a:latin typeface="Garamond" panose="02020404030301010803" pitchFamily="18" charset="0"/>
                <a:cs typeface="Times New Roman" panose="02020603050405020304" pitchFamily="18" charset="0"/>
              </a:rPr>
              <a:t>İşçi, </a:t>
            </a:r>
            <a:r>
              <a:rPr lang="tr-TR" b="0" dirty="0" smtClean="0">
                <a:latin typeface="Garamond" panose="02020404030301010803" pitchFamily="18" charset="0"/>
                <a:cs typeface="Times New Roman" panose="02020603050405020304" pitchFamily="18" charset="0"/>
              </a:rPr>
              <a:t>b</a:t>
            </a:r>
            <a:r>
              <a:rPr lang="tr-TR" dirty="0" smtClean="0">
                <a:latin typeface="Garamond" panose="02020404030301010803" pitchFamily="18" charset="0"/>
                <a:cs typeface="Times New Roman" panose="02020603050405020304" pitchFamily="18" charset="0"/>
              </a:rPr>
              <a:t>ir iş sözleşmesine dayanarak çalışan gerçek kişidir.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b="1" dirty="0" smtClean="0">
                <a:latin typeface="Garamond" panose="02020404030301010803" pitchFamily="18" charset="0"/>
                <a:cs typeface="Times New Roman" panose="02020603050405020304" pitchFamily="18" charset="0"/>
              </a:rPr>
              <a:t>İşveren</a:t>
            </a:r>
            <a:r>
              <a:rPr lang="tr-TR" dirty="0" smtClean="0">
                <a:latin typeface="Garamond" panose="02020404030301010803" pitchFamily="18" charset="0"/>
                <a:cs typeface="Times New Roman" panose="02020603050405020304" pitchFamily="18" charset="0"/>
              </a:rPr>
              <a:t>, işçi çalıştıran gerçek veya tüzel kişi yahut tüzel kişiliği olmayan kurum ve kuruluşlarıdır.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b="1" dirty="0" smtClean="0">
                <a:latin typeface="Garamond" panose="02020404030301010803" pitchFamily="18" charset="0"/>
                <a:cs typeface="Times New Roman" panose="02020603050405020304" pitchFamily="18" charset="0"/>
              </a:rPr>
              <a:t>İşyeri, </a:t>
            </a:r>
            <a:r>
              <a:rPr lang="tr-TR" b="0" dirty="0" smtClean="0">
                <a:latin typeface="Garamond" panose="02020404030301010803" pitchFamily="18" charset="0"/>
                <a:cs typeface="Times New Roman" panose="02020603050405020304" pitchFamily="18" charset="0"/>
              </a:rPr>
              <a:t>i</a:t>
            </a:r>
            <a:r>
              <a:rPr lang="tr-TR" dirty="0" smtClean="0">
                <a:latin typeface="Garamond" panose="02020404030301010803" pitchFamily="18" charset="0"/>
                <a:cs typeface="Times New Roman" panose="02020603050405020304" pitchFamily="18" charset="0"/>
              </a:rPr>
              <a:t>şveren tarafından mal veya hizmet üretmek amacıyla maddî olan ve olmayan unsurlar ile işçinin birlikte örgütlendiği birimdir.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b="1" dirty="0" smtClean="0">
                <a:latin typeface="Garamond" panose="02020404030301010803" pitchFamily="18" charset="0"/>
                <a:cs typeface="Times New Roman" panose="02020603050405020304" pitchFamily="18" charset="0"/>
              </a:rPr>
              <a:t>İş ilişkisi, </a:t>
            </a:r>
            <a:r>
              <a:rPr lang="tr-TR" dirty="0" smtClean="0">
                <a:latin typeface="Garamond" panose="02020404030301010803" pitchFamily="18" charset="0"/>
                <a:cs typeface="Times New Roman" panose="02020603050405020304" pitchFamily="18" charset="0"/>
              </a:rPr>
              <a:t>işçi ile işveren arasında kurulan ilişkidir.</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tr-TR" dirty="0" smtClean="0">
                <a:latin typeface="Garamond" panose="02020404030301010803" pitchFamily="18" charset="0"/>
                <a:cs typeface="Times New Roman" panose="02020603050405020304" pitchFamily="18" charset="0"/>
              </a:rPr>
              <a:t>Bir işverenden, işyerinde yürüttüğü mal veya hizmet üretimine ilişkin yardımcı işlerinde veya asıl işin bir bölümünde işletmenin ve işin gereği ile teknolojik nedenlerle uzmanlık gerektiren işlerde iş alan ve bu iş için görevlendirdiği işçilerini sadece bu işyerinde aldığı işte çalıştıran diğer işveren ile iş aldığı işveren arasında kurulan ilişkiye </a:t>
            </a:r>
            <a:r>
              <a:rPr lang="tr-TR" b="1" dirty="0" smtClean="0">
                <a:latin typeface="Garamond" panose="02020404030301010803" pitchFamily="18" charset="0"/>
                <a:cs typeface="Times New Roman" panose="02020603050405020304" pitchFamily="18" charset="0"/>
              </a:rPr>
              <a:t>asıl işveren-alt işveren</a:t>
            </a:r>
            <a:r>
              <a:rPr lang="tr-TR" dirty="0" smtClean="0">
                <a:latin typeface="Garamond" panose="02020404030301010803" pitchFamily="18" charset="0"/>
                <a:cs typeface="Times New Roman" panose="02020603050405020304" pitchFamily="18" charset="0"/>
              </a:rPr>
              <a:t> ilişkisi denir. </a:t>
            </a:r>
          </a:p>
          <a:p>
            <a:pPr marL="171450" indent="-171450">
              <a:buFont typeface="Wingdings" panose="05000000000000000000" pitchFamily="2" charset="2"/>
              <a:buChar char="§"/>
            </a:pPr>
            <a:r>
              <a:rPr lang="tr-TR" dirty="0" smtClean="0">
                <a:latin typeface="Garamond" panose="02020404030301010803" pitchFamily="18" charset="0"/>
                <a:cs typeface="Times New Roman" panose="02020603050405020304" pitchFamily="18" charset="0"/>
              </a:rPr>
              <a:t>İşveren adına hareket eden ve işin, işyerinin ve işletmenin yönetiminde görev alan kimselere </a:t>
            </a:r>
            <a:r>
              <a:rPr lang="tr-TR" b="1" dirty="0" smtClean="0">
                <a:latin typeface="Garamond" panose="02020404030301010803" pitchFamily="18" charset="0"/>
                <a:cs typeface="Times New Roman" panose="02020603050405020304" pitchFamily="18" charset="0"/>
              </a:rPr>
              <a:t>işveren vekili </a:t>
            </a:r>
            <a:r>
              <a:rPr lang="tr-TR" dirty="0" smtClean="0">
                <a:latin typeface="Garamond" panose="02020404030301010803" pitchFamily="18" charset="0"/>
                <a:cs typeface="Times New Roman" panose="02020603050405020304" pitchFamily="18" charset="0"/>
              </a:rPr>
              <a:t>denir. İşveren vekilinin bu sıfatla işçilere karşı işlem ve yükümlülüklerinden doğrudan işveren sorumludur.</a:t>
            </a:r>
          </a:p>
          <a:p>
            <a:endParaRPr lang="tr-TR" dirty="0" smtClean="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4</a:t>
            </a:fld>
            <a:endParaRPr lang="tr-TR"/>
          </a:p>
        </p:txBody>
      </p:sp>
    </p:spTree>
    <p:extLst>
      <p:ext uri="{BB962C8B-B14F-4D97-AF65-F5344CB8AC3E}">
        <p14:creationId xmlns:p14="http://schemas.microsoft.com/office/powerpoint/2010/main" val="151461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latin typeface="Garamond" panose="02020404030301010803" pitchFamily="18" charset="0"/>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İş Sözleşmesinin Türleri</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Belirli Süreli İş Sözleşmesi: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Belirli süreli işlerde veya belli bir işin tamamlanması veya belirli bir olgunun ortaya çıkması gibi objektif koşullara bağlı olarak işveren ile işçi arasında yazılı şekilde yapılan iş sözleşmesi belirli süreli iş sözleşmesidir. Belirli süreli iş sözleşmesi, esaslı bir neden olmadıkça, birden fazla üst üste yapılamaz ve yapıldığı durumlarda iş sözleşmesi başlangıçtan itibaren belirsiz süreli kabul edilir.</a:t>
            </a: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Belirsiz Süreli İş Sözleşmesi: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 ilişkisinin bir süreye bağlı olarak yapılmadığı sözleşme türleri belirsiz süreli sayılır. </a:t>
            </a: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Kısmi Süreli İş Sözleşmesi: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İşçinin normal haftalık çalışma süresinin, tam süreli iş sözleşmesiyle çalışan emsal işçiye göre </a:t>
            </a:r>
            <a:r>
              <a:rPr kumimoji="0" lang="tr-TR" sz="1200" b="0" i="1"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önemli ölçüde</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 daha az belirlenmesi durumunda sözleşme kısmî süreli iş sözleşmesidir. ** İş Kanununa İlişkin Çalışma Süreleri Yönetmeliği, «Kısmi Süreli Çalışma» başlıklı 6. maddesine göre, işyerinde tam süreli iş sözleşmesi ile yapılan emsal çalışmanın üçte ikisi oranına kadar yapılan çalışma kısmi süreli çalışmadır.</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Tam Süreli İş Sözleşmesi: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Emsal işçinin normal haftalık çalışma süresi temel alınarak yapılan iş sözleşmeleridir.</a:t>
            </a: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Çağrı Üzerine Çalışma: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Yazılı sözleşme ile işçinin yapmayı üstlendiği işle ilgili olarak kendisine </a:t>
            </a:r>
            <a:r>
              <a:rPr kumimoji="0" lang="tr-TR" sz="1200" b="0" i="1"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ihtiyaç duyulması</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 halinde iş görme ediminin yerine getirileceğinin kararlaştırıldığı iş ilişkisidir.</a:t>
            </a: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Uzaktan Çalışma: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İşçinin, işveren tarafından oluşturulan iş organizasyonu kapsamında iş görme edimini evinde ya da teknolojik iletişim araçları ile </a:t>
            </a:r>
            <a:r>
              <a:rPr kumimoji="0" lang="tr-TR" sz="1200" b="0" i="1"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işyeri dışında</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 yerine getirmesi esasına dayalı ve yazılı olarak kurulan iş ilişkisidir.</a:t>
            </a: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Deneme Süreli İş Sözleşmesi: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Taraflarca iş sözleşmesine süresi en çok iki ay olmak üzere deneme süresi eklenebilir. Bu süre toplu iş sözleşmeleriyle dört aya kadar uzatılabilir. Deneme süresi içinde taraflar iş sözleşmesini bildirim süresine gerek olmaksızın ve tazminatsız feshedebilir.</a:t>
            </a: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Takım Sözleşmesi ile Oluşturulan İş Sözleşmeleri: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Birden çok işçinin meydana getirdiği bir takımı temsilen bu işçilerden birinin, takım kılavuzu sıfatıyla işverenle yaptığı sözleşmeye takım sözleşmesi denir. Takım sözleşmesi, sözleşmede her işçinin kimliği ve alacağı ücret ayrı ayrı gösterilecek şekilde yazılı olarak yapılır.</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tr-TR" sz="1200" b="1"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Sürekli-Süreksiz İşlerdeki İş Sözleşmeleri: </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Nitelikleri bakımından en çok otuz iş günü süren işlere süreksiz iş, bundan fazla devam edenlere sürekli iş denir. Bu Kanunun 3, 8, 12, 13, 14, 15, 17, 23, 24, 25, 26, 27, 28, 29, 30, 31, 34, 53, 54, 55, 56, 57, 58, 59, 75, 80 ve geçici 6 </a:t>
            </a:r>
            <a:r>
              <a:rPr kumimoji="0" lang="tr-TR" sz="1200" b="0" i="0" u="none" strike="noStrike" kern="1200" cap="none" spc="0" normalizeH="0" baseline="0" noProof="0" dirty="0" err="1"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ncı</a:t>
            </a:r>
            <a:r>
              <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 maddeleri süreksiz işlerde yapılan iş sözleşmelerinde uygulanmaz. Süreksiz işlerde, bu maddelerde düzenlenen konularda Borçlar Kanunu hükümleri uygulanır.</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endParaRPr kumimoji="0" lang="tr-TR" sz="12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endParaRPr>
          </a:p>
          <a:p>
            <a:pPr algn="just"/>
            <a:endParaRPr lang="tr-TR" dirty="0" smtClean="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8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kern="1200" dirty="0" err="1" smtClean="0">
                <a:solidFill>
                  <a:schemeClr val="tx1"/>
                </a:solidFill>
                <a:effectLst/>
                <a:latin typeface="+mn-lt"/>
                <a:ea typeface="+mn-ea"/>
                <a:cs typeface="+mn-cs"/>
              </a:rPr>
              <a:t>Geçici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ilişkisi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özel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istihdam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bürosu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aracılığıyla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a:t>
            </a:r>
            <a:r>
              <a:rPr lang="en-US" sz="1200" b="0" kern="1200" dirty="0" smtClean="0">
                <a:solidFill>
                  <a:schemeClr val="tx1"/>
                </a:solidFill>
                <a:effectLst/>
                <a:latin typeface="+mn-lt"/>
                <a:ea typeface="+mn-ea"/>
                <a:cs typeface="+mn-cs"/>
              </a:rPr>
              <a:t> da holding </a:t>
            </a:r>
            <a:r>
              <a:rPr lang="en-US" sz="1200" b="0" kern="1200" dirty="0" err="1" smtClean="0">
                <a:solidFill>
                  <a:schemeClr val="tx1"/>
                </a:solidFill>
                <a:effectLst/>
                <a:latin typeface="+mn-lt"/>
                <a:ea typeface="+mn-ea"/>
                <a:cs typeface="+mn-cs"/>
              </a:rPr>
              <a:t>bünyesi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içinde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veya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aynı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şirketler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topluluğuna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bağlı</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başka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işyerinde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görevlendirme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yapılmak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suretiyle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kurulabilir</a:t>
            </a:r>
            <a:r>
              <a:rPr lang="en-US" sz="1200" b="0" kern="1200" dirty="0" smtClean="0">
                <a:solidFill>
                  <a:schemeClr val="tx1"/>
                </a:solidFill>
                <a:effectLst/>
                <a:latin typeface="+mn-lt"/>
                <a:ea typeface="+mn-ea"/>
                <a:cs typeface="+mn-cs"/>
              </a:rPr>
              <a:t>.</a:t>
            </a:r>
            <a:endParaRPr lang="tr-TR"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Özel </a:t>
            </a:r>
            <a:r>
              <a:rPr lang="en-US" sz="1200" b="0" kern="1200" dirty="0" err="1" smtClean="0">
                <a:solidFill>
                  <a:schemeClr val="tx1"/>
                </a:solidFill>
                <a:effectLst/>
                <a:latin typeface="+mn-lt"/>
                <a:ea typeface="+mn-ea"/>
                <a:cs typeface="+mn-cs"/>
              </a:rPr>
              <a:t>istihdam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bürosu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aracılığıyla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geçici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ilişkisi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Türkiye</a:t>
            </a:r>
            <a:r>
              <a:rPr lang="en-US" sz="1200" b="0" kern="1200" dirty="0" smtClean="0">
                <a:solidFill>
                  <a:schemeClr val="tx1"/>
                </a:solidFill>
                <a:effectLst/>
                <a:latin typeface="+mn-lt"/>
                <a:ea typeface="+mn-ea"/>
                <a:cs typeface="+mn-cs"/>
              </a:rPr>
              <a:t> İş </a:t>
            </a:r>
            <a:r>
              <a:rPr lang="en-US" sz="1200" b="0" kern="1200" dirty="0" err="1" smtClean="0">
                <a:solidFill>
                  <a:schemeClr val="tx1"/>
                </a:solidFill>
                <a:effectLst/>
                <a:latin typeface="+mn-lt"/>
                <a:ea typeface="+mn-ea"/>
                <a:cs typeface="+mn-cs"/>
              </a:rPr>
              <a:t>Kurumunca</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izin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verilen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özel</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istihdam</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bürosunun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işverenle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geçici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sağlama</a:t>
            </a:r>
            <a:r>
              <a:rPr lang="en-US" sz="1200" b="0" kern="1200" dirty="0" smtClean="0">
                <a:solidFill>
                  <a:schemeClr val="tx1"/>
                </a:solidFill>
                <a:effectLst/>
                <a:latin typeface="+mn-lt"/>
                <a:ea typeface="+mn-ea"/>
                <a:cs typeface="+mn-cs"/>
              </a:rPr>
              <a:t> sözleşmesi </a:t>
            </a:r>
            <a:r>
              <a:rPr lang="en-US" sz="1200" b="0" kern="1200" dirty="0" err="1" smtClean="0">
                <a:solidFill>
                  <a:schemeClr val="tx1"/>
                </a:solidFill>
                <a:effectLst/>
                <a:latin typeface="+mn-lt"/>
                <a:ea typeface="+mn-ea"/>
                <a:cs typeface="+mn-cs"/>
              </a:rPr>
              <a:t>yaparak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bir</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işçisini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geçici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olarak</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bu</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işverene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devri</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ile</a:t>
            </a:r>
            <a:r>
              <a:rPr lang="tr-TR" sz="1200" b="0" kern="1200" baseline="0" dirty="0" smtClean="0">
                <a:solidFill>
                  <a:schemeClr val="tx1"/>
                </a:solidFill>
                <a:effectLst/>
                <a:latin typeface="+mn-lt"/>
                <a:ea typeface="+mn-ea"/>
                <a:cs typeface="+mn-cs"/>
              </a:rPr>
              <a:t> kurulabilir.</a:t>
            </a:r>
            <a:endParaRPr lang="tr-TR" sz="1200" b="1"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97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Özel istihdam bürosu aracılığıyla geçici iş ilişkisi, Türkiye İş Kurumunca izin verilen özel istihdam bürosunun bir işverenle geçici işçi sağlama sözleşmesi yaparak bir işçisini geçici olarak bu işverene devri 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Bu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Kanunun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13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üncü</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maddesinin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beşinci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fıkrası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74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üncü</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maddesinde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belirtilen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askerlik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hizmeti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sözleşmesinin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askıda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kaldığı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diğer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Mevsimlik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tarım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işlerinde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Ev</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hizmetlerinde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İşletmenin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günlük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işlerinden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sayılmayan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aralıklı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olarak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gördürülen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sağlığı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güvenliği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bakımından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acil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veya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üretimi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önemli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ölçüde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etkileyen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zorlayıcı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nedenlerin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ortaya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çıkması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İşletmenin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ortalama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mal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hizmet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üretim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kapasitesinin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ilişkisi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kurulmasını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gerektirecek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ölçüde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öngörülemeyen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şekilde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artması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Mevsimlik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işler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hariç</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dönemsellik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arz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artışları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kurulabilir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sağlama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sözleşmesi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ikinci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fıkranın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bendinde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sayılan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hâllerin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devamı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süresince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bentlerinde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sayılan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süre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sınırı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olmaksızın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diğer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bentlerde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sayılan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hâllerde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ise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fazla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dört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ay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süreyle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kurulabilir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Yapılan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bu</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sözleşme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ikinci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fıkranın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bendi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hariç</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toplam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sekiz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ayı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geçmemek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üzere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fazla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iki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defa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yenilenebilir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çalıştıran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işveren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belirtilen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sürenin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sonunda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aynı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için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altı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ay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geçmedikçe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yeniden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çalıştıramaz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İşverenin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devir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sırasında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yazılı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rızasını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almak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suretiyle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işçisini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holding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bünyesi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içinde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veya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aynı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şirketler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topluluğuna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bağlı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başka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işyerinde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görme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edimini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yerine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getirmek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üzere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olarak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devretmesi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hâlinde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ilişkisi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kurulmuş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olur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Bu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kapsamında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ilişkisi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yazılı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olarak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altı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ayı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geçmemek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üzere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kurulabilir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fazla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iki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defa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yenilenebilir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İşçisini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olarak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devreden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işverenin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ücret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ödeme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yükümlülüğü</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devam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eder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ilişkisi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işveren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kendisinde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çalıştığı</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sürede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ödenmeyen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ücretinden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işçiyi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gözetme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borcundan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sosyal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sigorta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primlerinden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devreden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işveren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birlikte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sorumludur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Dördüncü</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beşinci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onuncu</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dördüncü</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fıkralar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dokuzuncu</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fıkranın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bentleri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bendinin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birinci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cümlesinde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düzenlenen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ve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yükümlülükler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bu</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fıkraya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göre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kurulan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geçici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iş</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ilişkisinde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uygulanır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tr-TR" sz="1200" b="1" i="0" u="none" strike="noStrike" kern="1200" cap="none" spc="0" normalizeH="0" baseline="0" noProof="0" dirty="0" smtClean="0">
              <a:ln>
                <a:noFill/>
              </a:ln>
              <a:solidFill>
                <a:prstClr val="black"/>
              </a:solidFill>
              <a:effectLst/>
              <a:uLnTx/>
              <a:uFillTx/>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3C15C-C27C-4FF5-B429-995D138FC10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24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dirty="0" smtClean="0">
                <a:latin typeface="Garamond" panose="02020404030301010803" pitchFamily="18" charset="0"/>
              </a:rPr>
              <a:t>Belirsiz süreli iş sözleşmelerinin feshinden önce durumun diğer tarafa bildirilmesi gerekir.</a:t>
            </a:r>
          </a:p>
          <a:p>
            <a:r>
              <a:rPr lang="tr-TR" b="0" dirty="0" smtClean="0">
                <a:latin typeface="Garamond" panose="02020404030301010803" pitchFamily="18" charset="0"/>
              </a:rPr>
              <a:t>İş sözleşmeleri;</a:t>
            </a:r>
          </a:p>
          <a:p>
            <a:r>
              <a:rPr lang="tr-TR" b="0" dirty="0" smtClean="0">
                <a:latin typeface="Garamond" panose="02020404030301010803" pitchFamily="18" charset="0"/>
              </a:rPr>
              <a:t>a) İşi altı aydan az sürmüş olan işçi için, bildirimin diğer tarafa yapılmasından başlayarak iki hafta sonra, </a:t>
            </a:r>
          </a:p>
          <a:p>
            <a:r>
              <a:rPr lang="tr-TR" b="0" dirty="0" smtClean="0">
                <a:latin typeface="Garamond" panose="02020404030301010803" pitchFamily="18" charset="0"/>
              </a:rPr>
              <a:t>b) İşi altı aydan </a:t>
            </a:r>
            <a:r>
              <a:rPr lang="tr-TR" b="0" dirty="0" err="1" smtClean="0">
                <a:latin typeface="Garamond" panose="02020404030301010803" pitchFamily="18" charset="0"/>
              </a:rPr>
              <a:t>birbuçuk</a:t>
            </a:r>
            <a:r>
              <a:rPr lang="tr-TR" b="0" dirty="0" smtClean="0">
                <a:latin typeface="Garamond" panose="02020404030301010803" pitchFamily="18" charset="0"/>
              </a:rPr>
              <a:t> yıla kadar sürmüş olan işçi için, bildirimin diğer tarafa yapılmasından başlayarak dört hafta sonra,</a:t>
            </a:r>
          </a:p>
          <a:p>
            <a:r>
              <a:rPr lang="tr-TR" b="0" dirty="0" smtClean="0">
                <a:latin typeface="Garamond" panose="02020404030301010803" pitchFamily="18" charset="0"/>
              </a:rPr>
              <a:t>c) İşi </a:t>
            </a:r>
            <a:r>
              <a:rPr lang="tr-TR" b="0" dirty="0" err="1" smtClean="0">
                <a:latin typeface="Garamond" panose="02020404030301010803" pitchFamily="18" charset="0"/>
              </a:rPr>
              <a:t>birbuçuk</a:t>
            </a:r>
            <a:r>
              <a:rPr lang="tr-TR" b="0" dirty="0" smtClean="0">
                <a:latin typeface="Garamond" panose="02020404030301010803" pitchFamily="18" charset="0"/>
              </a:rPr>
              <a:t> yıldan üç yıla kadar sürmüş olan işçi için, bildirimin diğer tarafa yapılmasından başlayarak altı hafta sonra, </a:t>
            </a:r>
          </a:p>
          <a:p>
            <a:r>
              <a:rPr lang="tr-TR" b="0" dirty="0" smtClean="0">
                <a:latin typeface="Garamond" panose="02020404030301010803" pitchFamily="18" charset="0"/>
              </a:rPr>
              <a:t>d) İşi üç yıldan fazla sürmüş işçi için, bildirim yapılmasından başlayarak sekiz hafta sonra,</a:t>
            </a:r>
          </a:p>
          <a:p>
            <a:r>
              <a:rPr lang="tr-TR" b="0" dirty="0" smtClean="0">
                <a:latin typeface="Garamond" panose="02020404030301010803" pitchFamily="18" charset="0"/>
              </a:rPr>
              <a:t>Feshedilmiş sayılır. </a:t>
            </a:r>
          </a:p>
          <a:p>
            <a:r>
              <a:rPr lang="tr-TR" b="0" dirty="0" smtClean="0">
                <a:latin typeface="Garamond" panose="02020404030301010803" pitchFamily="18" charset="0"/>
              </a:rPr>
              <a:t>Bu süreler asgari olup sözleşmeler ile artırılabilir. </a:t>
            </a:r>
          </a:p>
          <a:p>
            <a:r>
              <a:rPr lang="tr-TR" b="0" dirty="0" smtClean="0">
                <a:latin typeface="Garamond" panose="02020404030301010803" pitchFamily="18" charset="0"/>
              </a:rPr>
              <a:t>Bildirim şartına uymayan taraf, bildirim süresine ilişkin ücret tutarında tazminat ödemek zorundadır. </a:t>
            </a:r>
          </a:p>
          <a:p>
            <a:r>
              <a:rPr lang="tr-TR" b="0" dirty="0" smtClean="0">
                <a:latin typeface="Garamond" panose="02020404030301010803" pitchFamily="18" charset="0"/>
              </a:rPr>
              <a:t>İşveren bildirim süresine ait ücreti peşin vermek suretiyle iş sözleşmesini feshedebilir. </a:t>
            </a:r>
          </a:p>
          <a:p>
            <a:endParaRPr lang="tr-TR" b="0" dirty="0" smtClean="0">
              <a:latin typeface="Garamond" panose="02020404030301010803" pitchFamily="18" charset="0"/>
            </a:endParaRPr>
          </a:p>
          <a:p>
            <a:r>
              <a:rPr lang="tr-TR" b="1" dirty="0" smtClean="0">
                <a:latin typeface="Garamond" panose="02020404030301010803" pitchFamily="18" charset="0"/>
              </a:rPr>
              <a:t>Yeni iş arama izni;</a:t>
            </a:r>
          </a:p>
          <a:p>
            <a:r>
              <a:rPr lang="tr-TR" b="0" dirty="0" smtClean="0">
                <a:latin typeface="Garamond" panose="02020404030301010803" pitchFamily="18" charset="0"/>
              </a:rPr>
              <a:t>Bildirim süreleri içinde işveren, işçiye yeni bir iş bulması için gerekli olan iş arama iznini iş saatleri içinde ve ücret kesintisi yapmadan vermeye mecburdur. İş arama izninin süresi günde iki saatten az olamaz ve işçi isterse iş arama izin saatlerini birleştirerek toplu kullanabilir. Ancak iş arama iznini toplu kullanmak isteyen işçi, bunu işten ayrılacağı günden evvelki günlere rastlatmak ve bu durumu işverene bildirmek zorundadır. </a:t>
            </a:r>
          </a:p>
        </p:txBody>
      </p:sp>
      <p:sp>
        <p:nvSpPr>
          <p:cNvPr id="4" name="Slayt Numarası Yer Tutucusu 3"/>
          <p:cNvSpPr>
            <a:spLocks noGrp="1"/>
          </p:cNvSpPr>
          <p:nvPr>
            <p:ph type="sldNum" sz="quarter" idx="10"/>
          </p:nvPr>
        </p:nvSpPr>
        <p:spPr/>
        <p:txBody>
          <a:bodyPr/>
          <a:lstStyle/>
          <a:p>
            <a:fld id="{87B3C15C-C27C-4FF5-B429-995D138FC104}" type="slidenum">
              <a:rPr lang="tr-TR" smtClean="0"/>
              <a:t>9</a:t>
            </a:fld>
            <a:endParaRPr lang="tr-TR"/>
          </a:p>
        </p:txBody>
      </p:sp>
    </p:spTree>
    <p:extLst>
      <p:ext uri="{BB962C8B-B14F-4D97-AF65-F5344CB8AC3E}">
        <p14:creationId xmlns:p14="http://schemas.microsoft.com/office/powerpoint/2010/main" val="2365247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5085" y="508154"/>
            <a:ext cx="2943683" cy="2943683"/>
          </a:xfrm>
          <a:prstGeom prst="rect">
            <a:avLst/>
          </a:prstGeom>
        </p:spPr>
      </p:pic>
    </p:spTree>
    <p:extLst>
      <p:ext uri="{BB962C8B-B14F-4D97-AF65-F5344CB8AC3E}">
        <p14:creationId xmlns:p14="http://schemas.microsoft.com/office/powerpoint/2010/main" val="20966719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smtClean="0"/>
              <a:t>/34</a:t>
            </a:r>
            <a:endParaRPr lang="tr-TR" dirty="0"/>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094"/>
            <a:ext cx="9144000" cy="6855581"/>
          </a:xfrm>
          <a:prstGeom prst="rect">
            <a:avLst/>
          </a:prstGeom>
        </p:spPr>
      </p:pic>
      <p:sp>
        <p:nvSpPr>
          <p:cNvPr id="8" name="Slayt Numarası Yer Tutucusu 5"/>
          <p:cNvSpPr>
            <a:spLocks noGrp="1"/>
          </p:cNvSpPr>
          <p:nvPr>
            <p:ph type="sldNum" sz="quarter" idx="12"/>
          </p:nvPr>
        </p:nvSpPr>
        <p:spPr>
          <a:xfrm>
            <a:off x="7913405" y="6352644"/>
            <a:ext cx="593475" cy="365125"/>
          </a:xfrm>
        </p:spPr>
        <p:txBody>
          <a:bodyPr/>
          <a:lstStyle>
            <a:lvl1pPr algn="ct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smtClean="0"/>
              <a:t>/34</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Resim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106" y="0"/>
            <a:ext cx="9144000" cy="6855581"/>
          </a:xfrm>
          <a:prstGeom prst="rect">
            <a:avLst/>
          </a:prstGeom>
        </p:spPr>
      </p:pic>
    </p:spTree>
    <p:extLst>
      <p:ext uri="{BB962C8B-B14F-4D97-AF65-F5344CB8AC3E}">
        <p14:creationId xmlns:p14="http://schemas.microsoft.com/office/powerpoint/2010/main" val="2605202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0029702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922607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pPr>
              <a:defRPr/>
            </a:pPr>
            <a:fld id="{885776FF-AC16-4B72-9C8A-C6C7B834E379}" type="slidenum">
              <a:rPr lang="tr-TR" smtClean="0">
                <a:solidFill>
                  <a:prstClr val="white"/>
                </a:solidFill>
              </a:rPr>
              <a:pPr>
                <a:defRPr/>
              </a:pPr>
              <a:t>‹#›</a:t>
            </a:fld>
            <a:endParaRPr lang="tr-TR" dirty="0">
              <a:solidFill>
                <a:prstClr val="white"/>
              </a:solidFill>
            </a:endParaRPr>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19321242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26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14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32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426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888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654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809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557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087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776FF-AC16-4B72-9C8A-C6C7B834E37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21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4FEF47-0BC9-43F1-A28E-D23A1DDFCF4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95464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Autofit/>
          </a:bodyPr>
          <a:lstStyle/>
          <a:p>
            <a:r>
              <a:rPr lang="tr-TR" sz="4800" dirty="0"/>
              <a:t>4857 SAYILI İŞ KANUNU</a:t>
            </a:r>
          </a:p>
        </p:txBody>
      </p:sp>
      <p:sp>
        <p:nvSpPr>
          <p:cNvPr id="5" name="Alt Başlık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203899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GEÇERLİ SEBEP</a:t>
            </a:r>
            <a:endParaRPr lang="en-US" dirty="0"/>
          </a:p>
        </p:txBody>
      </p:sp>
      <p:sp>
        <p:nvSpPr>
          <p:cNvPr id="19" name="Oval 5"/>
          <p:cNvSpPr>
            <a:spLocks noChangeArrowheads="1"/>
          </p:cNvSpPr>
          <p:nvPr/>
        </p:nvSpPr>
        <p:spPr bwMode="auto">
          <a:xfrm>
            <a:off x="338968" y="1990674"/>
            <a:ext cx="722286" cy="722473"/>
          </a:xfrm>
          <a:prstGeom prst="ellipse">
            <a:avLst/>
          </a:prstGeom>
          <a:solidFill>
            <a:srgbClr val="C51A26"/>
          </a:solidFill>
          <a:ln>
            <a:noFill/>
          </a:ln>
          <a:extLst/>
        </p:spPr>
        <p:txBody>
          <a:bodyPr vert="horz" wrap="square" lIns="148599" tIns="74300" rIns="148599" bIns="74300"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nvGrpSpPr>
          <p:cNvPr id="20" name="Group 61"/>
          <p:cNvGrpSpPr/>
          <p:nvPr/>
        </p:nvGrpSpPr>
        <p:grpSpPr>
          <a:xfrm>
            <a:off x="256831" y="1908515"/>
            <a:ext cx="886560" cy="886791"/>
            <a:chOff x="6546413" y="2257147"/>
            <a:chExt cx="1868076" cy="1868076"/>
          </a:xfrm>
          <a:solidFill>
            <a:srgbClr val="B31926"/>
          </a:solidFill>
        </p:grpSpPr>
        <p:sp>
          <p:nvSpPr>
            <p:cNvPr id="21"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2"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3"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4"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5"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6"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7"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8"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9"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0"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1"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2"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sp>
        <p:nvSpPr>
          <p:cNvPr id="33" name="Oval 5"/>
          <p:cNvSpPr>
            <a:spLocks noChangeArrowheads="1"/>
          </p:cNvSpPr>
          <p:nvPr/>
        </p:nvSpPr>
        <p:spPr bwMode="auto">
          <a:xfrm>
            <a:off x="338968" y="4160118"/>
            <a:ext cx="722286" cy="722473"/>
          </a:xfrm>
          <a:prstGeom prst="ellipse">
            <a:avLst/>
          </a:prstGeom>
          <a:solidFill>
            <a:srgbClr val="980F19"/>
          </a:solidFill>
          <a:ln>
            <a:noFill/>
          </a:ln>
          <a:extLst/>
        </p:spPr>
        <p:txBody>
          <a:bodyPr vert="horz" wrap="square" lIns="148599" tIns="74300" rIns="148599" bIns="74300"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nvGrpSpPr>
          <p:cNvPr id="34" name="Group 86"/>
          <p:cNvGrpSpPr/>
          <p:nvPr/>
        </p:nvGrpSpPr>
        <p:grpSpPr>
          <a:xfrm>
            <a:off x="256831" y="4077959"/>
            <a:ext cx="886560" cy="886791"/>
            <a:chOff x="9237196" y="2257147"/>
            <a:chExt cx="1868076" cy="1868076"/>
          </a:xfrm>
          <a:solidFill>
            <a:srgbClr val="8A0E19"/>
          </a:solidFill>
        </p:grpSpPr>
        <p:sp>
          <p:nvSpPr>
            <p:cNvPr id="35"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6"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7"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8"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9"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0"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1"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2"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3"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4"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5"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6"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sp>
        <p:nvSpPr>
          <p:cNvPr id="48" name="Dikdörtgen 47"/>
          <p:cNvSpPr/>
          <p:nvPr/>
        </p:nvSpPr>
        <p:spPr>
          <a:xfrm>
            <a:off x="1394757" y="1566313"/>
            <a:ext cx="7360200" cy="1938992"/>
          </a:xfrm>
          <a:prstGeom prst="rect">
            <a:avLst/>
          </a:prstGeom>
        </p:spPr>
        <p:txBody>
          <a:bodyPr wrap="square">
            <a:spAutoFit/>
          </a:bodyPr>
          <a:lstStyle/>
          <a:p>
            <a:pPr algn="just"/>
            <a:r>
              <a:rPr lang="en-US" sz="2400" dirty="0" err="1" smtClean="0">
                <a:solidFill>
                  <a:srgbClr val="C51A26"/>
                </a:solidFill>
                <a:latin typeface="Garamond" panose="02020404030301010803" pitchFamily="18" charset="0"/>
              </a:rPr>
              <a:t>Otuz</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veya</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daha</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fazla</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işçi</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çalıştıran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işyerlerinde</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en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az</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altı</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aylık</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kıdemi</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olan</a:t>
            </a:r>
            <a:r>
              <a:rPr lang="tr-TR"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işçinin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belirsiz</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süreli</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sözleşmesini</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fesheden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işveren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işçinin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yeterliliğinden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veya</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davranışlarından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ya</a:t>
            </a:r>
            <a:r>
              <a:rPr lang="en-US" sz="2400" dirty="0" smtClean="0">
                <a:solidFill>
                  <a:srgbClr val="C51A26"/>
                </a:solidFill>
                <a:latin typeface="Garamond" panose="02020404030301010803" pitchFamily="18" charset="0"/>
              </a:rPr>
              <a:t> da </a:t>
            </a:r>
            <a:r>
              <a:rPr lang="en-US" sz="2400" dirty="0" err="1" smtClean="0">
                <a:solidFill>
                  <a:srgbClr val="C51A26"/>
                </a:solidFill>
                <a:latin typeface="Garamond" panose="02020404030301010803" pitchFamily="18" charset="0"/>
              </a:rPr>
              <a:t>işletmenin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işyerinin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veya</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işin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gereklerinden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kaynaklanan</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geçerli</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bir</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sebebe</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dayanmak</a:t>
            </a:r>
            <a:r>
              <a:rPr lang="en-US" sz="2400" dirty="0" smtClean="0">
                <a:solidFill>
                  <a:srgbClr val="C51A26"/>
                </a:solidFill>
                <a:latin typeface="Garamond" panose="02020404030301010803" pitchFamily="18" charset="0"/>
              </a:rPr>
              <a:t> </a:t>
            </a:r>
            <a:r>
              <a:rPr lang="en-US" sz="2400" dirty="0" err="1" smtClean="0">
                <a:solidFill>
                  <a:srgbClr val="C51A26"/>
                </a:solidFill>
                <a:latin typeface="Garamond" panose="02020404030301010803" pitchFamily="18" charset="0"/>
              </a:rPr>
              <a:t>zorundadır</a:t>
            </a:r>
            <a:r>
              <a:rPr lang="en-US" sz="2400" dirty="0" smtClean="0">
                <a:solidFill>
                  <a:srgbClr val="C51A26"/>
                </a:solidFill>
                <a:latin typeface="Garamond" panose="02020404030301010803" pitchFamily="18" charset="0"/>
              </a:rPr>
              <a:t>. </a:t>
            </a:r>
            <a:endParaRPr lang="en-US" sz="2400" dirty="0">
              <a:solidFill>
                <a:srgbClr val="C51A26"/>
              </a:solidFill>
              <a:latin typeface="Garamond" panose="02020404030301010803" pitchFamily="18" charset="0"/>
            </a:endParaRPr>
          </a:p>
        </p:txBody>
      </p:sp>
      <p:sp>
        <p:nvSpPr>
          <p:cNvPr id="49" name="Dikdörtgen 48"/>
          <p:cNvSpPr/>
          <p:nvPr/>
        </p:nvSpPr>
        <p:spPr>
          <a:xfrm>
            <a:off x="1412252" y="4238515"/>
            <a:ext cx="7237478" cy="646331"/>
          </a:xfrm>
          <a:prstGeom prst="rect">
            <a:avLst/>
          </a:prstGeom>
        </p:spPr>
        <p:txBody>
          <a:bodyPr wrap="square">
            <a:spAutoFit/>
          </a:bodyPr>
          <a:lstStyle/>
          <a:p>
            <a:pPr lvl="0" algn="just">
              <a:lnSpc>
                <a:spcPct val="150000"/>
              </a:lnSpc>
              <a:spcAft>
                <a:spcPts val="0"/>
              </a:spcAft>
            </a:pPr>
            <a:r>
              <a:rPr lang="tr-TR" sz="2400" dirty="0">
                <a:solidFill>
                  <a:srgbClr val="980F19"/>
                </a:solidFill>
                <a:latin typeface="Garamond" panose="02020404030301010803" pitchFamily="18" charset="0"/>
              </a:rPr>
              <a:t>Yer altı işlerinde çalışan işçilerde kıdem şartı aranmaz. </a:t>
            </a:r>
          </a:p>
        </p:txBody>
      </p:sp>
      <p:sp>
        <p:nvSpPr>
          <p:cNvPr id="7" name="Slayt Numarası Yer Tutucusu 6"/>
          <p:cNvSpPr>
            <a:spLocks noGrp="1"/>
          </p:cNvSpPr>
          <p:nvPr>
            <p:ph type="sldNum" sz="quarter" idx="12"/>
          </p:nvPr>
        </p:nvSpPr>
        <p:spPr/>
        <p:txBody>
          <a:bodyPr/>
          <a:lstStyle/>
          <a:p>
            <a:fld id="{885776FF-AC16-4B72-9C8A-C6C7B834E379}" type="slidenum">
              <a:rPr lang="tr-TR" smtClean="0"/>
              <a:pPr/>
              <a:t>10</a:t>
            </a:fld>
            <a:endParaRPr lang="tr-TR" dirty="0"/>
          </a:p>
        </p:txBody>
      </p:sp>
    </p:spTree>
    <p:extLst>
      <p:ext uri="{BB962C8B-B14F-4D97-AF65-F5344CB8AC3E}">
        <p14:creationId xmlns:p14="http://schemas.microsoft.com/office/powerpoint/2010/main" val="33443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xit" presetSubtype="1" fill="hold" nodeType="withEffect">
                                  <p:stCondLst>
                                    <p:cond delay="0"/>
                                  </p:stCondLst>
                                  <p:childTnLst>
                                    <p:animEffect transition="out" filter="wheel(1)">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1000"/>
                                        <p:tgtEl>
                                          <p:spTgt spid="4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1)">
                                      <p:cBhvr>
                                        <p:cTn id="27" dur="2000"/>
                                        <p:tgtEl>
                                          <p:spTgt spid="33"/>
                                        </p:tgtEl>
                                      </p:cBhvr>
                                    </p:animEffect>
                                  </p:childTnLst>
                                </p:cTn>
                              </p:par>
                              <p:par>
                                <p:cTn id="28" presetID="21" presetClass="entr" presetSubtype="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heel(1)">
                                      <p:cBhvr>
                                        <p:cTn id="30" dur="2000"/>
                                        <p:tgtEl>
                                          <p:spTgt spid="34"/>
                                        </p:tgtEl>
                                      </p:cBhvr>
                                    </p:animEffect>
                                  </p:childTnLst>
                                </p:cTn>
                              </p:par>
                              <p:par>
                                <p:cTn id="31" presetID="21" presetClass="exit" presetSubtype="1" fill="hold" nodeType="withEffect">
                                  <p:stCondLst>
                                    <p:cond delay="0"/>
                                  </p:stCondLst>
                                  <p:childTnLst>
                                    <p:animEffect transition="out" filter="wheel(1)">
                                      <p:cBhvr>
                                        <p:cTn id="32" dur="2000"/>
                                        <p:tgtEl>
                                          <p:spTgt spid="34"/>
                                        </p:tgtEl>
                                      </p:cBhvr>
                                    </p:animEffect>
                                    <p:set>
                                      <p:cBhvr>
                                        <p:cTn id="33" dur="1" fill="hold">
                                          <p:stCondLst>
                                            <p:cond delay="1999"/>
                                          </p:stCondLst>
                                        </p:cTn>
                                        <p:tgtEl>
                                          <p:spTgt spid="34"/>
                                        </p:tgtEl>
                                        <p:attrNameLst>
                                          <p:attrName>style.visibility</p:attrName>
                                        </p:attrNameLst>
                                      </p:cBhvr>
                                      <p:to>
                                        <p:strVal val="hidden"/>
                                      </p:to>
                                    </p:set>
                                  </p:childTnLst>
                                </p:cTn>
                              </p:par>
                            </p:childTnLst>
                          </p:cTn>
                        </p:par>
                        <p:par>
                          <p:cTn id="34" fill="hold">
                            <p:stCondLst>
                              <p:cond delay="6000"/>
                            </p:stCondLst>
                            <p:childTnLst>
                              <p:par>
                                <p:cTn id="35" presetID="21" presetClass="entr" presetSubtype="1"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heel(1)">
                                      <p:cBhvr>
                                        <p:cTn id="3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7548312" cy="1238302"/>
          </a:xfrm>
        </p:spPr>
        <p:txBody>
          <a:bodyPr>
            <a:normAutofit/>
          </a:bodyPr>
          <a:lstStyle/>
          <a:p>
            <a:r>
              <a:rPr lang="tr-TR" dirty="0"/>
              <a:t>FESİHTE USUL VE İTİRAZ</a:t>
            </a:r>
            <a:endParaRPr lang="en-US" dirty="0"/>
          </a:p>
        </p:txBody>
      </p:sp>
      <p:grpSp>
        <p:nvGrpSpPr>
          <p:cNvPr id="5" name="Group 49"/>
          <p:cNvGrpSpPr/>
          <p:nvPr/>
        </p:nvGrpSpPr>
        <p:grpSpPr>
          <a:xfrm>
            <a:off x="5141480" y="1759021"/>
            <a:ext cx="413643" cy="419681"/>
            <a:chOff x="2285781" y="4847654"/>
            <a:chExt cx="952480" cy="966132"/>
          </a:xfrm>
        </p:grpSpPr>
        <p:sp>
          <p:nvSpPr>
            <p:cNvPr id="6" name="Oval 5"/>
            <p:cNvSpPr/>
            <p:nvPr/>
          </p:nvSpPr>
          <p:spPr bwMode="auto">
            <a:xfrm>
              <a:off x="2346028" y="4930692"/>
              <a:ext cx="840591" cy="852640"/>
            </a:xfrm>
            <a:prstGeom prst="ellipse">
              <a:avLst/>
            </a:prstGeom>
            <a:solidFill>
              <a:srgbClr val="6E0E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7" name="Oval 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8" name="Straight Connector 18"/>
          <p:cNvCxnSpPr/>
          <p:nvPr/>
        </p:nvCxnSpPr>
        <p:spPr>
          <a:xfrm flipH="1">
            <a:off x="4556886" y="1327479"/>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06667" y="1915500"/>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cxnSp>
        <p:nvCxnSpPr>
          <p:cNvPr id="10" name="Straight Connector 23"/>
          <p:cNvCxnSpPr>
            <a:stCxn id="19" idx="6"/>
          </p:cNvCxnSpPr>
          <p:nvPr/>
        </p:nvCxnSpPr>
        <p:spPr>
          <a:xfrm>
            <a:off x="3434839" y="2715317"/>
            <a:ext cx="1106681"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1" name="Straight Connector 30"/>
          <p:cNvCxnSpPr/>
          <p:nvPr/>
        </p:nvCxnSpPr>
        <p:spPr>
          <a:xfrm>
            <a:off x="4561325" y="2757423"/>
            <a:ext cx="0" cy="117852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4631030" y="1971087"/>
            <a:ext cx="44205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34"/>
          <p:cNvCxnSpPr/>
          <p:nvPr/>
        </p:nvCxnSpPr>
        <p:spPr>
          <a:xfrm>
            <a:off x="4557416" y="4582022"/>
            <a:ext cx="8348" cy="2275978"/>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53"/>
          <p:cNvCxnSpPr/>
          <p:nvPr/>
        </p:nvCxnSpPr>
        <p:spPr>
          <a:xfrm>
            <a:off x="4240127" y="1306082"/>
            <a:ext cx="621075" cy="0"/>
          </a:xfrm>
          <a:prstGeom prst="line">
            <a:avLst/>
          </a:prstGeom>
          <a:ln w="25400">
            <a:solidFill>
              <a:schemeClr val="bg1">
                <a:lumMod val="8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p:nvPr/>
        </p:nvCxnSpPr>
        <p:spPr>
          <a:xfrm flipH="1">
            <a:off x="4556886" y="2073934"/>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06667" y="2661955"/>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17" name="Group 49"/>
          <p:cNvGrpSpPr/>
          <p:nvPr/>
        </p:nvGrpSpPr>
        <p:grpSpPr>
          <a:xfrm>
            <a:off x="3021196" y="2505476"/>
            <a:ext cx="413643" cy="419681"/>
            <a:chOff x="2285781" y="4847654"/>
            <a:chExt cx="952480" cy="966132"/>
          </a:xfrm>
        </p:grpSpPr>
        <p:sp>
          <p:nvSpPr>
            <p:cNvPr id="18" name="Oval 17"/>
            <p:cNvSpPr/>
            <p:nvPr/>
          </p:nvSpPr>
          <p:spPr bwMode="auto">
            <a:xfrm>
              <a:off x="2346028" y="4908765"/>
              <a:ext cx="840592" cy="852640"/>
            </a:xfrm>
            <a:prstGeom prst="ellipse">
              <a:avLst/>
            </a:prstGeom>
            <a:solidFill>
              <a:srgbClr val="6F1A0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19" name="Oval 1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grpSp>
        <p:nvGrpSpPr>
          <p:cNvPr id="20" name="Group 49"/>
          <p:cNvGrpSpPr/>
          <p:nvPr/>
        </p:nvGrpSpPr>
        <p:grpSpPr>
          <a:xfrm>
            <a:off x="5683714" y="3615934"/>
            <a:ext cx="413643" cy="419681"/>
            <a:chOff x="2285781" y="4847654"/>
            <a:chExt cx="952480" cy="966132"/>
          </a:xfrm>
        </p:grpSpPr>
        <p:sp>
          <p:nvSpPr>
            <p:cNvPr id="21" name="Oval 20"/>
            <p:cNvSpPr/>
            <p:nvPr/>
          </p:nvSpPr>
          <p:spPr bwMode="auto">
            <a:xfrm>
              <a:off x="2346028" y="4930692"/>
              <a:ext cx="840591" cy="852640"/>
            </a:xfrm>
            <a:prstGeom prst="ellipse">
              <a:avLst/>
            </a:prstGeom>
            <a:solidFill>
              <a:srgbClr val="9E26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2" name="Oval 2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3" name="Straight Connector 32"/>
          <p:cNvCxnSpPr/>
          <p:nvPr/>
        </p:nvCxnSpPr>
        <p:spPr>
          <a:xfrm>
            <a:off x="4559276" y="3817803"/>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506667" y="3790896"/>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25" name="Group 49"/>
          <p:cNvGrpSpPr/>
          <p:nvPr/>
        </p:nvGrpSpPr>
        <p:grpSpPr>
          <a:xfrm>
            <a:off x="2970804" y="4238257"/>
            <a:ext cx="413643" cy="419681"/>
            <a:chOff x="2285781" y="4847654"/>
            <a:chExt cx="952480" cy="966132"/>
          </a:xfrm>
        </p:grpSpPr>
        <p:sp>
          <p:nvSpPr>
            <p:cNvPr id="26" name="Oval 25"/>
            <p:cNvSpPr/>
            <p:nvPr/>
          </p:nvSpPr>
          <p:spPr bwMode="auto">
            <a:xfrm>
              <a:off x="2346028" y="4908765"/>
              <a:ext cx="840592" cy="852640"/>
            </a:xfrm>
            <a:prstGeom prst="ellipse">
              <a:avLst/>
            </a:prstGeom>
            <a:solidFill>
              <a:srgbClr val="5C555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7" name="Oval 2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8" name="Straight Connector 32"/>
          <p:cNvCxnSpPr/>
          <p:nvPr/>
        </p:nvCxnSpPr>
        <p:spPr>
          <a:xfrm>
            <a:off x="3470930" y="4448098"/>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0" name="Straight Connector 18"/>
          <p:cNvCxnSpPr/>
          <p:nvPr/>
        </p:nvCxnSpPr>
        <p:spPr>
          <a:xfrm flipH="1">
            <a:off x="4556886" y="3881932"/>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06667" y="4404933"/>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sp>
        <p:nvSpPr>
          <p:cNvPr id="36" name="Dikdörtgen 35"/>
          <p:cNvSpPr/>
          <p:nvPr/>
        </p:nvSpPr>
        <p:spPr>
          <a:xfrm>
            <a:off x="5890535" y="1717037"/>
            <a:ext cx="3021971" cy="1200329"/>
          </a:xfrm>
          <a:prstGeom prst="rect">
            <a:avLst/>
          </a:prstGeom>
        </p:spPr>
        <p:txBody>
          <a:bodyPr wrap="square">
            <a:spAutoFit/>
          </a:bodyPr>
          <a:lstStyle/>
          <a:p>
            <a:r>
              <a:rPr lang="tr-TR" dirty="0">
                <a:solidFill>
                  <a:srgbClr val="6E0E0A"/>
                </a:solidFill>
                <a:latin typeface="Garamond" panose="02020404030301010803" pitchFamily="18" charset="0"/>
                <a:ea typeface="Calibri" panose="020F0502020204030204" pitchFamily="34" charset="0"/>
              </a:rPr>
              <a:t>İşveren fesih bildirimini yazılı olarak yapmak ve fesih sebebini açık ve kesin bir şekilde belirtmek zorundadır. </a:t>
            </a:r>
          </a:p>
        </p:txBody>
      </p:sp>
      <p:sp>
        <p:nvSpPr>
          <p:cNvPr id="37" name="Dikdörtgen 36"/>
          <p:cNvSpPr/>
          <p:nvPr/>
        </p:nvSpPr>
        <p:spPr>
          <a:xfrm>
            <a:off x="292739" y="3012618"/>
            <a:ext cx="3585262" cy="923330"/>
          </a:xfrm>
          <a:prstGeom prst="rect">
            <a:avLst/>
          </a:prstGeom>
        </p:spPr>
        <p:txBody>
          <a:bodyPr wrap="square">
            <a:spAutoFit/>
          </a:bodyPr>
          <a:lstStyle/>
          <a:p>
            <a:pPr algn="just"/>
            <a:r>
              <a:rPr lang="tr-TR" dirty="0">
                <a:solidFill>
                  <a:srgbClr val="6F1A07"/>
                </a:solidFill>
                <a:latin typeface="Garamond" panose="02020404030301010803" pitchFamily="18" charset="0"/>
                <a:ea typeface="Calibri" panose="020F0502020204030204" pitchFamily="34" charset="0"/>
              </a:rPr>
              <a:t>İş sözleşmesi feshedilen işçi, bir ay içinde işe iade talebiyle arabulucuya başvurmak zorundadır. </a:t>
            </a:r>
          </a:p>
        </p:txBody>
      </p:sp>
      <p:sp>
        <p:nvSpPr>
          <p:cNvPr id="38" name="Dikdörtgen 37"/>
          <p:cNvSpPr/>
          <p:nvPr/>
        </p:nvSpPr>
        <p:spPr>
          <a:xfrm>
            <a:off x="6298643" y="3615934"/>
            <a:ext cx="2763829" cy="923330"/>
          </a:xfrm>
          <a:prstGeom prst="rect">
            <a:avLst/>
          </a:prstGeom>
        </p:spPr>
        <p:txBody>
          <a:bodyPr wrap="square">
            <a:spAutoFit/>
          </a:bodyPr>
          <a:lstStyle/>
          <a:p>
            <a:r>
              <a:rPr lang="tr-TR" dirty="0" smtClean="0">
                <a:solidFill>
                  <a:srgbClr val="6F1A07"/>
                </a:solidFill>
                <a:latin typeface="Garamond" panose="02020404030301010803" pitchFamily="18" charset="0"/>
                <a:ea typeface="Calibri" panose="020F0502020204030204" pitchFamily="34" charset="0"/>
              </a:rPr>
              <a:t>Feshin </a:t>
            </a:r>
            <a:r>
              <a:rPr lang="tr-TR" dirty="0">
                <a:solidFill>
                  <a:srgbClr val="6F1A07"/>
                </a:solidFill>
                <a:latin typeface="Garamond" panose="02020404030301010803" pitchFamily="18" charset="0"/>
                <a:ea typeface="Calibri" panose="020F0502020204030204" pitchFamily="34" charset="0"/>
              </a:rPr>
              <a:t>geçerli bir sebebe dayandığını ispat yükümlülüğü işverene aittir. </a:t>
            </a:r>
          </a:p>
        </p:txBody>
      </p:sp>
      <p:sp>
        <p:nvSpPr>
          <p:cNvPr id="39" name="Dikdörtgen 38"/>
          <p:cNvSpPr/>
          <p:nvPr/>
        </p:nvSpPr>
        <p:spPr>
          <a:xfrm>
            <a:off x="279171" y="4818544"/>
            <a:ext cx="3960956" cy="972126"/>
          </a:xfrm>
          <a:prstGeom prst="rect">
            <a:avLst/>
          </a:prstGeom>
        </p:spPr>
        <p:txBody>
          <a:bodyPr wrap="square">
            <a:spAutoFit/>
          </a:bodyPr>
          <a:lstStyle/>
          <a:p>
            <a:pPr>
              <a:lnSpc>
                <a:spcPct val="107000"/>
              </a:lnSpc>
              <a:spcAft>
                <a:spcPts val="800"/>
              </a:spcAft>
            </a:pPr>
            <a:r>
              <a:rPr lang="tr-TR" dirty="0">
                <a:solidFill>
                  <a:srgbClr val="5C5552"/>
                </a:solidFill>
                <a:latin typeface="Garamond" panose="02020404030301010803" pitchFamily="18" charset="0"/>
                <a:ea typeface="Calibri" panose="020F0502020204030204" pitchFamily="34" charset="0"/>
                <a:cs typeface="Times New Roman" panose="02020603050405020304" pitchFamily="18" charset="0"/>
              </a:rPr>
              <a:t>Arabuluculuk faaliyeti sonunda anlaşmaya varılamaması hâlinde, iki hafta içinde iş mahkemesinde dava açılabilir. </a:t>
            </a:r>
          </a:p>
        </p:txBody>
      </p:sp>
      <p:sp>
        <p:nvSpPr>
          <p:cNvPr id="32" name="Slayt Numarası Yer Tutucusu 31"/>
          <p:cNvSpPr>
            <a:spLocks noGrp="1"/>
          </p:cNvSpPr>
          <p:nvPr>
            <p:ph type="sldNum" sz="quarter" idx="12"/>
          </p:nvPr>
        </p:nvSpPr>
        <p:spPr/>
        <p:txBody>
          <a:bodyPr/>
          <a:lstStyle/>
          <a:p>
            <a:fld id="{885776FF-AC16-4B72-9C8A-C6C7B834E379}" type="slidenum">
              <a:rPr lang="tr-TR" smtClean="0"/>
              <a:pPr/>
              <a:t>11</a:t>
            </a:fld>
            <a:endParaRPr lang="tr-TR" dirty="0"/>
          </a:p>
        </p:txBody>
      </p:sp>
    </p:spTree>
    <p:extLst>
      <p:ext uri="{BB962C8B-B14F-4D97-AF65-F5344CB8AC3E}">
        <p14:creationId xmlns:p14="http://schemas.microsoft.com/office/powerpoint/2010/main" val="8549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
                                        <p:tgtEl>
                                          <p:spTgt spid="14"/>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
                                        <p:tgtEl>
                                          <p:spTgt spid="8"/>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99"/>
                                          </p:stCondLst>
                                        </p:cTn>
                                        <p:tgtEl>
                                          <p:spTgt spid="9"/>
                                        </p:tgtEl>
                                        <p:attrNameLst>
                                          <p:attrName>style.visibility</p:attrName>
                                        </p:attrNameLst>
                                      </p:cBhvr>
                                      <p:to>
                                        <p:strVal val="visible"/>
                                      </p:to>
                                    </p:set>
                                  </p:childTnLst>
                                </p:cTn>
                              </p:par>
                            </p:childTnLst>
                          </p:cTn>
                        </p:par>
                        <p:par>
                          <p:cTn id="15" fill="hold">
                            <p:stCondLst>
                              <p:cond delay="3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
                                        <p:tgtEl>
                                          <p:spTgt spid="12"/>
                                        </p:tgtEl>
                                      </p:cBhvr>
                                    </p:animEffect>
                                  </p:childTnLst>
                                </p:cTn>
                              </p:par>
                            </p:childTnLst>
                          </p:cTn>
                        </p:par>
                        <p:par>
                          <p:cTn id="19" fill="hold">
                            <p:stCondLst>
                              <p:cond delay="400"/>
                            </p:stCondLst>
                            <p:childTnLst>
                              <p:par>
                                <p:cTn id="20" presetID="21"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750"/>
                                        <p:tgtEl>
                                          <p:spTgt spid="5"/>
                                        </p:tgtEl>
                                      </p:cBhvr>
                                    </p:animEffect>
                                  </p:childTnLst>
                                </p:cTn>
                              </p:par>
                            </p:childTnLst>
                          </p:cTn>
                        </p:par>
                        <p:par>
                          <p:cTn id="23" fill="hold">
                            <p:stCondLst>
                              <p:cond delay="1150"/>
                            </p:stCondLst>
                            <p:childTnLst>
                              <p:par>
                                <p:cTn id="24" presetID="2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65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00"/>
                                        <p:tgtEl>
                                          <p:spTgt spid="15"/>
                                        </p:tgtEl>
                                      </p:cBhvr>
                                    </p:animEffect>
                                  </p:childTnLst>
                                </p:cTn>
                              </p:par>
                            </p:childTnLst>
                          </p:cTn>
                        </p:par>
                        <p:par>
                          <p:cTn id="31" fill="hold">
                            <p:stCondLst>
                              <p:cond delay="1750"/>
                            </p:stCondLst>
                            <p:childTnLst>
                              <p:par>
                                <p:cTn id="32" presetID="1" presetClass="entr" presetSubtype="0" fill="hold" grpId="0" nodeType="afterEffect">
                                  <p:stCondLst>
                                    <p:cond delay="0"/>
                                  </p:stCondLst>
                                  <p:childTnLst>
                                    <p:set>
                                      <p:cBhvr>
                                        <p:cTn id="33" dur="1" fill="hold">
                                          <p:stCondLst>
                                            <p:cond delay="99"/>
                                          </p:stCondLst>
                                        </p:cTn>
                                        <p:tgtEl>
                                          <p:spTgt spid="16"/>
                                        </p:tgtEl>
                                        <p:attrNameLst>
                                          <p:attrName>style.visibility</p:attrName>
                                        </p:attrNameLst>
                                      </p:cBhvr>
                                      <p:to>
                                        <p:strVal val="visible"/>
                                      </p:to>
                                    </p:set>
                                  </p:childTnLst>
                                </p:cTn>
                              </p:par>
                            </p:childTnLst>
                          </p:cTn>
                        </p:par>
                        <p:par>
                          <p:cTn id="34" fill="hold">
                            <p:stCondLst>
                              <p:cond delay="1850"/>
                            </p:stCondLst>
                            <p:childTnLst>
                              <p:par>
                                <p:cTn id="35" presetID="2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100"/>
                                        <p:tgtEl>
                                          <p:spTgt spid="10"/>
                                        </p:tgtEl>
                                      </p:cBhvr>
                                    </p:animEffect>
                                  </p:childTnLst>
                                </p:cTn>
                              </p:par>
                            </p:childTnLst>
                          </p:cTn>
                        </p:par>
                        <p:par>
                          <p:cTn id="38" fill="hold">
                            <p:stCondLst>
                              <p:cond delay="1950"/>
                            </p:stCondLst>
                            <p:childTnLst>
                              <p:par>
                                <p:cTn id="39" presetID="21"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1)">
                                      <p:cBhvr>
                                        <p:cTn id="41" dur="750"/>
                                        <p:tgtEl>
                                          <p:spTgt spid="17"/>
                                        </p:tgtEl>
                                      </p:cBhvr>
                                    </p:animEffect>
                                  </p:childTnLst>
                                </p:cTn>
                              </p:par>
                            </p:childTnLst>
                          </p:cTn>
                        </p:par>
                        <p:par>
                          <p:cTn id="42" fill="hold">
                            <p:stCondLst>
                              <p:cond delay="27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320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100"/>
                                        <p:tgtEl>
                                          <p:spTgt spid="11"/>
                                        </p:tgtEl>
                                      </p:cBhvr>
                                    </p:animEffect>
                                  </p:childTnLst>
                                </p:cTn>
                              </p:par>
                            </p:childTnLst>
                          </p:cTn>
                        </p:par>
                        <p:par>
                          <p:cTn id="50" fill="hold">
                            <p:stCondLst>
                              <p:cond delay="3300"/>
                            </p:stCondLst>
                            <p:childTnLst>
                              <p:par>
                                <p:cTn id="51" presetID="1" presetClass="entr" presetSubtype="0" fill="hold" grpId="0" nodeType="afterEffect">
                                  <p:stCondLst>
                                    <p:cond delay="0"/>
                                  </p:stCondLst>
                                  <p:childTnLst>
                                    <p:set>
                                      <p:cBhvr>
                                        <p:cTn id="52" dur="1" fill="hold">
                                          <p:stCondLst>
                                            <p:cond delay="99"/>
                                          </p:stCondLst>
                                        </p:cTn>
                                        <p:tgtEl>
                                          <p:spTgt spid="24"/>
                                        </p:tgtEl>
                                        <p:attrNameLst>
                                          <p:attrName>style.visibility</p:attrName>
                                        </p:attrNameLst>
                                      </p:cBhvr>
                                      <p:to>
                                        <p:strVal val="visible"/>
                                      </p:to>
                                    </p:set>
                                  </p:childTnLst>
                                </p:cTn>
                              </p:par>
                            </p:childTnLst>
                          </p:cTn>
                        </p:par>
                        <p:par>
                          <p:cTn id="53" fill="hold">
                            <p:stCondLst>
                              <p:cond delay="3400"/>
                            </p:stCondLst>
                            <p:childTnLst>
                              <p:par>
                                <p:cTn id="54" presetID="22"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100"/>
                                        <p:tgtEl>
                                          <p:spTgt spid="23"/>
                                        </p:tgtEl>
                                      </p:cBhvr>
                                    </p:animEffect>
                                  </p:childTnLst>
                                </p:cTn>
                              </p:par>
                            </p:childTnLst>
                          </p:cTn>
                        </p:par>
                        <p:par>
                          <p:cTn id="57" fill="hold">
                            <p:stCondLst>
                              <p:cond delay="3500"/>
                            </p:stCondLst>
                            <p:childTnLst>
                              <p:par>
                                <p:cTn id="58" presetID="21"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750"/>
                                        <p:tgtEl>
                                          <p:spTgt spid="20"/>
                                        </p:tgtEl>
                                      </p:cBhvr>
                                    </p:animEffect>
                                  </p:childTnLst>
                                </p:cTn>
                              </p:par>
                            </p:childTnLst>
                          </p:cTn>
                        </p:par>
                        <p:par>
                          <p:cTn id="61" fill="hold">
                            <p:stCondLst>
                              <p:cond delay="425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475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100"/>
                                        <p:tgtEl>
                                          <p:spTgt spid="30"/>
                                        </p:tgtEl>
                                      </p:cBhvr>
                                    </p:animEffect>
                                  </p:childTnLst>
                                </p:cTn>
                              </p:par>
                            </p:childTnLst>
                          </p:cTn>
                        </p:par>
                        <p:par>
                          <p:cTn id="69" fill="hold">
                            <p:stCondLst>
                              <p:cond delay="4850"/>
                            </p:stCondLst>
                            <p:childTnLst>
                              <p:par>
                                <p:cTn id="70" presetID="1" presetClass="entr" presetSubtype="0" fill="hold" grpId="0" nodeType="afterEffect">
                                  <p:stCondLst>
                                    <p:cond delay="0"/>
                                  </p:stCondLst>
                                  <p:childTnLst>
                                    <p:set>
                                      <p:cBhvr>
                                        <p:cTn id="71" dur="1" fill="hold">
                                          <p:stCondLst>
                                            <p:cond delay="99"/>
                                          </p:stCondLst>
                                        </p:cTn>
                                        <p:tgtEl>
                                          <p:spTgt spid="31"/>
                                        </p:tgtEl>
                                        <p:attrNameLst>
                                          <p:attrName>style.visibility</p:attrName>
                                        </p:attrNameLst>
                                      </p:cBhvr>
                                      <p:to>
                                        <p:strVal val="visible"/>
                                      </p:to>
                                    </p:set>
                                  </p:childTnLst>
                                </p:cTn>
                              </p:par>
                            </p:childTnLst>
                          </p:cTn>
                        </p:par>
                        <p:par>
                          <p:cTn id="72" fill="hold">
                            <p:stCondLst>
                              <p:cond delay="4950"/>
                            </p:stCondLst>
                            <p:childTnLst>
                              <p:par>
                                <p:cTn id="73" presetID="22" presetClass="entr" presetSubtype="2"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100"/>
                                        <p:tgtEl>
                                          <p:spTgt spid="28"/>
                                        </p:tgtEl>
                                      </p:cBhvr>
                                    </p:animEffect>
                                  </p:childTnLst>
                                </p:cTn>
                              </p:par>
                            </p:childTnLst>
                          </p:cTn>
                        </p:par>
                        <p:par>
                          <p:cTn id="76" fill="hold">
                            <p:stCondLst>
                              <p:cond delay="5050"/>
                            </p:stCondLst>
                            <p:childTnLst>
                              <p:par>
                                <p:cTn id="77" presetID="21" presetClass="entr" presetSubtype="1"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heel(1)">
                                      <p:cBhvr>
                                        <p:cTn id="79" dur="750"/>
                                        <p:tgtEl>
                                          <p:spTgt spid="25"/>
                                        </p:tgtEl>
                                      </p:cBhvr>
                                    </p:animEffect>
                                  </p:childTnLst>
                                </p:cTn>
                              </p:par>
                            </p:childTnLst>
                          </p:cTn>
                        </p:par>
                        <p:par>
                          <p:cTn id="80" fill="hold">
                            <p:stCondLst>
                              <p:cond delay="5800"/>
                            </p:stCondLst>
                            <p:childTnLst>
                              <p:par>
                                <p:cTn id="81" presetID="22" presetClass="entr" presetSubtype="8"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6300"/>
                            </p:stCondLst>
                            <p:childTnLst>
                              <p:par>
                                <p:cTn id="85" presetID="22" presetClass="entr" presetSubtype="1"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up)">
                                      <p:cBhvr>
                                        <p:cTn id="8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4" grpId="0" animBg="1"/>
      <p:bldP spid="31" grpId="0" animBg="1"/>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7548312" cy="1238302"/>
          </a:xfrm>
        </p:spPr>
        <p:txBody>
          <a:bodyPr>
            <a:normAutofit/>
          </a:bodyPr>
          <a:lstStyle/>
          <a:p>
            <a:r>
              <a:rPr lang="tr-TR" dirty="0"/>
              <a:t>ARABULUCULUK</a:t>
            </a:r>
            <a:endParaRPr lang="en-US" dirty="0"/>
          </a:p>
        </p:txBody>
      </p:sp>
      <p:grpSp>
        <p:nvGrpSpPr>
          <p:cNvPr id="5" name="Group 49"/>
          <p:cNvGrpSpPr/>
          <p:nvPr/>
        </p:nvGrpSpPr>
        <p:grpSpPr>
          <a:xfrm>
            <a:off x="5141480" y="1759021"/>
            <a:ext cx="413643" cy="419681"/>
            <a:chOff x="2285781" y="4847654"/>
            <a:chExt cx="952480" cy="966132"/>
          </a:xfrm>
        </p:grpSpPr>
        <p:sp>
          <p:nvSpPr>
            <p:cNvPr id="6" name="Oval 5"/>
            <p:cNvSpPr/>
            <p:nvPr/>
          </p:nvSpPr>
          <p:spPr bwMode="auto">
            <a:xfrm>
              <a:off x="2346028" y="4930692"/>
              <a:ext cx="840591" cy="852640"/>
            </a:xfrm>
            <a:prstGeom prst="ellipse">
              <a:avLst/>
            </a:prstGeom>
            <a:solidFill>
              <a:srgbClr val="6E0E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7" name="Oval 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8" name="Straight Connector 18"/>
          <p:cNvCxnSpPr/>
          <p:nvPr/>
        </p:nvCxnSpPr>
        <p:spPr>
          <a:xfrm flipH="1">
            <a:off x="4556886" y="1327479"/>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06667" y="1915500"/>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cxnSp>
        <p:nvCxnSpPr>
          <p:cNvPr id="10" name="Straight Connector 23"/>
          <p:cNvCxnSpPr>
            <a:stCxn id="19" idx="6"/>
          </p:cNvCxnSpPr>
          <p:nvPr/>
        </p:nvCxnSpPr>
        <p:spPr>
          <a:xfrm>
            <a:off x="3434839" y="2715317"/>
            <a:ext cx="1106681"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1" name="Straight Connector 30"/>
          <p:cNvCxnSpPr/>
          <p:nvPr/>
        </p:nvCxnSpPr>
        <p:spPr>
          <a:xfrm>
            <a:off x="4561325" y="2757423"/>
            <a:ext cx="0" cy="117852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4631030" y="1971087"/>
            <a:ext cx="44205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34"/>
          <p:cNvCxnSpPr/>
          <p:nvPr/>
        </p:nvCxnSpPr>
        <p:spPr>
          <a:xfrm>
            <a:off x="4557416" y="4582022"/>
            <a:ext cx="8348" cy="2275978"/>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53"/>
          <p:cNvCxnSpPr/>
          <p:nvPr/>
        </p:nvCxnSpPr>
        <p:spPr>
          <a:xfrm>
            <a:off x="4240127" y="1306082"/>
            <a:ext cx="621075" cy="0"/>
          </a:xfrm>
          <a:prstGeom prst="line">
            <a:avLst/>
          </a:prstGeom>
          <a:ln w="25400">
            <a:solidFill>
              <a:schemeClr val="bg1">
                <a:lumMod val="8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p:nvPr/>
        </p:nvCxnSpPr>
        <p:spPr>
          <a:xfrm flipH="1">
            <a:off x="4556886" y="2073934"/>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06667" y="2661955"/>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17" name="Group 49"/>
          <p:cNvGrpSpPr/>
          <p:nvPr/>
        </p:nvGrpSpPr>
        <p:grpSpPr>
          <a:xfrm>
            <a:off x="3021196" y="2505476"/>
            <a:ext cx="413643" cy="419681"/>
            <a:chOff x="2285781" y="4847654"/>
            <a:chExt cx="952480" cy="966132"/>
          </a:xfrm>
        </p:grpSpPr>
        <p:sp>
          <p:nvSpPr>
            <p:cNvPr id="18" name="Oval 17"/>
            <p:cNvSpPr/>
            <p:nvPr/>
          </p:nvSpPr>
          <p:spPr bwMode="auto">
            <a:xfrm>
              <a:off x="2346028" y="4908765"/>
              <a:ext cx="840592" cy="852640"/>
            </a:xfrm>
            <a:prstGeom prst="ellipse">
              <a:avLst/>
            </a:prstGeom>
            <a:solidFill>
              <a:srgbClr val="6F1A0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19" name="Oval 1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grpSp>
        <p:nvGrpSpPr>
          <p:cNvPr id="20" name="Group 49"/>
          <p:cNvGrpSpPr/>
          <p:nvPr/>
        </p:nvGrpSpPr>
        <p:grpSpPr>
          <a:xfrm>
            <a:off x="5683714" y="3615934"/>
            <a:ext cx="413643" cy="419681"/>
            <a:chOff x="2285781" y="4847654"/>
            <a:chExt cx="952480" cy="966132"/>
          </a:xfrm>
        </p:grpSpPr>
        <p:sp>
          <p:nvSpPr>
            <p:cNvPr id="21" name="Oval 20"/>
            <p:cNvSpPr/>
            <p:nvPr/>
          </p:nvSpPr>
          <p:spPr bwMode="auto">
            <a:xfrm>
              <a:off x="2346028" y="4930692"/>
              <a:ext cx="840591" cy="852640"/>
            </a:xfrm>
            <a:prstGeom prst="ellipse">
              <a:avLst/>
            </a:prstGeom>
            <a:solidFill>
              <a:srgbClr val="9E26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2" name="Oval 2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3" name="Straight Connector 32"/>
          <p:cNvCxnSpPr/>
          <p:nvPr/>
        </p:nvCxnSpPr>
        <p:spPr>
          <a:xfrm>
            <a:off x="4559276" y="3817803"/>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506667" y="3790896"/>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25" name="Group 49"/>
          <p:cNvGrpSpPr/>
          <p:nvPr/>
        </p:nvGrpSpPr>
        <p:grpSpPr>
          <a:xfrm>
            <a:off x="2970804" y="4238257"/>
            <a:ext cx="413643" cy="419681"/>
            <a:chOff x="2285781" y="4847654"/>
            <a:chExt cx="952480" cy="966132"/>
          </a:xfrm>
        </p:grpSpPr>
        <p:sp>
          <p:nvSpPr>
            <p:cNvPr id="26" name="Oval 25"/>
            <p:cNvSpPr/>
            <p:nvPr/>
          </p:nvSpPr>
          <p:spPr bwMode="auto">
            <a:xfrm>
              <a:off x="2346028" y="4908765"/>
              <a:ext cx="840592" cy="852640"/>
            </a:xfrm>
            <a:prstGeom prst="ellipse">
              <a:avLst/>
            </a:prstGeom>
            <a:solidFill>
              <a:srgbClr val="5C555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7" name="Oval 2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8" name="Straight Connector 32"/>
          <p:cNvCxnSpPr/>
          <p:nvPr/>
        </p:nvCxnSpPr>
        <p:spPr>
          <a:xfrm>
            <a:off x="3470930" y="4448098"/>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0" name="Straight Connector 18"/>
          <p:cNvCxnSpPr/>
          <p:nvPr/>
        </p:nvCxnSpPr>
        <p:spPr>
          <a:xfrm flipH="1">
            <a:off x="4556886" y="3881932"/>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06667" y="4404933"/>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sp>
        <p:nvSpPr>
          <p:cNvPr id="36" name="Dikdörtgen 35"/>
          <p:cNvSpPr/>
          <p:nvPr/>
        </p:nvSpPr>
        <p:spPr>
          <a:xfrm>
            <a:off x="5709878" y="1518737"/>
            <a:ext cx="3408589" cy="1754326"/>
          </a:xfrm>
          <a:prstGeom prst="rect">
            <a:avLst/>
          </a:prstGeom>
        </p:spPr>
        <p:txBody>
          <a:bodyPr wrap="square">
            <a:spAutoFit/>
          </a:bodyPr>
          <a:lstStyle/>
          <a:p>
            <a:r>
              <a:rPr lang="tr-TR" dirty="0">
                <a:solidFill>
                  <a:srgbClr val="6E0E0A"/>
                </a:solidFill>
                <a:latin typeface="Garamond" panose="02020404030301010803" pitchFamily="18" charset="0"/>
                <a:ea typeface="Calibri" panose="020F0502020204030204" pitchFamily="34" charset="0"/>
              </a:rPr>
              <a:t>Kanuna, bireysel veya toplu iş sözleşmesine dayanan işçi veya işveren alacağı ve tazminatı ile işe iade talebiyle açılan davalarda, arabulucuya başvurulmuş olması dava şartıdır. </a:t>
            </a:r>
          </a:p>
        </p:txBody>
      </p:sp>
      <p:sp>
        <p:nvSpPr>
          <p:cNvPr id="37" name="Dikdörtgen 36"/>
          <p:cNvSpPr/>
          <p:nvPr/>
        </p:nvSpPr>
        <p:spPr>
          <a:xfrm>
            <a:off x="292739" y="3012618"/>
            <a:ext cx="3585262" cy="923330"/>
          </a:xfrm>
          <a:prstGeom prst="rect">
            <a:avLst/>
          </a:prstGeom>
        </p:spPr>
        <p:txBody>
          <a:bodyPr wrap="square">
            <a:spAutoFit/>
          </a:bodyPr>
          <a:lstStyle/>
          <a:p>
            <a:pPr algn="just"/>
            <a:r>
              <a:rPr lang="tr-TR" dirty="0">
                <a:solidFill>
                  <a:srgbClr val="6F1A07"/>
                </a:solidFill>
                <a:latin typeface="Garamond" panose="02020404030301010803" pitchFamily="18" charset="0"/>
                <a:ea typeface="Calibri" panose="020F0502020204030204" pitchFamily="34" charset="0"/>
              </a:rPr>
              <a:t>Başvuru karşı tarafın, yerleşim yerindeki veya işin yapıldığı yerdeki arabuluculuk bürosuna yapılır. </a:t>
            </a:r>
          </a:p>
        </p:txBody>
      </p:sp>
      <p:sp>
        <p:nvSpPr>
          <p:cNvPr id="38" name="Dikdörtgen 37"/>
          <p:cNvSpPr/>
          <p:nvPr/>
        </p:nvSpPr>
        <p:spPr>
          <a:xfrm>
            <a:off x="6298643" y="3615934"/>
            <a:ext cx="2763829" cy="1754326"/>
          </a:xfrm>
          <a:prstGeom prst="rect">
            <a:avLst/>
          </a:prstGeom>
        </p:spPr>
        <p:txBody>
          <a:bodyPr wrap="square">
            <a:spAutoFit/>
          </a:bodyPr>
          <a:lstStyle/>
          <a:p>
            <a:r>
              <a:rPr lang="tr-TR" dirty="0">
                <a:solidFill>
                  <a:srgbClr val="6F1A07"/>
                </a:solidFill>
                <a:latin typeface="Garamond" panose="02020404030301010803" pitchFamily="18" charset="0"/>
                <a:ea typeface="Calibri" panose="020F0502020204030204" pitchFamily="34" charset="0"/>
              </a:rPr>
              <a:t>Arabulucu, yapılan başvuruyu görevlendirildiği tarihten itibaren üç hafta içinde sonuçlandırır. Bu süre zorunlu hâllerde en fazla bir hafta uzatılabilir.</a:t>
            </a:r>
          </a:p>
        </p:txBody>
      </p:sp>
      <p:sp>
        <p:nvSpPr>
          <p:cNvPr id="39" name="Dikdörtgen 38"/>
          <p:cNvSpPr/>
          <p:nvPr/>
        </p:nvSpPr>
        <p:spPr>
          <a:xfrm>
            <a:off x="279171" y="4818544"/>
            <a:ext cx="3960956" cy="1268489"/>
          </a:xfrm>
          <a:prstGeom prst="rect">
            <a:avLst/>
          </a:prstGeom>
        </p:spPr>
        <p:txBody>
          <a:bodyPr wrap="square">
            <a:spAutoFit/>
          </a:bodyPr>
          <a:lstStyle/>
          <a:p>
            <a:pPr>
              <a:lnSpc>
                <a:spcPct val="107000"/>
              </a:lnSpc>
              <a:spcAft>
                <a:spcPts val="800"/>
              </a:spcAft>
            </a:pPr>
            <a:r>
              <a:rPr lang="tr-TR" dirty="0">
                <a:solidFill>
                  <a:srgbClr val="5C5552"/>
                </a:solidFill>
                <a:latin typeface="Garamond" panose="02020404030301010803" pitchFamily="18" charset="0"/>
                <a:ea typeface="Calibri" panose="020F0502020204030204" pitchFamily="34" charset="0"/>
                <a:cs typeface="Times New Roman" panose="02020603050405020304" pitchFamily="18" charset="0"/>
              </a:rPr>
              <a:t>Tarafların arabuluculuk faaliyeti sonunda anlaşmaları hâlinde, arabuluculuk ücreti, aksi kararlaştırılmadıkça taraflarca eşit şekilde karşılanır. </a:t>
            </a:r>
          </a:p>
        </p:txBody>
      </p:sp>
      <p:sp>
        <p:nvSpPr>
          <p:cNvPr id="33" name="Slayt Numarası Yer Tutucusu 32"/>
          <p:cNvSpPr>
            <a:spLocks noGrp="1"/>
          </p:cNvSpPr>
          <p:nvPr>
            <p:ph type="sldNum" sz="quarter" idx="12"/>
          </p:nvPr>
        </p:nvSpPr>
        <p:spPr/>
        <p:txBody>
          <a:bodyPr/>
          <a:lstStyle/>
          <a:p>
            <a:fld id="{885776FF-AC16-4B72-9C8A-C6C7B834E379}" type="slidenum">
              <a:rPr lang="tr-TR" smtClean="0"/>
              <a:pPr/>
              <a:t>12</a:t>
            </a:fld>
            <a:endParaRPr lang="tr-TR" dirty="0"/>
          </a:p>
        </p:txBody>
      </p:sp>
    </p:spTree>
    <p:extLst>
      <p:ext uri="{BB962C8B-B14F-4D97-AF65-F5344CB8AC3E}">
        <p14:creationId xmlns:p14="http://schemas.microsoft.com/office/powerpoint/2010/main" val="35215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
                                        <p:tgtEl>
                                          <p:spTgt spid="14"/>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
                                        <p:tgtEl>
                                          <p:spTgt spid="8"/>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99"/>
                                          </p:stCondLst>
                                        </p:cTn>
                                        <p:tgtEl>
                                          <p:spTgt spid="9"/>
                                        </p:tgtEl>
                                        <p:attrNameLst>
                                          <p:attrName>style.visibility</p:attrName>
                                        </p:attrNameLst>
                                      </p:cBhvr>
                                      <p:to>
                                        <p:strVal val="visible"/>
                                      </p:to>
                                    </p:set>
                                  </p:childTnLst>
                                </p:cTn>
                              </p:par>
                            </p:childTnLst>
                          </p:cTn>
                        </p:par>
                        <p:par>
                          <p:cTn id="15" fill="hold">
                            <p:stCondLst>
                              <p:cond delay="3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
                                        <p:tgtEl>
                                          <p:spTgt spid="12"/>
                                        </p:tgtEl>
                                      </p:cBhvr>
                                    </p:animEffect>
                                  </p:childTnLst>
                                </p:cTn>
                              </p:par>
                            </p:childTnLst>
                          </p:cTn>
                        </p:par>
                        <p:par>
                          <p:cTn id="19" fill="hold">
                            <p:stCondLst>
                              <p:cond delay="400"/>
                            </p:stCondLst>
                            <p:childTnLst>
                              <p:par>
                                <p:cTn id="20" presetID="21"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750"/>
                                        <p:tgtEl>
                                          <p:spTgt spid="5"/>
                                        </p:tgtEl>
                                      </p:cBhvr>
                                    </p:animEffect>
                                  </p:childTnLst>
                                </p:cTn>
                              </p:par>
                            </p:childTnLst>
                          </p:cTn>
                        </p:par>
                        <p:par>
                          <p:cTn id="23" fill="hold">
                            <p:stCondLst>
                              <p:cond delay="1150"/>
                            </p:stCondLst>
                            <p:childTnLst>
                              <p:par>
                                <p:cTn id="24" presetID="2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65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00"/>
                                        <p:tgtEl>
                                          <p:spTgt spid="15"/>
                                        </p:tgtEl>
                                      </p:cBhvr>
                                    </p:animEffect>
                                  </p:childTnLst>
                                </p:cTn>
                              </p:par>
                            </p:childTnLst>
                          </p:cTn>
                        </p:par>
                        <p:par>
                          <p:cTn id="31" fill="hold">
                            <p:stCondLst>
                              <p:cond delay="1750"/>
                            </p:stCondLst>
                            <p:childTnLst>
                              <p:par>
                                <p:cTn id="32" presetID="1" presetClass="entr" presetSubtype="0" fill="hold" grpId="0" nodeType="afterEffect">
                                  <p:stCondLst>
                                    <p:cond delay="0"/>
                                  </p:stCondLst>
                                  <p:childTnLst>
                                    <p:set>
                                      <p:cBhvr>
                                        <p:cTn id="33" dur="1" fill="hold">
                                          <p:stCondLst>
                                            <p:cond delay="99"/>
                                          </p:stCondLst>
                                        </p:cTn>
                                        <p:tgtEl>
                                          <p:spTgt spid="16"/>
                                        </p:tgtEl>
                                        <p:attrNameLst>
                                          <p:attrName>style.visibility</p:attrName>
                                        </p:attrNameLst>
                                      </p:cBhvr>
                                      <p:to>
                                        <p:strVal val="visible"/>
                                      </p:to>
                                    </p:set>
                                  </p:childTnLst>
                                </p:cTn>
                              </p:par>
                            </p:childTnLst>
                          </p:cTn>
                        </p:par>
                        <p:par>
                          <p:cTn id="34" fill="hold">
                            <p:stCondLst>
                              <p:cond delay="1850"/>
                            </p:stCondLst>
                            <p:childTnLst>
                              <p:par>
                                <p:cTn id="35" presetID="2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100"/>
                                        <p:tgtEl>
                                          <p:spTgt spid="10"/>
                                        </p:tgtEl>
                                      </p:cBhvr>
                                    </p:animEffect>
                                  </p:childTnLst>
                                </p:cTn>
                              </p:par>
                            </p:childTnLst>
                          </p:cTn>
                        </p:par>
                        <p:par>
                          <p:cTn id="38" fill="hold">
                            <p:stCondLst>
                              <p:cond delay="1950"/>
                            </p:stCondLst>
                            <p:childTnLst>
                              <p:par>
                                <p:cTn id="39" presetID="21"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1)">
                                      <p:cBhvr>
                                        <p:cTn id="41" dur="750"/>
                                        <p:tgtEl>
                                          <p:spTgt spid="17"/>
                                        </p:tgtEl>
                                      </p:cBhvr>
                                    </p:animEffect>
                                  </p:childTnLst>
                                </p:cTn>
                              </p:par>
                            </p:childTnLst>
                          </p:cTn>
                        </p:par>
                        <p:par>
                          <p:cTn id="42" fill="hold">
                            <p:stCondLst>
                              <p:cond delay="27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320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100"/>
                                        <p:tgtEl>
                                          <p:spTgt spid="11"/>
                                        </p:tgtEl>
                                      </p:cBhvr>
                                    </p:animEffect>
                                  </p:childTnLst>
                                </p:cTn>
                              </p:par>
                            </p:childTnLst>
                          </p:cTn>
                        </p:par>
                        <p:par>
                          <p:cTn id="50" fill="hold">
                            <p:stCondLst>
                              <p:cond delay="3300"/>
                            </p:stCondLst>
                            <p:childTnLst>
                              <p:par>
                                <p:cTn id="51" presetID="1" presetClass="entr" presetSubtype="0" fill="hold" grpId="0" nodeType="afterEffect">
                                  <p:stCondLst>
                                    <p:cond delay="0"/>
                                  </p:stCondLst>
                                  <p:childTnLst>
                                    <p:set>
                                      <p:cBhvr>
                                        <p:cTn id="52" dur="1" fill="hold">
                                          <p:stCondLst>
                                            <p:cond delay="99"/>
                                          </p:stCondLst>
                                        </p:cTn>
                                        <p:tgtEl>
                                          <p:spTgt spid="24"/>
                                        </p:tgtEl>
                                        <p:attrNameLst>
                                          <p:attrName>style.visibility</p:attrName>
                                        </p:attrNameLst>
                                      </p:cBhvr>
                                      <p:to>
                                        <p:strVal val="visible"/>
                                      </p:to>
                                    </p:set>
                                  </p:childTnLst>
                                </p:cTn>
                              </p:par>
                            </p:childTnLst>
                          </p:cTn>
                        </p:par>
                        <p:par>
                          <p:cTn id="53" fill="hold">
                            <p:stCondLst>
                              <p:cond delay="3400"/>
                            </p:stCondLst>
                            <p:childTnLst>
                              <p:par>
                                <p:cTn id="54" presetID="22"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100"/>
                                        <p:tgtEl>
                                          <p:spTgt spid="23"/>
                                        </p:tgtEl>
                                      </p:cBhvr>
                                    </p:animEffect>
                                  </p:childTnLst>
                                </p:cTn>
                              </p:par>
                            </p:childTnLst>
                          </p:cTn>
                        </p:par>
                        <p:par>
                          <p:cTn id="57" fill="hold">
                            <p:stCondLst>
                              <p:cond delay="3500"/>
                            </p:stCondLst>
                            <p:childTnLst>
                              <p:par>
                                <p:cTn id="58" presetID="21"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750"/>
                                        <p:tgtEl>
                                          <p:spTgt spid="20"/>
                                        </p:tgtEl>
                                      </p:cBhvr>
                                    </p:animEffect>
                                  </p:childTnLst>
                                </p:cTn>
                              </p:par>
                            </p:childTnLst>
                          </p:cTn>
                        </p:par>
                        <p:par>
                          <p:cTn id="61" fill="hold">
                            <p:stCondLst>
                              <p:cond delay="425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475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100"/>
                                        <p:tgtEl>
                                          <p:spTgt spid="30"/>
                                        </p:tgtEl>
                                      </p:cBhvr>
                                    </p:animEffect>
                                  </p:childTnLst>
                                </p:cTn>
                              </p:par>
                            </p:childTnLst>
                          </p:cTn>
                        </p:par>
                        <p:par>
                          <p:cTn id="69" fill="hold">
                            <p:stCondLst>
                              <p:cond delay="4850"/>
                            </p:stCondLst>
                            <p:childTnLst>
                              <p:par>
                                <p:cTn id="70" presetID="1" presetClass="entr" presetSubtype="0" fill="hold" grpId="0" nodeType="afterEffect">
                                  <p:stCondLst>
                                    <p:cond delay="0"/>
                                  </p:stCondLst>
                                  <p:childTnLst>
                                    <p:set>
                                      <p:cBhvr>
                                        <p:cTn id="71" dur="1" fill="hold">
                                          <p:stCondLst>
                                            <p:cond delay="99"/>
                                          </p:stCondLst>
                                        </p:cTn>
                                        <p:tgtEl>
                                          <p:spTgt spid="31"/>
                                        </p:tgtEl>
                                        <p:attrNameLst>
                                          <p:attrName>style.visibility</p:attrName>
                                        </p:attrNameLst>
                                      </p:cBhvr>
                                      <p:to>
                                        <p:strVal val="visible"/>
                                      </p:to>
                                    </p:set>
                                  </p:childTnLst>
                                </p:cTn>
                              </p:par>
                            </p:childTnLst>
                          </p:cTn>
                        </p:par>
                        <p:par>
                          <p:cTn id="72" fill="hold">
                            <p:stCondLst>
                              <p:cond delay="4950"/>
                            </p:stCondLst>
                            <p:childTnLst>
                              <p:par>
                                <p:cTn id="73" presetID="22" presetClass="entr" presetSubtype="2"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100"/>
                                        <p:tgtEl>
                                          <p:spTgt spid="28"/>
                                        </p:tgtEl>
                                      </p:cBhvr>
                                    </p:animEffect>
                                  </p:childTnLst>
                                </p:cTn>
                              </p:par>
                            </p:childTnLst>
                          </p:cTn>
                        </p:par>
                        <p:par>
                          <p:cTn id="76" fill="hold">
                            <p:stCondLst>
                              <p:cond delay="5050"/>
                            </p:stCondLst>
                            <p:childTnLst>
                              <p:par>
                                <p:cTn id="77" presetID="21" presetClass="entr" presetSubtype="1"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heel(1)">
                                      <p:cBhvr>
                                        <p:cTn id="79" dur="750"/>
                                        <p:tgtEl>
                                          <p:spTgt spid="25"/>
                                        </p:tgtEl>
                                      </p:cBhvr>
                                    </p:animEffect>
                                  </p:childTnLst>
                                </p:cTn>
                              </p:par>
                            </p:childTnLst>
                          </p:cTn>
                        </p:par>
                        <p:par>
                          <p:cTn id="80" fill="hold">
                            <p:stCondLst>
                              <p:cond delay="5800"/>
                            </p:stCondLst>
                            <p:childTnLst>
                              <p:par>
                                <p:cTn id="81" presetID="22" presetClass="entr" presetSubtype="8"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6300"/>
                            </p:stCondLst>
                            <p:childTnLst>
                              <p:par>
                                <p:cTn id="85" presetID="22" presetClass="entr" presetSubtype="1"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up)">
                                      <p:cBhvr>
                                        <p:cTn id="8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4" grpId="0" animBg="1"/>
      <p:bldP spid="31" grpId="0" animBg="1"/>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416483"/>
            <a:ext cx="7244815" cy="834913"/>
          </a:xfrm>
        </p:spPr>
        <p:txBody>
          <a:bodyPr>
            <a:noAutofit/>
          </a:bodyPr>
          <a:lstStyle/>
          <a:p>
            <a:r>
              <a:rPr lang="tr-TR" sz="2800" dirty="0"/>
              <a:t>GEÇERSİZ SEBEPLE YAPILAN FESHİN SONUÇLARI</a:t>
            </a:r>
            <a:endParaRPr lang="en-US" sz="2800" dirty="0"/>
          </a:p>
        </p:txBody>
      </p:sp>
      <p:sp>
        <p:nvSpPr>
          <p:cNvPr id="5" name="Oval 5"/>
          <p:cNvSpPr>
            <a:spLocks noChangeArrowheads="1"/>
          </p:cNvSpPr>
          <p:nvPr/>
        </p:nvSpPr>
        <p:spPr bwMode="auto">
          <a:xfrm>
            <a:off x="338968" y="5346413"/>
            <a:ext cx="722286" cy="722473"/>
          </a:xfrm>
          <a:prstGeom prst="ellipse">
            <a:avLst/>
          </a:prstGeom>
          <a:solidFill>
            <a:srgbClr val="730208"/>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6" name="Group 38"/>
          <p:cNvGrpSpPr/>
          <p:nvPr/>
        </p:nvGrpSpPr>
        <p:grpSpPr>
          <a:xfrm>
            <a:off x="256831" y="5264254"/>
            <a:ext cx="886560" cy="886791"/>
            <a:chOff x="3800237" y="2257147"/>
            <a:chExt cx="1868076" cy="1868076"/>
          </a:xfrm>
          <a:solidFill>
            <a:srgbClr val="670208"/>
          </a:solidFill>
        </p:grpSpPr>
        <p:sp>
          <p:nvSpPr>
            <p:cNvPr id="7" name="Freeform 6"/>
            <p:cNvSpPr>
              <a:spLocks/>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8" name="Freeform 7"/>
            <p:cNvSpPr>
              <a:spLocks/>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9" name="Freeform 8"/>
            <p:cNvSpPr>
              <a:spLocks/>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0" name="Freeform 9"/>
            <p:cNvSpPr>
              <a:spLocks/>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1" name="Freeform 10"/>
            <p:cNvSpPr>
              <a:spLocks/>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2" name="Freeform 11"/>
            <p:cNvSpPr>
              <a:spLocks/>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3" name="Freeform 12"/>
            <p:cNvSpPr>
              <a:spLocks/>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4" name="Freeform 13"/>
            <p:cNvSpPr>
              <a:spLocks/>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5" name="Freeform 14"/>
            <p:cNvSpPr>
              <a:spLocks/>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6" name="Freeform 15"/>
            <p:cNvSpPr>
              <a:spLocks/>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7" name="Freeform 16"/>
            <p:cNvSpPr>
              <a:spLocks/>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8" name="Freeform 17"/>
            <p:cNvSpPr>
              <a:spLocks/>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19" name="Oval 5"/>
          <p:cNvSpPr>
            <a:spLocks noChangeArrowheads="1"/>
          </p:cNvSpPr>
          <p:nvPr/>
        </p:nvSpPr>
        <p:spPr bwMode="auto">
          <a:xfrm>
            <a:off x="338968" y="1731177"/>
            <a:ext cx="722286" cy="722473"/>
          </a:xfrm>
          <a:prstGeom prst="ellipse">
            <a:avLst/>
          </a:prstGeom>
          <a:solidFill>
            <a:srgbClr val="C51A26"/>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20" name="Group 61"/>
          <p:cNvGrpSpPr/>
          <p:nvPr/>
        </p:nvGrpSpPr>
        <p:grpSpPr>
          <a:xfrm>
            <a:off x="256831" y="1649018"/>
            <a:ext cx="886560" cy="886791"/>
            <a:chOff x="6546413" y="2257147"/>
            <a:chExt cx="1868076" cy="1868076"/>
          </a:xfrm>
          <a:solidFill>
            <a:srgbClr val="B31926"/>
          </a:solidFill>
        </p:grpSpPr>
        <p:sp>
          <p:nvSpPr>
            <p:cNvPr id="21"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2"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3"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4"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5"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6"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7"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8"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9"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0"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1"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2"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33" name="Oval 5"/>
          <p:cNvSpPr>
            <a:spLocks noChangeArrowheads="1"/>
          </p:cNvSpPr>
          <p:nvPr/>
        </p:nvSpPr>
        <p:spPr bwMode="auto">
          <a:xfrm>
            <a:off x="338968" y="3538795"/>
            <a:ext cx="722286" cy="722473"/>
          </a:xfrm>
          <a:prstGeom prst="ellipse">
            <a:avLst/>
          </a:prstGeom>
          <a:solidFill>
            <a:srgbClr val="980F19"/>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34" name="Group 86"/>
          <p:cNvGrpSpPr/>
          <p:nvPr/>
        </p:nvGrpSpPr>
        <p:grpSpPr>
          <a:xfrm>
            <a:off x="256831" y="3456636"/>
            <a:ext cx="886560" cy="886791"/>
            <a:chOff x="9237196" y="2257147"/>
            <a:chExt cx="1868076" cy="1868076"/>
          </a:xfrm>
          <a:solidFill>
            <a:srgbClr val="8A0E19"/>
          </a:solidFill>
        </p:grpSpPr>
        <p:sp>
          <p:nvSpPr>
            <p:cNvPr id="35"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6"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7"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8"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9"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0"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1"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2"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3"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4"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5"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6"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47" name="Dikdörtgen 46"/>
          <p:cNvSpPr/>
          <p:nvPr/>
        </p:nvSpPr>
        <p:spPr>
          <a:xfrm>
            <a:off x="1298799" y="5097051"/>
            <a:ext cx="7499397" cy="1200329"/>
          </a:xfrm>
          <a:prstGeom prst="rect">
            <a:avLst/>
          </a:prstGeom>
        </p:spPr>
        <p:txBody>
          <a:bodyPr wrap="square">
            <a:spAutoFit/>
          </a:bodyPr>
          <a:lstStyle/>
          <a:p>
            <a:pPr algn="just"/>
            <a:r>
              <a:rPr lang="tr-TR" sz="2400" dirty="0">
                <a:solidFill>
                  <a:srgbClr val="730208"/>
                </a:solidFill>
                <a:latin typeface="Garamond" panose="02020404030301010803" pitchFamily="18" charset="0"/>
              </a:rPr>
              <a:t>Kararın kesinleşmesine kadar çalıştırılmadığı süre için işçiye en çok dört aya kadar doğmuş bulunan ücret ve diğer hakları ödenir. </a:t>
            </a:r>
          </a:p>
        </p:txBody>
      </p:sp>
      <p:sp>
        <p:nvSpPr>
          <p:cNvPr id="48" name="Dikdörtgen 47"/>
          <p:cNvSpPr/>
          <p:nvPr/>
        </p:nvSpPr>
        <p:spPr>
          <a:xfrm>
            <a:off x="1323189" y="1501629"/>
            <a:ext cx="7499397" cy="1569660"/>
          </a:xfrm>
          <a:prstGeom prst="rect">
            <a:avLst/>
          </a:prstGeom>
        </p:spPr>
        <p:txBody>
          <a:bodyPr wrap="square">
            <a:spAutoFit/>
          </a:bodyPr>
          <a:lstStyle/>
          <a:p>
            <a:pPr lvl="0" algn="just"/>
            <a:r>
              <a:rPr lang="tr-TR" sz="2400" dirty="0">
                <a:solidFill>
                  <a:srgbClr val="C51A26"/>
                </a:solidFill>
                <a:latin typeface="Garamond" panose="02020404030301010803" pitchFamily="18" charset="0"/>
              </a:rPr>
              <a:t>İşverence geçerli sebep gösterilmediği veya gösterilen sebebin </a:t>
            </a:r>
            <a:r>
              <a:rPr lang="tr-TR" sz="2400" dirty="0" smtClean="0">
                <a:solidFill>
                  <a:srgbClr val="C51A26"/>
                </a:solidFill>
                <a:latin typeface="Garamond" panose="02020404030301010803" pitchFamily="18" charset="0"/>
              </a:rPr>
              <a:t>geçerli olmadığı </a:t>
            </a:r>
            <a:r>
              <a:rPr lang="tr-TR" sz="2400" dirty="0">
                <a:solidFill>
                  <a:srgbClr val="C51A26"/>
                </a:solidFill>
                <a:latin typeface="Garamond" panose="02020404030301010803" pitchFamily="18" charset="0"/>
              </a:rPr>
              <a:t>mahkemece veya özel hakem tarafından tespit edilerek </a:t>
            </a:r>
            <a:r>
              <a:rPr lang="tr-TR" sz="2400" dirty="0" smtClean="0">
                <a:solidFill>
                  <a:srgbClr val="C51A26"/>
                </a:solidFill>
                <a:latin typeface="Garamond" panose="02020404030301010803" pitchFamily="18" charset="0"/>
              </a:rPr>
              <a:t>feshin geçersizliğine </a:t>
            </a:r>
            <a:r>
              <a:rPr lang="tr-TR" sz="2400" dirty="0">
                <a:solidFill>
                  <a:srgbClr val="C51A26"/>
                </a:solidFill>
                <a:latin typeface="Garamond" panose="02020404030301010803" pitchFamily="18" charset="0"/>
              </a:rPr>
              <a:t>karar verildiğinde, işveren, işçiyi bir ay içinde işe </a:t>
            </a:r>
            <a:r>
              <a:rPr lang="tr-TR" sz="2400" dirty="0" smtClean="0">
                <a:solidFill>
                  <a:srgbClr val="C51A26"/>
                </a:solidFill>
                <a:latin typeface="Garamond" panose="02020404030301010803" pitchFamily="18" charset="0"/>
              </a:rPr>
              <a:t>başlatmak zorundadır</a:t>
            </a:r>
            <a:r>
              <a:rPr lang="tr-TR" sz="2400" dirty="0">
                <a:solidFill>
                  <a:srgbClr val="C51A26"/>
                </a:solidFill>
                <a:latin typeface="Garamond" panose="02020404030301010803" pitchFamily="18" charset="0"/>
              </a:rPr>
              <a:t>. </a:t>
            </a:r>
          </a:p>
        </p:txBody>
      </p:sp>
      <p:sp>
        <p:nvSpPr>
          <p:cNvPr id="49" name="Dikdörtgen 48"/>
          <p:cNvSpPr/>
          <p:nvPr/>
        </p:nvSpPr>
        <p:spPr>
          <a:xfrm>
            <a:off x="1298799" y="3310299"/>
            <a:ext cx="7523787" cy="1200329"/>
          </a:xfrm>
          <a:prstGeom prst="rect">
            <a:avLst/>
          </a:prstGeom>
        </p:spPr>
        <p:txBody>
          <a:bodyPr wrap="square">
            <a:spAutoFit/>
          </a:bodyPr>
          <a:lstStyle/>
          <a:p>
            <a:pPr lvl="0" algn="just"/>
            <a:r>
              <a:rPr lang="tr-TR" sz="2400" dirty="0">
                <a:solidFill>
                  <a:srgbClr val="980F19"/>
                </a:solidFill>
                <a:latin typeface="Garamond" panose="02020404030301010803" pitchFamily="18" charset="0"/>
              </a:rPr>
              <a:t>İşçiyi başvurusu üzerine işveren bir ay içinde işe başlatmaz ise, işçiye en az dört aylık ve en çok sekiz aylık ücreti tutarında tazminat ödemekle yükümlü olur. </a:t>
            </a:r>
          </a:p>
        </p:txBody>
      </p:sp>
      <p:sp>
        <p:nvSpPr>
          <p:cNvPr id="52" name="Slayt Numarası Yer Tutucusu 51"/>
          <p:cNvSpPr>
            <a:spLocks noGrp="1"/>
          </p:cNvSpPr>
          <p:nvPr>
            <p:ph type="sldNum" sz="quarter" idx="12"/>
          </p:nvPr>
        </p:nvSpPr>
        <p:spPr/>
        <p:txBody>
          <a:bodyPr/>
          <a:lstStyle/>
          <a:p>
            <a:fld id="{885776FF-AC16-4B72-9C8A-C6C7B834E379}" type="slidenum">
              <a:rPr lang="tr-TR" smtClean="0"/>
              <a:pPr/>
              <a:t>13</a:t>
            </a:fld>
            <a:endParaRPr lang="tr-TR" dirty="0"/>
          </a:p>
        </p:txBody>
      </p:sp>
    </p:spTree>
    <p:extLst>
      <p:ext uri="{BB962C8B-B14F-4D97-AF65-F5344CB8AC3E}">
        <p14:creationId xmlns:p14="http://schemas.microsoft.com/office/powerpoint/2010/main" val="296098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xit" presetSubtype="1" fill="hold" nodeType="withEffect">
                                  <p:stCondLst>
                                    <p:cond delay="0"/>
                                  </p:stCondLst>
                                  <p:childTnLst>
                                    <p:animEffect transition="out" filter="wheel(1)">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1000"/>
                                        <p:tgtEl>
                                          <p:spTgt spid="4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1)">
                                      <p:cBhvr>
                                        <p:cTn id="27" dur="2000"/>
                                        <p:tgtEl>
                                          <p:spTgt spid="33"/>
                                        </p:tgtEl>
                                      </p:cBhvr>
                                    </p:animEffect>
                                  </p:childTnLst>
                                </p:cTn>
                              </p:par>
                              <p:par>
                                <p:cTn id="28" presetID="21" presetClass="entr" presetSubtype="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heel(1)">
                                      <p:cBhvr>
                                        <p:cTn id="30" dur="2000"/>
                                        <p:tgtEl>
                                          <p:spTgt spid="34"/>
                                        </p:tgtEl>
                                      </p:cBhvr>
                                    </p:animEffect>
                                  </p:childTnLst>
                                </p:cTn>
                              </p:par>
                              <p:par>
                                <p:cTn id="31" presetID="21" presetClass="exit" presetSubtype="1" fill="hold" nodeType="withEffect">
                                  <p:stCondLst>
                                    <p:cond delay="0"/>
                                  </p:stCondLst>
                                  <p:childTnLst>
                                    <p:animEffect transition="out" filter="wheel(1)">
                                      <p:cBhvr>
                                        <p:cTn id="32" dur="2000"/>
                                        <p:tgtEl>
                                          <p:spTgt spid="34"/>
                                        </p:tgtEl>
                                      </p:cBhvr>
                                    </p:animEffect>
                                    <p:set>
                                      <p:cBhvr>
                                        <p:cTn id="33" dur="1" fill="hold">
                                          <p:stCondLst>
                                            <p:cond delay="1999"/>
                                          </p:stCondLst>
                                        </p:cTn>
                                        <p:tgtEl>
                                          <p:spTgt spid="34"/>
                                        </p:tgtEl>
                                        <p:attrNameLst>
                                          <p:attrName>style.visibility</p:attrName>
                                        </p:attrNameLst>
                                      </p:cBhvr>
                                      <p:to>
                                        <p:strVal val="hidden"/>
                                      </p:to>
                                    </p:set>
                                  </p:childTnLst>
                                </p:cTn>
                              </p:par>
                            </p:childTnLst>
                          </p:cTn>
                        </p:par>
                        <p:par>
                          <p:cTn id="34" fill="hold">
                            <p:stCondLst>
                              <p:cond delay="6000"/>
                            </p:stCondLst>
                            <p:childTnLst>
                              <p:par>
                                <p:cTn id="35" presetID="21" presetClass="entr" presetSubtype="1"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heel(1)">
                                      <p:cBhvr>
                                        <p:cTn id="37" dur="2000"/>
                                        <p:tgtEl>
                                          <p:spTgt spid="34"/>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1000"/>
                                        <p:tgtEl>
                                          <p:spTgt spid="47"/>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par>
                                <p:cTn id="45" presetID="21" presetClass="entr" presetSubtype="1"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par>
                                <p:cTn id="48" presetID="21" presetClass="exit" presetSubtype="1" fill="hold" nodeType="withEffect">
                                  <p:stCondLst>
                                    <p:cond delay="0"/>
                                  </p:stCondLst>
                                  <p:childTnLst>
                                    <p:animEffect transition="out" filter="wheel(1)">
                                      <p:cBhvr>
                                        <p:cTn id="49" dur="2000"/>
                                        <p:tgtEl>
                                          <p:spTgt spid="6"/>
                                        </p:tgtEl>
                                      </p:cBhvr>
                                    </p:animEffect>
                                    <p:set>
                                      <p:cBhvr>
                                        <p:cTn id="50" dur="1" fill="hold">
                                          <p:stCondLst>
                                            <p:cond delay="1999"/>
                                          </p:stCondLst>
                                        </p:cTn>
                                        <p:tgtEl>
                                          <p:spTgt spid="6"/>
                                        </p:tgtEl>
                                        <p:attrNameLst>
                                          <p:attrName>style.visibility</p:attrName>
                                        </p:attrNameLst>
                                      </p:cBhvr>
                                      <p:to>
                                        <p:strVal val="hidden"/>
                                      </p:to>
                                    </p:set>
                                  </p:childTnLst>
                                </p:cTn>
                              </p:par>
                            </p:childTnLst>
                          </p:cTn>
                        </p:par>
                        <p:par>
                          <p:cTn id="51" fill="hold">
                            <p:stCondLst>
                              <p:cond delay="10000"/>
                            </p:stCondLst>
                            <p:childTnLst>
                              <p:par>
                                <p:cTn id="52" presetID="21" presetClass="entr" presetSubtype="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heel(1)">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33" grpId="0" animBg="1"/>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5" y="221381"/>
            <a:ext cx="6793880" cy="1238302"/>
          </a:xfrm>
        </p:spPr>
        <p:txBody>
          <a:bodyPr>
            <a:normAutofit/>
          </a:bodyPr>
          <a:lstStyle/>
          <a:p>
            <a:r>
              <a:rPr lang="tr-TR" sz="2800" dirty="0"/>
              <a:t>ÇALIŞMA KOŞULLARINDA DEĞİŞİKLİK</a:t>
            </a:r>
            <a:endParaRPr lang="en-US" sz="2800" dirty="0"/>
          </a:p>
        </p:txBody>
      </p:sp>
      <p:sp>
        <p:nvSpPr>
          <p:cNvPr id="5" name="Oval 5"/>
          <p:cNvSpPr>
            <a:spLocks noChangeArrowheads="1"/>
          </p:cNvSpPr>
          <p:nvPr/>
        </p:nvSpPr>
        <p:spPr bwMode="auto">
          <a:xfrm>
            <a:off x="338968" y="5346413"/>
            <a:ext cx="722286" cy="722473"/>
          </a:xfrm>
          <a:prstGeom prst="ellipse">
            <a:avLst/>
          </a:prstGeom>
          <a:solidFill>
            <a:srgbClr val="730208"/>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6" name="Group 38"/>
          <p:cNvGrpSpPr/>
          <p:nvPr/>
        </p:nvGrpSpPr>
        <p:grpSpPr>
          <a:xfrm>
            <a:off x="256831" y="5264254"/>
            <a:ext cx="886560" cy="886791"/>
            <a:chOff x="3800237" y="2257147"/>
            <a:chExt cx="1868076" cy="1868076"/>
          </a:xfrm>
          <a:solidFill>
            <a:srgbClr val="670208"/>
          </a:solidFill>
        </p:grpSpPr>
        <p:sp>
          <p:nvSpPr>
            <p:cNvPr id="7" name="Freeform 6"/>
            <p:cNvSpPr>
              <a:spLocks/>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8" name="Freeform 7"/>
            <p:cNvSpPr>
              <a:spLocks/>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9" name="Freeform 8"/>
            <p:cNvSpPr>
              <a:spLocks/>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0" name="Freeform 9"/>
            <p:cNvSpPr>
              <a:spLocks/>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1" name="Freeform 10"/>
            <p:cNvSpPr>
              <a:spLocks/>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2" name="Freeform 11"/>
            <p:cNvSpPr>
              <a:spLocks/>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3" name="Freeform 12"/>
            <p:cNvSpPr>
              <a:spLocks/>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4" name="Freeform 13"/>
            <p:cNvSpPr>
              <a:spLocks/>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5" name="Freeform 14"/>
            <p:cNvSpPr>
              <a:spLocks/>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6" name="Freeform 15"/>
            <p:cNvSpPr>
              <a:spLocks/>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7" name="Freeform 16"/>
            <p:cNvSpPr>
              <a:spLocks/>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18" name="Freeform 17"/>
            <p:cNvSpPr>
              <a:spLocks/>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19" name="Oval 5"/>
          <p:cNvSpPr>
            <a:spLocks noChangeArrowheads="1"/>
          </p:cNvSpPr>
          <p:nvPr/>
        </p:nvSpPr>
        <p:spPr bwMode="auto">
          <a:xfrm>
            <a:off x="338968" y="1731177"/>
            <a:ext cx="722286" cy="722473"/>
          </a:xfrm>
          <a:prstGeom prst="ellipse">
            <a:avLst/>
          </a:prstGeom>
          <a:solidFill>
            <a:srgbClr val="C51A26"/>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20" name="Group 61"/>
          <p:cNvGrpSpPr/>
          <p:nvPr/>
        </p:nvGrpSpPr>
        <p:grpSpPr>
          <a:xfrm>
            <a:off x="256831" y="1649018"/>
            <a:ext cx="886560" cy="886791"/>
            <a:chOff x="6546413" y="2257147"/>
            <a:chExt cx="1868076" cy="1868076"/>
          </a:xfrm>
          <a:solidFill>
            <a:srgbClr val="B31926"/>
          </a:solidFill>
        </p:grpSpPr>
        <p:sp>
          <p:nvSpPr>
            <p:cNvPr id="21"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2"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3"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4"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5"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6"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7"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8"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9"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0"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1"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2"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33" name="Oval 5"/>
          <p:cNvSpPr>
            <a:spLocks noChangeArrowheads="1"/>
          </p:cNvSpPr>
          <p:nvPr/>
        </p:nvSpPr>
        <p:spPr bwMode="auto">
          <a:xfrm>
            <a:off x="338968" y="3538795"/>
            <a:ext cx="722286" cy="722473"/>
          </a:xfrm>
          <a:prstGeom prst="ellipse">
            <a:avLst/>
          </a:prstGeom>
          <a:solidFill>
            <a:srgbClr val="980F19"/>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34" name="Group 86"/>
          <p:cNvGrpSpPr/>
          <p:nvPr/>
        </p:nvGrpSpPr>
        <p:grpSpPr>
          <a:xfrm>
            <a:off x="256831" y="3456636"/>
            <a:ext cx="886560" cy="886791"/>
            <a:chOff x="9237196" y="2257147"/>
            <a:chExt cx="1868076" cy="1868076"/>
          </a:xfrm>
          <a:solidFill>
            <a:srgbClr val="8A0E19"/>
          </a:solidFill>
        </p:grpSpPr>
        <p:sp>
          <p:nvSpPr>
            <p:cNvPr id="35"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6"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7"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8"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9"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0"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1"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2"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3"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4"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5"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6"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47" name="Dikdörtgen 46"/>
          <p:cNvSpPr/>
          <p:nvPr/>
        </p:nvSpPr>
        <p:spPr>
          <a:xfrm>
            <a:off x="1298799" y="5097051"/>
            <a:ext cx="7499397" cy="1200329"/>
          </a:xfrm>
          <a:prstGeom prst="rect">
            <a:avLst/>
          </a:prstGeom>
        </p:spPr>
        <p:txBody>
          <a:bodyPr wrap="square">
            <a:spAutoFit/>
          </a:bodyPr>
          <a:lstStyle/>
          <a:p>
            <a:pPr algn="just"/>
            <a:r>
              <a:rPr lang="tr-TR" sz="2400" dirty="0">
                <a:solidFill>
                  <a:srgbClr val="730208"/>
                </a:solidFill>
                <a:latin typeface="Garamond" panose="02020404030301010803" pitchFamily="18" charset="0"/>
              </a:rPr>
              <a:t>Taraflar aralarında anlaşarak çalışma koşullarını her zaman değiştirebilir. Çalışma koşullarında değişiklik geçmişe etkili olarak yürürlüğe konulamaz. </a:t>
            </a:r>
          </a:p>
        </p:txBody>
      </p:sp>
      <p:sp>
        <p:nvSpPr>
          <p:cNvPr id="48" name="Dikdörtgen 47"/>
          <p:cNvSpPr/>
          <p:nvPr/>
        </p:nvSpPr>
        <p:spPr>
          <a:xfrm>
            <a:off x="1323189" y="1676914"/>
            <a:ext cx="7499397" cy="830997"/>
          </a:xfrm>
          <a:prstGeom prst="rect">
            <a:avLst/>
          </a:prstGeom>
        </p:spPr>
        <p:txBody>
          <a:bodyPr wrap="square">
            <a:spAutoFit/>
          </a:bodyPr>
          <a:lstStyle/>
          <a:p>
            <a:pPr lvl="0" algn="just"/>
            <a:r>
              <a:rPr lang="tr-TR" sz="2400" dirty="0">
                <a:solidFill>
                  <a:srgbClr val="C51A26"/>
                </a:solidFill>
                <a:latin typeface="Garamond" panose="02020404030301010803" pitchFamily="18" charset="0"/>
              </a:rPr>
              <a:t>İşveren, çalışma koşullarında esaslı bir değişikliği ancak durumu işçiye yazılı olarak bildirmek suretiyle yapabilir. </a:t>
            </a:r>
          </a:p>
        </p:txBody>
      </p:sp>
      <p:sp>
        <p:nvSpPr>
          <p:cNvPr id="49" name="Dikdörtgen 48"/>
          <p:cNvSpPr/>
          <p:nvPr/>
        </p:nvSpPr>
        <p:spPr>
          <a:xfrm>
            <a:off x="1298799" y="3310299"/>
            <a:ext cx="7523787" cy="1200329"/>
          </a:xfrm>
          <a:prstGeom prst="rect">
            <a:avLst/>
          </a:prstGeom>
        </p:spPr>
        <p:txBody>
          <a:bodyPr wrap="square">
            <a:spAutoFit/>
          </a:bodyPr>
          <a:lstStyle/>
          <a:p>
            <a:pPr lvl="0" algn="just"/>
            <a:r>
              <a:rPr lang="tr-TR" sz="2400" dirty="0">
                <a:solidFill>
                  <a:srgbClr val="980F19"/>
                </a:solidFill>
                <a:latin typeface="Garamond" panose="02020404030301010803" pitchFamily="18" charset="0"/>
              </a:rPr>
              <a:t>Bu şekle uygun olarak yapılmayan ve işçi tarafından altı işgünü içinde yazılı olarak kabul edilmeyen değişiklikler işçiyi bağlamaz. </a:t>
            </a:r>
          </a:p>
        </p:txBody>
      </p:sp>
      <p:sp>
        <p:nvSpPr>
          <p:cNvPr id="52" name="Slayt Numarası Yer Tutucusu 51"/>
          <p:cNvSpPr>
            <a:spLocks noGrp="1"/>
          </p:cNvSpPr>
          <p:nvPr>
            <p:ph type="sldNum" sz="quarter" idx="12"/>
          </p:nvPr>
        </p:nvSpPr>
        <p:spPr/>
        <p:txBody>
          <a:bodyPr/>
          <a:lstStyle/>
          <a:p>
            <a:fld id="{885776FF-AC16-4B72-9C8A-C6C7B834E379}" type="slidenum">
              <a:rPr lang="tr-TR" smtClean="0"/>
              <a:pPr/>
              <a:t>14</a:t>
            </a:fld>
            <a:endParaRPr lang="tr-TR" dirty="0"/>
          </a:p>
        </p:txBody>
      </p:sp>
    </p:spTree>
    <p:extLst>
      <p:ext uri="{BB962C8B-B14F-4D97-AF65-F5344CB8AC3E}">
        <p14:creationId xmlns:p14="http://schemas.microsoft.com/office/powerpoint/2010/main" val="88865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xit" presetSubtype="1" fill="hold" nodeType="withEffect">
                                  <p:stCondLst>
                                    <p:cond delay="0"/>
                                  </p:stCondLst>
                                  <p:childTnLst>
                                    <p:animEffect transition="out" filter="wheel(1)">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1000"/>
                                        <p:tgtEl>
                                          <p:spTgt spid="4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heel(1)">
                                      <p:cBhvr>
                                        <p:cTn id="27" dur="2000"/>
                                        <p:tgtEl>
                                          <p:spTgt spid="33"/>
                                        </p:tgtEl>
                                      </p:cBhvr>
                                    </p:animEffect>
                                  </p:childTnLst>
                                </p:cTn>
                              </p:par>
                              <p:par>
                                <p:cTn id="28" presetID="21" presetClass="entr" presetSubtype="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heel(1)">
                                      <p:cBhvr>
                                        <p:cTn id="30" dur="2000"/>
                                        <p:tgtEl>
                                          <p:spTgt spid="34"/>
                                        </p:tgtEl>
                                      </p:cBhvr>
                                    </p:animEffect>
                                  </p:childTnLst>
                                </p:cTn>
                              </p:par>
                              <p:par>
                                <p:cTn id="31" presetID="21" presetClass="exit" presetSubtype="1" fill="hold" nodeType="withEffect">
                                  <p:stCondLst>
                                    <p:cond delay="0"/>
                                  </p:stCondLst>
                                  <p:childTnLst>
                                    <p:animEffect transition="out" filter="wheel(1)">
                                      <p:cBhvr>
                                        <p:cTn id="32" dur="2000"/>
                                        <p:tgtEl>
                                          <p:spTgt spid="34"/>
                                        </p:tgtEl>
                                      </p:cBhvr>
                                    </p:animEffect>
                                    <p:set>
                                      <p:cBhvr>
                                        <p:cTn id="33" dur="1" fill="hold">
                                          <p:stCondLst>
                                            <p:cond delay="1999"/>
                                          </p:stCondLst>
                                        </p:cTn>
                                        <p:tgtEl>
                                          <p:spTgt spid="34"/>
                                        </p:tgtEl>
                                        <p:attrNameLst>
                                          <p:attrName>style.visibility</p:attrName>
                                        </p:attrNameLst>
                                      </p:cBhvr>
                                      <p:to>
                                        <p:strVal val="hidden"/>
                                      </p:to>
                                    </p:set>
                                  </p:childTnLst>
                                </p:cTn>
                              </p:par>
                            </p:childTnLst>
                          </p:cTn>
                        </p:par>
                        <p:par>
                          <p:cTn id="34" fill="hold">
                            <p:stCondLst>
                              <p:cond delay="6000"/>
                            </p:stCondLst>
                            <p:childTnLst>
                              <p:par>
                                <p:cTn id="35" presetID="21" presetClass="entr" presetSubtype="1"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heel(1)">
                                      <p:cBhvr>
                                        <p:cTn id="37" dur="2000"/>
                                        <p:tgtEl>
                                          <p:spTgt spid="34"/>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1000"/>
                                        <p:tgtEl>
                                          <p:spTgt spid="47"/>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par>
                                <p:cTn id="45" presetID="21" presetClass="entr" presetSubtype="1"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par>
                                <p:cTn id="48" presetID="21" presetClass="exit" presetSubtype="1" fill="hold" nodeType="withEffect">
                                  <p:stCondLst>
                                    <p:cond delay="0"/>
                                  </p:stCondLst>
                                  <p:childTnLst>
                                    <p:animEffect transition="out" filter="wheel(1)">
                                      <p:cBhvr>
                                        <p:cTn id="49" dur="2000"/>
                                        <p:tgtEl>
                                          <p:spTgt spid="6"/>
                                        </p:tgtEl>
                                      </p:cBhvr>
                                    </p:animEffect>
                                    <p:set>
                                      <p:cBhvr>
                                        <p:cTn id="50" dur="1" fill="hold">
                                          <p:stCondLst>
                                            <p:cond delay="1999"/>
                                          </p:stCondLst>
                                        </p:cTn>
                                        <p:tgtEl>
                                          <p:spTgt spid="6"/>
                                        </p:tgtEl>
                                        <p:attrNameLst>
                                          <p:attrName>style.visibility</p:attrName>
                                        </p:attrNameLst>
                                      </p:cBhvr>
                                      <p:to>
                                        <p:strVal val="hidden"/>
                                      </p:to>
                                    </p:set>
                                  </p:childTnLst>
                                </p:cTn>
                              </p:par>
                            </p:childTnLst>
                          </p:cTn>
                        </p:par>
                        <p:par>
                          <p:cTn id="51" fill="hold">
                            <p:stCondLst>
                              <p:cond delay="10000"/>
                            </p:stCondLst>
                            <p:childTnLst>
                              <p:par>
                                <p:cTn id="52" presetID="21" presetClass="entr" presetSubtype="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heel(1)">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33" grpId="0" animBg="1"/>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5" y="339604"/>
            <a:ext cx="6343306" cy="934268"/>
          </a:xfrm>
        </p:spPr>
        <p:txBody>
          <a:bodyPr>
            <a:normAutofit/>
          </a:bodyPr>
          <a:lstStyle/>
          <a:p>
            <a:r>
              <a:rPr lang="tr-TR" sz="2800" dirty="0"/>
              <a:t>İŞ SÖZLEŞMESİNİN DERHAL FESHİ</a:t>
            </a:r>
          </a:p>
        </p:txBody>
      </p:sp>
      <p:sp>
        <p:nvSpPr>
          <p:cNvPr id="6" name="Dikdörtgen 5"/>
          <p:cNvSpPr/>
          <p:nvPr/>
        </p:nvSpPr>
        <p:spPr>
          <a:xfrm>
            <a:off x="0" y="1371600"/>
            <a:ext cx="9144000" cy="4722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up 8"/>
          <p:cNvGrpSpPr/>
          <p:nvPr/>
        </p:nvGrpSpPr>
        <p:grpSpPr>
          <a:xfrm>
            <a:off x="362294" y="2638529"/>
            <a:ext cx="1560948" cy="1805061"/>
            <a:chOff x="2115702" y="1971727"/>
            <a:chExt cx="1560948" cy="1805061"/>
          </a:xfrm>
        </p:grpSpPr>
        <p:pic>
          <p:nvPicPr>
            <p:cNvPr id="7" name="Resim 6"/>
            <p:cNvPicPr>
              <a:picLocks noChangeAspect="1"/>
            </p:cNvPicPr>
            <p:nvPr/>
          </p:nvPicPr>
          <p:blipFill rotWithShape="1">
            <a:blip r:embed="rId3" cstate="print">
              <a:biLevel thresh="25000"/>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7298" t="7838" r="6757" b="21892"/>
            <a:stretch/>
          </p:blipFill>
          <p:spPr>
            <a:xfrm>
              <a:off x="2115702" y="1971727"/>
              <a:ext cx="1560948" cy="1276246"/>
            </a:xfrm>
            <a:prstGeom prst="rect">
              <a:avLst/>
            </a:prstGeom>
          </p:spPr>
        </p:pic>
        <p:sp>
          <p:nvSpPr>
            <p:cNvPr id="8" name="Metin kutusu 7"/>
            <p:cNvSpPr txBox="1"/>
            <p:nvPr/>
          </p:nvSpPr>
          <p:spPr>
            <a:xfrm>
              <a:off x="2548514" y="3253568"/>
              <a:ext cx="695325" cy="523220"/>
            </a:xfrm>
            <a:prstGeom prst="rect">
              <a:avLst/>
            </a:prstGeom>
            <a:noFill/>
          </p:spPr>
          <p:txBody>
            <a:bodyPr wrap="square" rtlCol="0">
              <a:spAutoFit/>
            </a:bodyPr>
            <a:lstStyle/>
            <a:p>
              <a:r>
                <a:rPr lang="tr-TR" sz="2800" dirty="0" smtClean="0">
                  <a:solidFill>
                    <a:schemeClr val="bg1"/>
                  </a:solidFill>
                  <a:latin typeface="Garamond" panose="02020404030301010803" pitchFamily="18" charset="0"/>
                </a:rPr>
                <a:t>İşçi</a:t>
              </a:r>
              <a:endParaRPr lang="tr-TR" dirty="0">
                <a:solidFill>
                  <a:schemeClr val="bg1"/>
                </a:solidFill>
                <a:latin typeface="Garamond" panose="02020404030301010803" pitchFamily="18" charset="0"/>
              </a:endParaRPr>
            </a:p>
          </p:txBody>
        </p:sp>
      </p:grpSp>
      <p:grpSp>
        <p:nvGrpSpPr>
          <p:cNvPr id="19" name="Grup 18"/>
          <p:cNvGrpSpPr/>
          <p:nvPr/>
        </p:nvGrpSpPr>
        <p:grpSpPr>
          <a:xfrm>
            <a:off x="3064966" y="1831390"/>
            <a:ext cx="3801034" cy="652291"/>
            <a:chOff x="3064966" y="1831390"/>
            <a:chExt cx="3801034" cy="652291"/>
          </a:xfrm>
        </p:grpSpPr>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66" y="1831390"/>
              <a:ext cx="761006" cy="652291"/>
            </a:xfrm>
            <a:prstGeom prst="rect">
              <a:avLst/>
            </a:prstGeom>
            <a:noFill/>
          </p:spPr>
        </p:pic>
        <p:sp>
          <p:nvSpPr>
            <p:cNvPr id="13" name="Metin kutusu 12"/>
            <p:cNvSpPr txBox="1"/>
            <p:nvPr/>
          </p:nvSpPr>
          <p:spPr>
            <a:xfrm>
              <a:off x="4103750" y="1865148"/>
              <a:ext cx="2762250" cy="584775"/>
            </a:xfrm>
            <a:prstGeom prst="rect">
              <a:avLst/>
            </a:prstGeom>
            <a:noFill/>
          </p:spPr>
          <p:txBody>
            <a:bodyPr wrap="square" rtlCol="0">
              <a:spAutoFit/>
            </a:bodyPr>
            <a:lstStyle/>
            <a:p>
              <a:r>
                <a:rPr lang="tr-TR" sz="3200" dirty="0">
                  <a:solidFill>
                    <a:schemeClr val="bg1"/>
                  </a:solidFill>
                  <a:latin typeface="Garamond" panose="02020404030301010803" pitchFamily="18" charset="0"/>
                </a:rPr>
                <a:t>Sağlık </a:t>
              </a:r>
              <a:r>
                <a:rPr lang="tr-TR" sz="3200" dirty="0" smtClean="0">
                  <a:solidFill>
                    <a:schemeClr val="bg1"/>
                  </a:solidFill>
                  <a:latin typeface="Garamond" panose="02020404030301010803" pitchFamily="18" charset="0"/>
                </a:rPr>
                <a:t>sebepleri</a:t>
              </a:r>
              <a:endParaRPr lang="tr-TR" sz="3200" dirty="0">
                <a:solidFill>
                  <a:schemeClr val="bg1"/>
                </a:solidFill>
                <a:latin typeface="Garamond" panose="02020404030301010803" pitchFamily="18" charset="0"/>
              </a:endParaRPr>
            </a:p>
          </p:txBody>
        </p:sp>
      </p:grpSp>
      <p:grpSp>
        <p:nvGrpSpPr>
          <p:cNvPr id="20" name="Grup 19"/>
          <p:cNvGrpSpPr/>
          <p:nvPr/>
        </p:nvGrpSpPr>
        <p:grpSpPr>
          <a:xfrm>
            <a:off x="3093152" y="2924175"/>
            <a:ext cx="5650798" cy="1077218"/>
            <a:chOff x="3093152" y="2924175"/>
            <a:chExt cx="5650798" cy="1077218"/>
          </a:xfrm>
        </p:grpSpPr>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3152" y="3130599"/>
              <a:ext cx="704635" cy="664370"/>
            </a:xfrm>
            <a:prstGeom prst="rect">
              <a:avLst/>
            </a:prstGeom>
            <a:noFill/>
          </p:spPr>
        </p:pic>
        <p:sp>
          <p:nvSpPr>
            <p:cNvPr id="14" name="Metin kutusu 13"/>
            <p:cNvSpPr txBox="1"/>
            <p:nvPr/>
          </p:nvSpPr>
          <p:spPr>
            <a:xfrm>
              <a:off x="4057650" y="2924175"/>
              <a:ext cx="4686300" cy="1077218"/>
            </a:xfrm>
            <a:prstGeom prst="rect">
              <a:avLst/>
            </a:prstGeom>
            <a:noFill/>
          </p:spPr>
          <p:txBody>
            <a:bodyPr wrap="square" rtlCol="0">
              <a:spAutoFit/>
            </a:bodyPr>
            <a:lstStyle/>
            <a:p>
              <a:r>
                <a:rPr lang="tr-TR" sz="3200" dirty="0">
                  <a:solidFill>
                    <a:schemeClr val="bg1"/>
                  </a:solidFill>
                  <a:latin typeface="Garamond" panose="02020404030301010803" pitchFamily="18" charset="0"/>
                </a:rPr>
                <a:t>Ahlak ve iyi niyet kurallarına uymayan hal ve benzerleri </a:t>
              </a:r>
            </a:p>
          </p:txBody>
        </p:sp>
      </p:grpSp>
      <p:grpSp>
        <p:nvGrpSpPr>
          <p:cNvPr id="21" name="Grup 20"/>
          <p:cNvGrpSpPr/>
          <p:nvPr/>
        </p:nvGrpSpPr>
        <p:grpSpPr>
          <a:xfrm>
            <a:off x="3115452" y="4467027"/>
            <a:ext cx="4047348" cy="642715"/>
            <a:chOff x="3115452" y="4467027"/>
            <a:chExt cx="4047348" cy="642715"/>
          </a:xfrm>
        </p:grpSpPr>
        <p:pic>
          <p:nvPicPr>
            <p:cNvPr id="12" name="Resim 11"/>
            <p:cNvPicPr>
              <a:picLocks noChangeAspect="1"/>
            </p:cNvPicPr>
            <p:nvPr/>
          </p:nvPicPr>
          <p:blipFill rotWithShape="1">
            <a:blip r:embed="rId7" cstate="print">
              <a:extLst>
                <a:ext uri="{28A0092B-C50C-407E-A947-70E740481C1C}">
                  <a14:useLocalDpi xmlns:a14="http://schemas.microsoft.com/office/drawing/2010/main" val="0"/>
                </a:ext>
              </a:extLst>
            </a:blip>
            <a:srcRect l="12341" t="7733"/>
            <a:stretch/>
          </p:blipFill>
          <p:spPr>
            <a:xfrm>
              <a:off x="3115452" y="4467027"/>
              <a:ext cx="660034" cy="642715"/>
            </a:xfrm>
            <a:prstGeom prst="rect">
              <a:avLst/>
            </a:prstGeom>
            <a:noFill/>
          </p:spPr>
        </p:pic>
        <p:sp>
          <p:nvSpPr>
            <p:cNvPr id="15" name="Metin kutusu 14"/>
            <p:cNvSpPr txBox="1"/>
            <p:nvPr/>
          </p:nvSpPr>
          <p:spPr>
            <a:xfrm>
              <a:off x="4143375" y="4495997"/>
              <a:ext cx="3019425" cy="584775"/>
            </a:xfrm>
            <a:prstGeom prst="rect">
              <a:avLst/>
            </a:prstGeom>
            <a:noFill/>
          </p:spPr>
          <p:txBody>
            <a:bodyPr wrap="square" rtlCol="0">
              <a:spAutoFit/>
            </a:bodyPr>
            <a:lstStyle/>
            <a:p>
              <a:r>
                <a:rPr lang="tr-TR" sz="3200" dirty="0">
                  <a:solidFill>
                    <a:schemeClr val="bg1"/>
                  </a:solidFill>
                  <a:latin typeface="Garamond" panose="02020404030301010803" pitchFamily="18" charset="0"/>
                </a:rPr>
                <a:t>Zorlayıcı sebepler </a:t>
              </a:r>
              <a:endParaRPr lang="en-US" sz="3200" dirty="0">
                <a:solidFill>
                  <a:schemeClr val="bg1"/>
                </a:solidFill>
                <a:latin typeface="Garamond" panose="02020404030301010803" pitchFamily="18" charset="0"/>
              </a:endParaRPr>
            </a:p>
          </p:txBody>
        </p:sp>
      </p:grpSp>
      <p:sp>
        <p:nvSpPr>
          <p:cNvPr id="17" name="Slayt Numarası Yer Tutucusu 16"/>
          <p:cNvSpPr>
            <a:spLocks noGrp="1"/>
          </p:cNvSpPr>
          <p:nvPr>
            <p:ph type="sldNum" sz="quarter" idx="12"/>
          </p:nvPr>
        </p:nvSpPr>
        <p:spPr/>
        <p:txBody>
          <a:bodyPr/>
          <a:lstStyle/>
          <a:p>
            <a:fld id="{885776FF-AC16-4B72-9C8A-C6C7B834E379}" type="slidenum">
              <a:rPr lang="tr-TR" smtClean="0"/>
              <a:pPr/>
              <a:t>15</a:t>
            </a:fld>
            <a:endParaRPr lang="tr-TR" dirty="0"/>
          </a:p>
        </p:txBody>
      </p:sp>
    </p:spTree>
    <p:extLst>
      <p:ext uri="{BB962C8B-B14F-4D97-AF65-F5344CB8AC3E}">
        <p14:creationId xmlns:p14="http://schemas.microsoft.com/office/powerpoint/2010/main" val="257735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412456"/>
            <a:ext cx="6250541" cy="875650"/>
          </a:xfrm>
        </p:spPr>
        <p:txBody>
          <a:bodyPr>
            <a:normAutofit/>
          </a:bodyPr>
          <a:lstStyle/>
          <a:p>
            <a:r>
              <a:rPr lang="tr-TR" sz="2800" dirty="0"/>
              <a:t>İŞ SÖZLEŞMESİNİN DERHAL FESHİ</a:t>
            </a:r>
          </a:p>
        </p:txBody>
      </p:sp>
      <p:sp>
        <p:nvSpPr>
          <p:cNvPr id="6" name="Dikdörtgen 5"/>
          <p:cNvSpPr/>
          <p:nvPr/>
        </p:nvSpPr>
        <p:spPr>
          <a:xfrm>
            <a:off x="0" y="1371600"/>
            <a:ext cx="9144000" cy="4722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up 18"/>
          <p:cNvGrpSpPr/>
          <p:nvPr/>
        </p:nvGrpSpPr>
        <p:grpSpPr>
          <a:xfrm>
            <a:off x="3064966" y="1831390"/>
            <a:ext cx="3801034" cy="652291"/>
            <a:chOff x="3064966" y="1831390"/>
            <a:chExt cx="3801034" cy="652291"/>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966" y="1831390"/>
              <a:ext cx="761006" cy="652291"/>
            </a:xfrm>
            <a:prstGeom prst="rect">
              <a:avLst/>
            </a:prstGeom>
            <a:noFill/>
          </p:spPr>
        </p:pic>
        <p:sp>
          <p:nvSpPr>
            <p:cNvPr id="13" name="Metin kutusu 12"/>
            <p:cNvSpPr txBox="1"/>
            <p:nvPr/>
          </p:nvSpPr>
          <p:spPr>
            <a:xfrm>
              <a:off x="4103750" y="1865148"/>
              <a:ext cx="2762250" cy="584775"/>
            </a:xfrm>
            <a:prstGeom prst="rect">
              <a:avLst/>
            </a:prstGeom>
            <a:noFill/>
          </p:spPr>
          <p:txBody>
            <a:bodyPr wrap="square" rtlCol="0">
              <a:spAutoFit/>
            </a:bodyPr>
            <a:lstStyle/>
            <a:p>
              <a:r>
                <a:rPr lang="tr-TR" sz="3200" dirty="0">
                  <a:solidFill>
                    <a:schemeClr val="bg1"/>
                  </a:solidFill>
                  <a:latin typeface="Garamond" panose="02020404030301010803" pitchFamily="18" charset="0"/>
                </a:rPr>
                <a:t>Sağlık </a:t>
              </a:r>
              <a:r>
                <a:rPr lang="tr-TR" sz="3200" dirty="0" smtClean="0">
                  <a:solidFill>
                    <a:schemeClr val="bg1"/>
                  </a:solidFill>
                  <a:latin typeface="Garamond" panose="02020404030301010803" pitchFamily="18" charset="0"/>
                </a:rPr>
                <a:t>sebepleri</a:t>
              </a:r>
              <a:endParaRPr lang="tr-TR" sz="3200" dirty="0">
                <a:solidFill>
                  <a:schemeClr val="bg1"/>
                </a:solidFill>
                <a:latin typeface="Garamond" panose="02020404030301010803" pitchFamily="18" charset="0"/>
              </a:endParaRPr>
            </a:p>
          </p:txBody>
        </p:sp>
      </p:grpSp>
      <p:grpSp>
        <p:nvGrpSpPr>
          <p:cNvPr id="20" name="Grup 19"/>
          <p:cNvGrpSpPr/>
          <p:nvPr/>
        </p:nvGrpSpPr>
        <p:grpSpPr>
          <a:xfrm>
            <a:off x="3093152" y="2924175"/>
            <a:ext cx="5650798" cy="1077218"/>
            <a:chOff x="3093152" y="2924175"/>
            <a:chExt cx="5650798" cy="1077218"/>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152" y="3130599"/>
              <a:ext cx="704635" cy="664370"/>
            </a:xfrm>
            <a:prstGeom prst="rect">
              <a:avLst/>
            </a:prstGeom>
            <a:noFill/>
          </p:spPr>
        </p:pic>
        <p:sp>
          <p:nvSpPr>
            <p:cNvPr id="14" name="Metin kutusu 13"/>
            <p:cNvSpPr txBox="1"/>
            <p:nvPr/>
          </p:nvSpPr>
          <p:spPr>
            <a:xfrm>
              <a:off x="4057650" y="2924175"/>
              <a:ext cx="4686300" cy="1077218"/>
            </a:xfrm>
            <a:prstGeom prst="rect">
              <a:avLst/>
            </a:prstGeom>
            <a:noFill/>
          </p:spPr>
          <p:txBody>
            <a:bodyPr wrap="square" rtlCol="0">
              <a:spAutoFit/>
            </a:bodyPr>
            <a:lstStyle/>
            <a:p>
              <a:r>
                <a:rPr lang="tr-TR" sz="3200" dirty="0">
                  <a:solidFill>
                    <a:schemeClr val="bg1"/>
                  </a:solidFill>
                  <a:latin typeface="Garamond" panose="02020404030301010803" pitchFamily="18" charset="0"/>
                </a:rPr>
                <a:t>Ahlak ve iyi niyet kurallarına uymayan hal ve benzerleri </a:t>
              </a:r>
            </a:p>
          </p:txBody>
        </p:sp>
      </p:grpSp>
      <p:grpSp>
        <p:nvGrpSpPr>
          <p:cNvPr id="21" name="Grup 20"/>
          <p:cNvGrpSpPr/>
          <p:nvPr/>
        </p:nvGrpSpPr>
        <p:grpSpPr>
          <a:xfrm>
            <a:off x="3115452" y="4467027"/>
            <a:ext cx="4047348" cy="642715"/>
            <a:chOff x="3115452" y="4467027"/>
            <a:chExt cx="4047348" cy="642715"/>
          </a:xfrm>
        </p:grpSpPr>
        <p:pic>
          <p:nvPicPr>
            <p:cNvPr id="12" name="Resim 11"/>
            <p:cNvPicPr>
              <a:picLocks noChangeAspect="1"/>
            </p:cNvPicPr>
            <p:nvPr/>
          </p:nvPicPr>
          <p:blipFill rotWithShape="1">
            <a:blip r:embed="rId5" cstate="print">
              <a:extLst>
                <a:ext uri="{28A0092B-C50C-407E-A947-70E740481C1C}">
                  <a14:useLocalDpi xmlns:a14="http://schemas.microsoft.com/office/drawing/2010/main" val="0"/>
                </a:ext>
              </a:extLst>
            </a:blip>
            <a:srcRect l="12341" t="7733"/>
            <a:stretch/>
          </p:blipFill>
          <p:spPr>
            <a:xfrm>
              <a:off x="3115452" y="4467027"/>
              <a:ext cx="660034" cy="642715"/>
            </a:xfrm>
            <a:prstGeom prst="rect">
              <a:avLst/>
            </a:prstGeom>
            <a:noFill/>
          </p:spPr>
        </p:pic>
        <p:sp>
          <p:nvSpPr>
            <p:cNvPr id="15" name="Metin kutusu 14"/>
            <p:cNvSpPr txBox="1"/>
            <p:nvPr/>
          </p:nvSpPr>
          <p:spPr>
            <a:xfrm>
              <a:off x="4143375" y="4495997"/>
              <a:ext cx="3019425" cy="584775"/>
            </a:xfrm>
            <a:prstGeom prst="rect">
              <a:avLst/>
            </a:prstGeom>
            <a:noFill/>
          </p:spPr>
          <p:txBody>
            <a:bodyPr wrap="square" rtlCol="0">
              <a:spAutoFit/>
            </a:bodyPr>
            <a:lstStyle/>
            <a:p>
              <a:r>
                <a:rPr lang="tr-TR" sz="3200" dirty="0">
                  <a:solidFill>
                    <a:schemeClr val="bg1"/>
                  </a:solidFill>
                  <a:latin typeface="Garamond" panose="02020404030301010803" pitchFamily="18" charset="0"/>
                </a:rPr>
                <a:t>Zorlayıcı sebepler </a:t>
              </a:r>
              <a:endParaRPr lang="en-US" sz="3200" dirty="0">
                <a:solidFill>
                  <a:schemeClr val="bg1"/>
                </a:solidFill>
                <a:latin typeface="Garamond" panose="02020404030301010803" pitchFamily="18" charset="0"/>
              </a:endParaRPr>
            </a:p>
          </p:txBody>
        </p:sp>
      </p:grpSp>
      <p:grpSp>
        <p:nvGrpSpPr>
          <p:cNvPr id="5" name="Grup 4"/>
          <p:cNvGrpSpPr/>
          <p:nvPr/>
        </p:nvGrpSpPr>
        <p:grpSpPr>
          <a:xfrm>
            <a:off x="3115452" y="4933182"/>
            <a:ext cx="6717004" cy="1077218"/>
            <a:chOff x="445796" y="4840658"/>
            <a:chExt cx="6717004" cy="1077218"/>
          </a:xfrm>
        </p:grpSpPr>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796" y="5091858"/>
              <a:ext cx="671437" cy="563858"/>
            </a:xfrm>
            <a:prstGeom prst="rect">
              <a:avLst/>
            </a:prstGeom>
            <a:noFill/>
          </p:spPr>
        </p:pic>
        <p:sp>
          <p:nvSpPr>
            <p:cNvPr id="4" name="Metin kutusu 3"/>
            <p:cNvSpPr txBox="1"/>
            <p:nvPr/>
          </p:nvSpPr>
          <p:spPr>
            <a:xfrm>
              <a:off x="1390650" y="4840658"/>
              <a:ext cx="5772150" cy="1077218"/>
            </a:xfrm>
            <a:prstGeom prst="rect">
              <a:avLst/>
            </a:prstGeom>
            <a:noFill/>
          </p:spPr>
          <p:txBody>
            <a:bodyPr wrap="square" rtlCol="0">
              <a:spAutoFit/>
            </a:bodyPr>
            <a:lstStyle/>
            <a:p>
              <a:r>
                <a:rPr lang="tr-TR" sz="3200" dirty="0">
                  <a:solidFill>
                    <a:schemeClr val="bg1"/>
                  </a:solidFill>
                  <a:latin typeface="Garamond" panose="02020404030301010803" pitchFamily="18" charset="0"/>
                </a:rPr>
                <a:t>İşçinin gözaltına alınması veya tutuklanması </a:t>
              </a:r>
              <a:r>
                <a:rPr lang="tr-TR" sz="3200" dirty="0" smtClean="0">
                  <a:solidFill>
                    <a:schemeClr val="bg1"/>
                  </a:solidFill>
                  <a:latin typeface="Garamond" panose="02020404030301010803" pitchFamily="18" charset="0"/>
                </a:rPr>
                <a:t>hali</a:t>
              </a:r>
              <a:endParaRPr lang="tr-TR" sz="3200" dirty="0">
                <a:solidFill>
                  <a:schemeClr val="bg1"/>
                </a:solidFill>
                <a:latin typeface="Garamond" panose="02020404030301010803" pitchFamily="18" charset="0"/>
              </a:endParaRPr>
            </a:p>
          </p:txBody>
        </p:sp>
      </p:grpSp>
      <p:grpSp>
        <p:nvGrpSpPr>
          <p:cNvPr id="24" name="Grup 23"/>
          <p:cNvGrpSpPr/>
          <p:nvPr/>
        </p:nvGrpSpPr>
        <p:grpSpPr>
          <a:xfrm>
            <a:off x="693445" y="2504957"/>
            <a:ext cx="1733551" cy="2005337"/>
            <a:chOff x="449554" y="3627625"/>
            <a:chExt cx="1733551" cy="2005337"/>
          </a:xfrm>
        </p:grpSpPr>
        <p:pic>
          <p:nvPicPr>
            <p:cNvPr id="18" name="Resim 17"/>
            <p:cNvPicPr>
              <a:picLocks noChangeAspect="1"/>
            </p:cNvPicPr>
            <p:nvPr/>
          </p:nvPicPr>
          <p:blipFill rotWithShape="1">
            <a:blip r:embed="rId7" cstate="print">
              <a:biLevel thresh="25000"/>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val="0"/>
                </a:ext>
              </a:extLst>
            </a:blip>
            <a:srcRect l="10344" t="7529" r="10292" b="21995"/>
            <a:stretch/>
          </p:blipFill>
          <p:spPr>
            <a:xfrm>
              <a:off x="449554" y="3627625"/>
              <a:ext cx="1733551" cy="1539393"/>
            </a:xfrm>
            <a:prstGeom prst="rect">
              <a:avLst/>
            </a:prstGeom>
          </p:spPr>
        </p:pic>
        <p:sp>
          <p:nvSpPr>
            <p:cNvPr id="22" name="Metin kutusu 21"/>
            <p:cNvSpPr txBox="1"/>
            <p:nvPr/>
          </p:nvSpPr>
          <p:spPr>
            <a:xfrm>
              <a:off x="689034" y="5109742"/>
              <a:ext cx="1254591" cy="523220"/>
            </a:xfrm>
            <a:prstGeom prst="rect">
              <a:avLst/>
            </a:prstGeom>
            <a:noFill/>
          </p:spPr>
          <p:txBody>
            <a:bodyPr wrap="square" rtlCol="0">
              <a:spAutoFit/>
            </a:bodyPr>
            <a:lstStyle/>
            <a:p>
              <a:r>
                <a:rPr lang="tr-TR" sz="2800" dirty="0" smtClean="0">
                  <a:solidFill>
                    <a:schemeClr val="bg1"/>
                  </a:solidFill>
                  <a:latin typeface="Garamond" panose="02020404030301010803" pitchFamily="18" charset="0"/>
                </a:rPr>
                <a:t>İşveren</a:t>
              </a:r>
              <a:endParaRPr lang="tr-TR" dirty="0">
                <a:solidFill>
                  <a:schemeClr val="bg1"/>
                </a:solidFill>
                <a:latin typeface="Garamond" panose="02020404030301010803" pitchFamily="18" charset="0"/>
              </a:endParaRPr>
            </a:p>
          </p:txBody>
        </p:sp>
      </p:grpSp>
      <p:sp>
        <p:nvSpPr>
          <p:cNvPr id="16" name="Slayt Numarası Yer Tutucusu 15"/>
          <p:cNvSpPr>
            <a:spLocks noGrp="1"/>
          </p:cNvSpPr>
          <p:nvPr>
            <p:ph type="sldNum" sz="quarter" idx="12"/>
          </p:nvPr>
        </p:nvSpPr>
        <p:spPr/>
        <p:txBody>
          <a:bodyPr/>
          <a:lstStyle/>
          <a:p>
            <a:fld id="{885776FF-AC16-4B72-9C8A-C6C7B834E379}" type="slidenum">
              <a:rPr lang="tr-TR" smtClean="0"/>
              <a:pPr/>
              <a:t>16</a:t>
            </a:fld>
            <a:endParaRPr lang="tr-TR" dirty="0"/>
          </a:p>
        </p:txBody>
      </p:sp>
    </p:spTree>
    <p:extLst>
      <p:ext uri="{BB962C8B-B14F-4D97-AF65-F5344CB8AC3E}">
        <p14:creationId xmlns:p14="http://schemas.microsoft.com/office/powerpoint/2010/main" val="17814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42" presetClass="path" presetSubtype="0" accel="50000" decel="50000" fill="hold" nodeType="withEffect">
                                  <p:stCondLst>
                                    <p:cond delay="500"/>
                                  </p:stCondLst>
                                  <p:childTnLst>
                                    <p:animMotion origin="layout" path="M 4.44444E-6 -3.33333E-6 L -0.00035 -0.04745 " pathEditMode="relative" rAng="0" ptsTypes="AA">
                                      <p:cBhvr>
                                        <p:cTn id="9" dur="2000" fill="hold"/>
                                        <p:tgtEl>
                                          <p:spTgt spid="19"/>
                                        </p:tgtEl>
                                        <p:attrNameLst>
                                          <p:attrName>ppt_x</p:attrName>
                                          <p:attrName>ppt_y</p:attrName>
                                        </p:attrNameLst>
                                      </p:cBhvr>
                                      <p:rCtr x="-17" y="-2384"/>
                                    </p:animMotion>
                                  </p:childTnLst>
                                </p:cTn>
                              </p:par>
                              <p:par>
                                <p:cTn id="10" presetID="42" presetClass="path" presetSubtype="0" accel="50000" decel="50000" fill="hold" nodeType="withEffect">
                                  <p:stCondLst>
                                    <p:cond delay="500"/>
                                  </p:stCondLst>
                                  <p:childTnLst>
                                    <p:animMotion origin="layout" path="M -2.22222E-6 -1.11111E-6 L 0.0007 -0.04838 " pathEditMode="relative" rAng="0" ptsTypes="AA">
                                      <p:cBhvr>
                                        <p:cTn id="11" dur="2000" fill="hold"/>
                                        <p:tgtEl>
                                          <p:spTgt spid="20"/>
                                        </p:tgtEl>
                                        <p:attrNameLst>
                                          <p:attrName>ppt_x</p:attrName>
                                          <p:attrName>ppt_y</p:attrName>
                                        </p:attrNameLst>
                                      </p:cBhvr>
                                      <p:rCtr x="35" y="-2431"/>
                                    </p:animMotion>
                                  </p:childTnLst>
                                </p:cTn>
                              </p:par>
                              <p:par>
                                <p:cTn id="12" presetID="42" presetClass="path" presetSubtype="0" accel="50000" decel="50000" fill="hold" nodeType="withEffect">
                                  <p:stCondLst>
                                    <p:cond delay="500"/>
                                  </p:stCondLst>
                                  <p:childTnLst>
                                    <p:animMotion origin="layout" path="M 8.33333E-7 1.85185E-6 L 0.00052 -0.05093 " pathEditMode="relative" rAng="0" ptsTypes="AA">
                                      <p:cBhvr>
                                        <p:cTn id="13" dur="2000" fill="hold"/>
                                        <p:tgtEl>
                                          <p:spTgt spid="21"/>
                                        </p:tgtEl>
                                        <p:attrNameLst>
                                          <p:attrName>ppt_x</p:attrName>
                                          <p:attrName>ppt_y</p:attrName>
                                        </p:attrNameLst>
                                      </p:cBhvr>
                                      <p:rCtr x="17" y="-2546"/>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r>
              <a:rPr lang="tr-TR" sz="2800" dirty="0" smtClean="0"/>
              <a:t>ENGELLİ VE </a:t>
            </a:r>
            <a:r>
              <a:rPr lang="tr-TR" sz="2800" dirty="0"/>
              <a:t>ESKİ HÜKÜMLÜ ÇALIŞTIRMA</a:t>
            </a:r>
          </a:p>
        </p:txBody>
      </p:sp>
      <p:grpSp>
        <p:nvGrpSpPr>
          <p:cNvPr id="41" name="Group 2"/>
          <p:cNvGrpSpPr>
            <a:grpSpLocks/>
          </p:cNvGrpSpPr>
          <p:nvPr/>
        </p:nvGrpSpPr>
        <p:grpSpPr bwMode="auto">
          <a:xfrm>
            <a:off x="204898" y="1459683"/>
            <a:ext cx="2145842" cy="4598367"/>
            <a:chOff x="0" y="0"/>
            <a:chExt cx="2304" cy="4936"/>
          </a:xfrm>
        </p:grpSpPr>
        <p:sp>
          <p:nvSpPr>
            <p:cNvPr id="44" name="Rectangle 3"/>
            <p:cNvSpPr>
              <a:spLocks/>
            </p:cNvSpPr>
            <p:nvPr/>
          </p:nvSpPr>
          <p:spPr bwMode="auto">
            <a:xfrm>
              <a:off x="12" y="0"/>
              <a:ext cx="2280" cy="1645"/>
            </a:xfrm>
            <a:prstGeom prst="rect">
              <a:avLst/>
            </a:prstGeom>
            <a:solidFill>
              <a:srgbClr val="A8161E"/>
            </a:solidFill>
            <a:ln w="12700">
              <a:noFill/>
              <a:miter lim="800000"/>
              <a:headEnd/>
              <a:tailEnd/>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701"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5" name="Rectangle 4"/>
            <p:cNvSpPr>
              <a:spLocks/>
            </p:cNvSpPr>
            <p:nvPr/>
          </p:nvSpPr>
          <p:spPr bwMode="auto">
            <a:xfrm>
              <a:off x="12" y="1645"/>
              <a:ext cx="2280" cy="2887"/>
            </a:xfrm>
            <a:prstGeom prst="rect">
              <a:avLst/>
            </a:prstGeom>
            <a:solidFill>
              <a:srgbClr val="F4F4F4"/>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701"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6" name="Freeform 5"/>
            <p:cNvSpPr>
              <a:spLocks/>
            </p:cNvSpPr>
            <p:nvPr/>
          </p:nvSpPr>
          <p:spPr bwMode="auto">
            <a:xfrm>
              <a:off x="0" y="1645"/>
              <a:ext cx="2304" cy="2887"/>
            </a:xfrm>
            <a:custGeom>
              <a:avLst/>
              <a:gdLst>
                <a:gd name="T0" fmla="*/ 0 w 21600"/>
                <a:gd name="T1" fmla="*/ 0 h 21600"/>
                <a:gd name="T2" fmla="*/ 13 w 21600"/>
                <a:gd name="T3" fmla="*/ 3 h 21600"/>
                <a:gd name="T4" fmla="*/ 26 w 21600"/>
                <a:gd name="T5" fmla="*/ 0 h 21600"/>
                <a:gd name="T6" fmla="*/ 1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6"/>
                  </a:moveTo>
                  <a:lnTo>
                    <a:pt x="10800" y="21600"/>
                  </a:lnTo>
                  <a:lnTo>
                    <a:pt x="21600" y="46"/>
                  </a:lnTo>
                  <a:lnTo>
                    <a:pt x="10800" y="0"/>
                  </a:lnTo>
                  <a:lnTo>
                    <a:pt x="0" y="46"/>
                  </a:lnTo>
                  <a:close/>
                  <a:moveTo>
                    <a:pt x="0" y="46"/>
                  </a:moveTo>
                </a:path>
              </a:pathLst>
            </a:custGeom>
            <a:solidFill>
              <a:srgbClr val="A8161E"/>
            </a:solidFill>
            <a:ln w="25400" cap="flat">
              <a:solidFill>
                <a:schemeClr val="tx1">
                  <a:alpha val="0"/>
                </a:schemeClr>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8" name="Rectangle 7"/>
            <p:cNvSpPr>
              <a:spLocks/>
            </p:cNvSpPr>
            <p:nvPr/>
          </p:nvSpPr>
          <p:spPr bwMode="auto">
            <a:xfrm>
              <a:off x="12" y="4532"/>
              <a:ext cx="2280" cy="404"/>
            </a:xfrm>
            <a:prstGeom prst="rect">
              <a:avLst/>
            </a:prstGeom>
            <a:solidFill>
              <a:srgbClr val="A8161E"/>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701" b="0" i="0" u="none" strike="noStrike" kern="1200" cap="none" spc="0" normalizeH="0" baseline="0" noProof="0" dirty="0">
                <a:ln>
                  <a:noFill/>
                </a:ln>
                <a:solidFill>
                  <a:prstClr val="black"/>
                </a:solidFill>
                <a:effectLst/>
                <a:uLnTx/>
                <a:uFillTx/>
                <a:latin typeface="Lato Light"/>
                <a:ea typeface="+mn-ea"/>
                <a:cs typeface="+mn-cs"/>
              </a:endParaRPr>
            </a:p>
          </p:txBody>
        </p:sp>
      </p:gr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16" y="1674853"/>
            <a:ext cx="894803" cy="1102138"/>
          </a:xfrm>
          <a:prstGeom prst="rect">
            <a:avLst/>
          </a:prstGeom>
        </p:spPr>
      </p:pic>
      <p:sp>
        <p:nvSpPr>
          <p:cNvPr id="13" name="Dikdörtgen 12"/>
          <p:cNvSpPr/>
          <p:nvPr/>
        </p:nvSpPr>
        <p:spPr>
          <a:xfrm>
            <a:off x="2719205" y="1786568"/>
            <a:ext cx="5891230" cy="378565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İ</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şverenler</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elli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veya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daha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fazla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işçi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çalıştırdıkları</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özel</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sektör</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işyerlerinde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yüzde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üç</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engelli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kamu</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işyerlerinde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ise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1"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yüzde</a:t>
            </a:r>
            <a:r>
              <a:rPr kumimoji="0" lang="en-US" sz="2400" b="1"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1"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dört</a:t>
            </a:r>
            <a:r>
              <a:rPr kumimoji="0" lang="en-US" sz="2400" b="1"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1"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engelli</a:t>
            </a:r>
            <a:r>
              <a:rPr kumimoji="0" lang="en-US" sz="2400" b="1"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ve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yüzde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1"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iki</a:t>
            </a:r>
            <a:r>
              <a:rPr kumimoji="0" lang="en-US" sz="2400" b="1"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1"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eski</a:t>
            </a:r>
            <a:r>
              <a:rPr kumimoji="0" lang="en-US" sz="2400" b="1"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hükümlü</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işçiyi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meslek</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beden</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ve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ruhi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durumlarına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uygun</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işlerde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çalıştırmakla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yükümlüdürler</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endParaRPr kumimoji="0" lang="tr-TR"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Aynı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il</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sınırları</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içinde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birden</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fazla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işyeri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bulunan</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işverenin</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bu</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kapsamda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çalıştırmakla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yükümlü</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olduğu</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işçi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sayısı</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toplam</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işçi</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sayısına</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göre</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n-US" sz="2400" b="0" u="none" strike="noStrike" kern="1200" cap="none" spc="0" normalizeH="0" baseline="0" noProof="0" dirty="0" err="1" smtClean="0">
                <a:ln>
                  <a:noFill/>
                </a:ln>
                <a:solidFill>
                  <a:prstClr val="black"/>
                </a:solidFill>
                <a:effectLst/>
                <a:uLnTx/>
                <a:uFillTx/>
                <a:latin typeface="Garamond" panose="02020404030301010803" pitchFamily="18" charset="0"/>
                <a:ea typeface="+mn-ea"/>
                <a:cs typeface="+mn-cs"/>
              </a:rPr>
              <a:t>hesaplanır</a:t>
            </a:r>
            <a:r>
              <a:rPr kumimoji="0" lang="en-US" sz="2400" b="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a:t>
            </a:r>
            <a:endParaRPr kumimoji="0" lang="tr-TR" sz="2400" b="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8" name="Slayt Numarası Yer Tutucusu 7"/>
          <p:cNvSpPr>
            <a:spLocks noGrp="1"/>
          </p:cNvSpPr>
          <p:nvPr>
            <p:ph type="sldNum" sz="quarter" idx="12"/>
          </p:nvPr>
        </p:nvSpPr>
        <p:spPr/>
        <p:txBody>
          <a:bodyPr/>
          <a:lstStyle/>
          <a:p>
            <a:fld id="{885776FF-AC16-4B72-9C8A-C6C7B834E379}" type="slidenum">
              <a:rPr lang="tr-TR" smtClean="0"/>
              <a:pPr/>
              <a:t>17</a:t>
            </a:fld>
            <a:endParaRPr lang="tr-TR" dirty="0"/>
          </a:p>
        </p:txBody>
      </p:sp>
    </p:spTree>
    <p:extLst>
      <p:ext uri="{BB962C8B-B14F-4D97-AF65-F5344CB8AC3E}">
        <p14:creationId xmlns:p14="http://schemas.microsoft.com/office/powerpoint/2010/main" val="12318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r>
              <a:rPr lang="tr-TR" dirty="0" smtClean="0"/>
              <a:t>ASKERLİK</a:t>
            </a:r>
            <a:endParaRPr lang="tr-TR" dirty="0"/>
          </a:p>
        </p:txBody>
      </p:sp>
      <p:grpSp>
        <p:nvGrpSpPr>
          <p:cNvPr id="41" name="Group 2"/>
          <p:cNvGrpSpPr>
            <a:grpSpLocks/>
          </p:cNvGrpSpPr>
          <p:nvPr/>
        </p:nvGrpSpPr>
        <p:grpSpPr bwMode="auto">
          <a:xfrm>
            <a:off x="204898" y="1459683"/>
            <a:ext cx="2145842" cy="4598367"/>
            <a:chOff x="0" y="0"/>
            <a:chExt cx="2304" cy="4936"/>
          </a:xfrm>
        </p:grpSpPr>
        <p:sp>
          <p:nvSpPr>
            <p:cNvPr id="44" name="Rectangle 3"/>
            <p:cNvSpPr>
              <a:spLocks/>
            </p:cNvSpPr>
            <p:nvPr/>
          </p:nvSpPr>
          <p:spPr bwMode="auto">
            <a:xfrm>
              <a:off x="12" y="0"/>
              <a:ext cx="2280" cy="1645"/>
            </a:xfrm>
            <a:prstGeom prst="rect">
              <a:avLst/>
            </a:prstGeom>
            <a:solidFill>
              <a:srgbClr val="A8161E"/>
            </a:solidFill>
            <a:ln w="12700">
              <a:noFill/>
              <a:miter lim="800000"/>
              <a:headEnd/>
              <a:tailEnd/>
            </a:ln>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701"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5" name="Rectangle 4"/>
            <p:cNvSpPr>
              <a:spLocks/>
            </p:cNvSpPr>
            <p:nvPr/>
          </p:nvSpPr>
          <p:spPr bwMode="auto">
            <a:xfrm>
              <a:off x="12" y="1645"/>
              <a:ext cx="2280" cy="2887"/>
            </a:xfrm>
            <a:prstGeom prst="rect">
              <a:avLst/>
            </a:prstGeom>
            <a:solidFill>
              <a:srgbClr val="F4F4F4"/>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701"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6" name="Freeform 5"/>
            <p:cNvSpPr>
              <a:spLocks/>
            </p:cNvSpPr>
            <p:nvPr/>
          </p:nvSpPr>
          <p:spPr bwMode="auto">
            <a:xfrm>
              <a:off x="0" y="1645"/>
              <a:ext cx="2304" cy="2887"/>
            </a:xfrm>
            <a:custGeom>
              <a:avLst/>
              <a:gdLst>
                <a:gd name="T0" fmla="*/ 0 w 21600"/>
                <a:gd name="T1" fmla="*/ 0 h 21600"/>
                <a:gd name="T2" fmla="*/ 13 w 21600"/>
                <a:gd name="T3" fmla="*/ 3 h 21600"/>
                <a:gd name="T4" fmla="*/ 26 w 21600"/>
                <a:gd name="T5" fmla="*/ 0 h 21600"/>
                <a:gd name="T6" fmla="*/ 1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6"/>
                  </a:moveTo>
                  <a:lnTo>
                    <a:pt x="10800" y="21600"/>
                  </a:lnTo>
                  <a:lnTo>
                    <a:pt x="21600" y="46"/>
                  </a:lnTo>
                  <a:lnTo>
                    <a:pt x="10800" y="0"/>
                  </a:lnTo>
                  <a:lnTo>
                    <a:pt x="0" y="46"/>
                  </a:lnTo>
                  <a:close/>
                  <a:moveTo>
                    <a:pt x="0" y="46"/>
                  </a:moveTo>
                </a:path>
              </a:pathLst>
            </a:custGeom>
            <a:solidFill>
              <a:srgbClr val="A8161E"/>
            </a:solidFill>
            <a:ln w="25400" cap="flat">
              <a:solidFill>
                <a:schemeClr val="tx1">
                  <a:alpha val="0"/>
                </a:schemeClr>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1" b="0" i="0" u="none" strike="noStrike" kern="1200" cap="none" spc="0" normalizeH="0" baseline="0" noProof="0" dirty="0">
                <a:ln>
                  <a:noFill/>
                </a:ln>
                <a:solidFill>
                  <a:prstClr val="black"/>
                </a:solidFill>
                <a:effectLst/>
                <a:uLnTx/>
                <a:uFillTx/>
                <a:latin typeface="Lato Light"/>
                <a:ea typeface="+mn-ea"/>
                <a:cs typeface="+mn-cs"/>
              </a:endParaRPr>
            </a:p>
          </p:txBody>
        </p:sp>
        <p:sp>
          <p:nvSpPr>
            <p:cNvPr id="48" name="Rectangle 7"/>
            <p:cNvSpPr>
              <a:spLocks/>
            </p:cNvSpPr>
            <p:nvPr/>
          </p:nvSpPr>
          <p:spPr bwMode="auto">
            <a:xfrm>
              <a:off x="12" y="4532"/>
              <a:ext cx="2280" cy="404"/>
            </a:xfrm>
            <a:prstGeom prst="rect">
              <a:avLst/>
            </a:prstGeom>
            <a:solidFill>
              <a:srgbClr val="A8161E"/>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701"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13" name="Dikdörtgen 12"/>
          <p:cNvSpPr/>
          <p:nvPr/>
        </p:nvSpPr>
        <p:spPr>
          <a:xfrm>
            <a:off x="2350739" y="1543275"/>
            <a:ext cx="6272053" cy="5262979"/>
          </a:xfrm>
          <a:prstGeom prst="rect">
            <a:avLst/>
          </a:prstGeom>
        </p:spPr>
        <p:txBody>
          <a:bodyPr wrap="square">
            <a:spAutoFit/>
          </a:bodyPr>
          <a:lstStyle/>
          <a:p>
            <a:pPr marL="457200" indent="-457200" algn="just">
              <a:buFont typeface="Wingdings" panose="05000000000000000000" pitchFamily="2" charset="2"/>
              <a:buChar char="v"/>
            </a:pPr>
            <a:r>
              <a:rPr lang="tr-TR" sz="2400" dirty="0">
                <a:solidFill>
                  <a:prstClr val="black"/>
                </a:solidFill>
                <a:latin typeface="Garamond" panose="02020404030301010803" pitchFamily="18" charset="0"/>
              </a:rPr>
              <a:t>Muvazzaf askerlik hizmeti dışında manevra veya herhangi bir sebeple silah altına alınan veyahut herhangi bir kanundan doğan çalışma ödevi yüzünden için işinden ayrılan işçinin, </a:t>
            </a:r>
            <a:r>
              <a:rPr lang="tr-TR" sz="2400" dirty="0" smtClean="0">
                <a:solidFill>
                  <a:prstClr val="black"/>
                </a:solidFill>
                <a:latin typeface="Garamond" panose="02020404030301010803" pitchFamily="18" charset="0"/>
              </a:rPr>
              <a:t>en az </a:t>
            </a:r>
            <a:r>
              <a:rPr lang="tr-TR" sz="2400" dirty="0">
                <a:solidFill>
                  <a:prstClr val="black"/>
                </a:solidFill>
                <a:latin typeface="Garamond" panose="02020404030301010803" pitchFamily="18" charset="0"/>
              </a:rPr>
              <a:t>bir yıl çalışmış olması şartıyla,  sözleşmesi ayrıldığı günden başlayarak iki ay sonra işverence feshedilmiş sayılır.</a:t>
            </a:r>
          </a:p>
          <a:p>
            <a:pPr marL="457200" lvl="0" indent="-457200" algn="just">
              <a:buFont typeface="Wingdings" panose="05000000000000000000" pitchFamily="2" charset="2"/>
              <a:buChar char="v"/>
            </a:pPr>
            <a:r>
              <a:rPr lang="tr-TR" sz="2400" dirty="0" smtClean="0">
                <a:solidFill>
                  <a:prstClr val="black"/>
                </a:solidFill>
                <a:latin typeface="Garamond" panose="02020404030301010803" pitchFamily="18" charset="0"/>
              </a:rPr>
              <a:t>Askerlik ödevinin sona </a:t>
            </a:r>
            <a:r>
              <a:rPr lang="tr-TR" sz="2400" dirty="0">
                <a:solidFill>
                  <a:prstClr val="black"/>
                </a:solidFill>
                <a:latin typeface="Garamond" panose="02020404030301010803" pitchFamily="18" charset="0"/>
              </a:rPr>
              <a:t>ermesinden başlayarak iki ay içinde işe girmek </a:t>
            </a:r>
            <a:r>
              <a:rPr lang="tr-TR" sz="2400" dirty="0" smtClean="0">
                <a:solidFill>
                  <a:prstClr val="black"/>
                </a:solidFill>
                <a:latin typeface="Garamond" panose="02020404030301010803" pitchFamily="18" charset="0"/>
              </a:rPr>
              <a:t>isteyen işçi, işveren tarafından eski </a:t>
            </a:r>
            <a:r>
              <a:rPr lang="tr-TR" sz="2400" dirty="0">
                <a:solidFill>
                  <a:prstClr val="black"/>
                </a:solidFill>
                <a:latin typeface="Garamond" panose="02020404030301010803" pitchFamily="18" charset="0"/>
              </a:rPr>
              <a:t>işleri veya benzeri işlerde boş yer varsa derhal, yoksa boşalacak ilk işe </a:t>
            </a:r>
            <a:r>
              <a:rPr lang="tr-TR" sz="2400" dirty="0" smtClean="0">
                <a:solidFill>
                  <a:prstClr val="black"/>
                </a:solidFill>
                <a:latin typeface="Garamond" panose="02020404030301010803" pitchFamily="18" charset="0"/>
              </a:rPr>
              <a:t>o </a:t>
            </a:r>
            <a:r>
              <a:rPr lang="tr-TR" sz="2400" dirty="0">
                <a:solidFill>
                  <a:prstClr val="black"/>
                </a:solidFill>
                <a:latin typeface="Garamond" panose="02020404030301010803" pitchFamily="18" charset="0"/>
              </a:rPr>
              <a:t>andaki şartlarla işe </a:t>
            </a:r>
            <a:r>
              <a:rPr lang="tr-TR" sz="2400" dirty="0" smtClean="0">
                <a:solidFill>
                  <a:prstClr val="black"/>
                </a:solidFill>
                <a:latin typeface="Garamond" panose="02020404030301010803" pitchFamily="18" charset="0"/>
              </a:rPr>
              <a:t>alınmak zorundadır</a:t>
            </a:r>
            <a:r>
              <a:rPr lang="tr-TR" sz="2400" dirty="0">
                <a:solidFill>
                  <a:prstClr val="black"/>
                </a:solidFill>
                <a:latin typeface="Garamond" panose="02020404030301010803" pitchFamily="18" charset="0"/>
              </a:rPr>
              <a:t>. </a:t>
            </a:r>
            <a:endParaRPr lang="tr-TR" sz="2400" dirty="0" smtClean="0">
              <a:solidFill>
                <a:prstClr val="black"/>
              </a:solidFill>
              <a:latin typeface="Garamond" panose="02020404030301010803" pitchFamily="18" charset="0"/>
            </a:endParaRPr>
          </a:p>
          <a:p>
            <a:pPr marL="457200" lvl="0" indent="-457200" algn="just">
              <a:buFont typeface="Wingdings" panose="05000000000000000000" pitchFamily="2" charset="2"/>
              <a:buChar char="v"/>
            </a:pPr>
            <a:r>
              <a:rPr lang="tr-TR" sz="2400" dirty="0" smtClean="0">
                <a:solidFill>
                  <a:prstClr val="black"/>
                </a:solidFill>
                <a:latin typeface="Garamond" panose="02020404030301010803" pitchFamily="18" charset="0"/>
              </a:rPr>
              <a:t>İşe alınmayan işçiye üç </a:t>
            </a:r>
            <a:r>
              <a:rPr lang="tr-TR" sz="2400" dirty="0">
                <a:solidFill>
                  <a:prstClr val="black"/>
                </a:solidFill>
                <a:latin typeface="Garamond" panose="02020404030301010803" pitchFamily="18" charset="0"/>
              </a:rPr>
              <a:t>aylık ücret tutarında tazminat </a:t>
            </a:r>
            <a:r>
              <a:rPr lang="tr-TR" sz="2400" dirty="0" smtClean="0">
                <a:solidFill>
                  <a:prstClr val="black"/>
                </a:solidFill>
                <a:latin typeface="Garamond" panose="02020404030301010803" pitchFamily="18" charset="0"/>
              </a:rPr>
              <a:t>ödenir.</a:t>
            </a:r>
            <a:endParaRPr kumimoji="0" lang="tr-TR" sz="2000" b="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4" name="Resim 3"/>
          <p:cNvPicPr>
            <a:picLocks noChangeAspect="1"/>
          </p:cNvPicPr>
          <p:nvPr/>
        </p:nvPicPr>
        <p:blipFill rotWithShape="1">
          <a:blip r:embed="rId3" cstate="print">
            <a:biLevel thresh="25000"/>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1548" t="4584" r="7619" b="17359"/>
          <a:stretch/>
        </p:blipFill>
        <p:spPr>
          <a:xfrm>
            <a:off x="736929" y="1565247"/>
            <a:ext cx="1199089" cy="1321349"/>
          </a:xfrm>
          <a:prstGeom prst="rect">
            <a:avLst/>
          </a:prstGeom>
        </p:spPr>
      </p:pic>
      <p:sp>
        <p:nvSpPr>
          <p:cNvPr id="8" name="Slayt Numarası Yer Tutucusu 7"/>
          <p:cNvSpPr>
            <a:spLocks noGrp="1"/>
          </p:cNvSpPr>
          <p:nvPr>
            <p:ph type="sldNum" sz="quarter" idx="12"/>
          </p:nvPr>
        </p:nvSpPr>
        <p:spPr/>
        <p:txBody>
          <a:bodyPr/>
          <a:lstStyle/>
          <a:p>
            <a:fld id="{885776FF-AC16-4B72-9C8A-C6C7B834E379}" type="slidenum">
              <a:rPr lang="tr-TR" smtClean="0"/>
              <a:pPr/>
              <a:t>18</a:t>
            </a:fld>
            <a:endParaRPr lang="tr-TR" dirty="0"/>
          </a:p>
        </p:txBody>
      </p:sp>
    </p:spTree>
    <p:extLst>
      <p:ext uri="{BB962C8B-B14F-4D97-AF65-F5344CB8AC3E}">
        <p14:creationId xmlns:p14="http://schemas.microsoft.com/office/powerpoint/2010/main" val="304908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1000"/>
                                        <p:tgtEl>
                                          <p:spTgt spid="13">
                                            <p:txEl>
                                              <p:pRg st="1" end="1"/>
                                            </p:txEl>
                                          </p:spTgt>
                                        </p:tgtEl>
                                      </p:cBhvr>
                                    </p:animEffect>
                                    <p:anim calcmode="lin" valueType="num">
                                      <p:cBhvr>
                                        <p:cTn id="1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1000"/>
                                        <p:tgtEl>
                                          <p:spTgt spid="13">
                                            <p:txEl>
                                              <p:pRg st="2" end="2"/>
                                            </p:txEl>
                                          </p:spTgt>
                                        </p:tgtEl>
                                      </p:cBhvr>
                                    </p:animEffect>
                                    <p:anim calcmode="lin" valueType="num">
                                      <p:cBhvr>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ÜCRET</a:t>
            </a:r>
            <a:endParaRPr lang="en-US" dirty="0"/>
          </a:p>
        </p:txBody>
      </p:sp>
      <p:grpSp>
        <p:nvGrpSpPr>
          <p:cNvPr id="16" name="Grup 15"/>
          <p:cNvGrpSpPr/>
          <p:nvPr/>
        </p:nvGrpSpPr>
        <p:grpSpPr>
          <a:xfrm>
            <a:off x="331887" y="2786399"/>
            <a:ext cx="2702984" cy="2131000"/>
            <a:chOff x="331887" y="1929051"/>
            <a:chExt cx="2702984" cy="2131000"/>
          </a:xfrm>
        </p:grpSpPr>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0417" t="20278" r="9861" b="29861"/>
            <a:stretch/>
          </p:blipFill>
          <p:spPr>
            <a:xfrm>
              <a:off x="762000" y="1929051"/>
              <a:ext cx="1842756" cy="1152525"/>
            </a:xfrm>
            <a:prstGeom prst="rect">
              <a:avLst/>
            </a:prstGeom>
          </p:spPr>
        </p:pic>
        <p:sp>
          <p:nvSpPr>
            <p:cNvPr id="9" name="Dikdörtgen 8"/>
            <p:cNvSpPr/>
            <p:nvPr/>
          </p:nvSpPr>
          <p:spPr>
            <a:xfrm>
              <a:off x="331887" y="3536831"/>
              <a:ext cx="2702984" cy="523220"/>
            </a:xfrm>
            <a:prstGeom prst="rect">
              <a:avLst/>
            </a:prstGeom>
          </p:spPr>
          <p:txBody>
            <a:bodyPr wrap="none">
              <a:spAutoFit/>
            </a:bodyPr>
            <a:lstStyle/>
            <a:p>
              <a:pPr algn="just">
                <a:spcAft>
                  <a:spcPts val="800"/>
                </a:spcAft>
              </a:pPr>
              <a:r>
                <a:rPr lang="tr-TR" sz="2800" dirty="0">
                  <a:latin typeface="Garamond" panose="02020404030301010803" pitchFamily="18" charset="0"/>
                  <a:ea typeface="Calibri" panose="020F0502020204030204" pitchFamily="34" charset="0"/>
                  <a:cs typeface="Times New Roman" panose="02020603050405020304" pitchFamily="18" charset="0"/>
                </a:rPr>
                <a:t>Türk parası olarak</a:t>
              </a:r>
              <a:endParaRPr lang="en-US" sz="2400" dirty="0">
                <a:latin typeface="Garamond" panose="02020404030301010803" pitchFamily="18" charset="0"/>
              </a:endParaRPr>
            </a:p>
          </p:txBody>
        </p:sp>
      </p:grpSp>
      <p:grpSp>
        <p:nvGrpSpPr>
          <p:cNvPr id="15" name="Grup 14"/>
          <p:cNvGrpSpPr/>
          <p:nvPr/>
        </p:nvGrpSpPr>
        <p:grpSpPr>
          <a:xfrm>
            <a:off x="3525919" y="2629546"/>
            <a:ext cx="2392001" cy="2821333"/>
            <a:chOff x="3360200" y="1772393"/>
            <a:chExt cx="2392001" cy="2821333"/>
          </a:xfrm>
        </p:grpSpPr>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556" t="10972" r="10154" b="24159"/>
            <a:stretch/>
          </p:blipFill>
          <p:spPr>
            <a:xfrm>
              <a:off x="3581283" y="1772393"/>
              <a:ext cx="1949835" cy="1595199"/>
            </a:xfrm>
            <a:prstGeom prst="rect">
              <a:avLst/>
            </a:prstGeom>
          </p:spPr>
        </p:pic>
        <p:sp>
          <p:nvSpPr>
            <p:cNvPr id="10" name="Dikdörtgen 9"/>
            <p:cNvSpPr/>
            <p:nvPr/>
          </p:nvSpPr>
          <p:spPr>
            <a:xfrm>
              <a:off x="3360200" y="3537026"/>
              <a:ext cx="2392001" cy="1056700"/>
            </a:xfrm>
            <a:prstGeom prst="rect">
              <a:avLst/>
            </a:prstGeom>
          </p:spPr>
          <p:txBody>
            <a:bodyPr wrap="none">
              <a:spAutoFit/>
            </a:bodyPr>
            <a:lstStyle/>
            <a:p>
              <a:pPr algn="just">
                <a:spcAft>
                  <a:spcPts val="800"/>
                </a:spcAft>
              </a:pPr>
              <a:r>
                <a:rPr lang="tr-TR" sz="2800" dirty="0">
                  <a:latin typeface="Garamond" panose="02020404030301010803" pitchFamily="18" charset="0"/>
                  <a:ea typeface="Calibri" panose="020F0502020204030204" pitchFamily="34" charset="0"/>
                  <a:cs typeface="Times New Roman" panose="02020603050405020304" pitchFamily="18" charset="0"/>
                </a:rPr>
                <a:t>banka </a:t>
              </a:r>
              <a:r>
                <a:rPr lang="tr-TR" sz="2800" dirty="0" smtClean="0">
                  <a:latin typeface="Garamond" panose="02020404030301010803" pitchFamily="18" charset="0"/>
                  <a:ea typeface="Calibri" panose="020F0502020204030204" pitchFamily="34" charset="0"/>
                  <a:cs typeface="Times New Roman" panose="02020603050405020304" pitchFamily="18" charset="0"/>
                </a:rPr>
                <a:t>hesabına </a:t>
              </a:r>
            </a:p>
            <a:p>
              <a:pPr algn="ctr">
                <a:spcAft>
                  <a:spcPts val="800"/>
                </a:spcAft>
              </a:pPr>
              <a:r>
                <a:rPr lang="tr-TR" sz="2800" dirty="0" smtClean="0">
                  <a:latin typeface="Garamond" panose="02020404030301010803" pitchFamily="18" charset="0"/>
                  <a:ea typeface="Calibri" panose="020F0502020204030204" pitchFamily="34" charset="0"/>
                  <a:cs typeface="Times New Roman" panose="02020603050405020304" pitchFamily="18" charset="0"/>
                </a:rPr>
                <a:t>(en az 5 işçi)</a:t>
              </a:r>
              <a:endParaRPr lang="tr-TR" sz="2800" dirty="0">
                <a:latin typeface="Garamond" panose="02020404030301010803" pitchFamily="18" charset="0"/>
                <a:ea typeface="Calibri" panose="020F0502020204030204" pitchFamily="34" charset="0"/>
                <a:cs typeface="Times New Roman" panose="02020603050405020304" pitchFamily="18" charset="0"/>
              </a:endParaRPr>
            </a:p>
          </p:txBody>
        </p:sp>
      </p:grpSp>
      <p:grpSp>
        <p:nvGrpSpPr>
          <p:cNvPr id="14" name="Grup 13"/>
          <p:cNvGrpSpPr/>
          <p:nvPr/>
        </p:nvGrpSpPr>
        <p:grpSpPr>
          <a:xfrm>
            <a:off x="6408968" y="2461400"/>
            <a:ext cx="2396281" cy="2455999"/>
            <a:chOff x="6408968" y="1706960"/>
            <a:chExt cx="2396281" cy="2455999"/>
          </a:xfrm>
        </p:grpSpPr>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8333" t="4306" r="9306" b="20138"/>
            <a:stretch/>
          </p:blipFill>
          <p:spPr>
            <a:xfrm>
              <a:off x="6559519" y="1706960"/>
              <a:ext cx="1837322" cy="1685502"/>
            </a:xfrm>
            <a:prstGeom prst="rect">
              <a:avLst/>
            </a:prstGeom>
          </p:spPr>
        </p:pic>
        <p:sp>
          <p:nvSpPr>
            <p:cNvPr id="13" name="Dikdörtgen 12"/>
            <p:cNvSpPr/>
            <p:nvPr/>
          </p:nvSpPr>
          <p:spPr>
            <a:xfrm>
              <a:off x="6408968" y="3639739"/>
              <a:ext cx="2396281" cy="523220"/>
            </a:xfrm>
            <a:prstGeom prst="rect">
              <a:avLst/>
            </a:prstGeom>
          </p:spPr>
          <p:txBody>
            <a:bodyPr wrap="square">
              <a:spAutoFit/>
            </a:bodyPr>
            <a:lstStyle/>
            <a:p>
              <a:r>
                <a:rPr lang="tr-TR" sz="2800" dirty="0">
                  <a:latin typeface="Garamond" panose="02020404030301010803" pitchFamily="18" charset="0"/>
                  <a:ea typeface="Calibri" panose="020F0502020204030204" pitchFamily="34" charset="0"/>
                  <a:cs typeface="Times New Roman" panose="02020603050405020304" pitchFamily="18" charset="0"/>
                </a:rPr>
                <a:t>en geç ayda </a:t>
              </a:r>
              <a:r>
                <a:rPr lang="tr-TR" sz="2800" dirty="0" smtClean="0">
                  <a:latin typeface="Garamond" panose="02020404030301010803" pitchFamily="18" charset="0"/>
                  <a:ea typeface="Calibri" panose="020F0502020204030204" pitchFamily="34" charset="0"/>
                  <a:cs typeface="Times New Roman" panose="02020603050405020304" pitchFamily="18" charset="0"/>
                </a:rPr>
                <a:t>bir</a:t>
              </a:r>
              <a:endParaRPr lang="en-US" sz="2800" dirty="0"/>
            </a:p>
          </p:txBody>
        </p:sp>
      </p:grpSp>
      <p:sp>
        <p:nvSpPr>
          <p:cNvPr id="12" name="Slayt Numarası Yer Tutucusu 11"/>
          <p:cNvSpPr>
            <a:spLocks noGrp="1"/>
          </p:cNvSpPr>
          <p:nvPr>
            <p:ph type="sldNum" sz="quarter" idx="12"/>
          </p:nvPr>
        </p:nvSpPr>
        <p:spPr/>
        <p:txBody>
          <a:bodyPr/>
          <a:lstStyle/>
          <a:p>
            <a:fld id="{885776FF-AC16-4B72-9C8A-C6C7B834E379}" type="slidenum">
              <a:rPr lang="tr-TR" smtClean="0"/>
              <a:pPr/>
              <a:t>19</a:t>
            </a:fld>
            <a:endParaRPr lang="tr-TR" dirty="0"/>
          </a:p>
        </p:txBody>
      </p:sp>
    </p:spTree>
    <p:extLst>
      <p:ext uri="{BB962C8B-B14F-4D97-AF65-F5344CB8AC3E}">
        <p14:creationId xmlns:p14="http://schemas.microsoft.com/office/powerpoint/2010/main" val="1804285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SUNUM PLANI</a:t>
            </a:r>
          </a:p>
        </p:txBody>
      </p:sp>
      <p:sp>
        <p:nvSpPr>
          <p:cNvPr id="16" name="İçerik Yer Tutucusu 2"/>
          <p:cNvSpPr>
            <a:spLocks noGrp="1"/>
          </p:cNvSpPr>
          <p:nvPr>
            <p:ph idx="1"/>
          </p:nvPr>
        </p:nvSpPr>
        <p:spPr>
          <a:xfrm>
            <a:off x="463550" y="1632677"/>
            <a:ext cx="8043331" cy="4351338"/>
          </a:xfrm>
        </p:spPr>
        <p:txBody>
          <a:bodyPr>
            <a:noAutofit/>
          </a:bodyPr>
          <a:lstStyle/>
          <a:p>
            <a:pPr>
              <a:buClr>
                <a:srgbClr val="9D1D1D"/>
              </a:buClr>
              <a:buFont typeface="Wingdings" panose="05000000000000000000" pitchFamily="2" charset="2"/>
              <a:buChar char="v"/>
            </a:pPr>
            <a:r>
              <a:rPr lang="tr-TR" sz="3000" dirty="0">
                <a:latin typeface="Garamond" panose="02020404030301010803" pitchFamily="18" charset="0"/>
                <a:cs typeface="Arial" panose="020B0604020202020204" pitchFamily="34" charset="0"/>
              </a:rPr>
              <a:t> </a:t>
            </a:r>
            <a:r>
              <a:rPr lang="tr-TR" sz="3000" dirty="0" smtClean="0">
                <a:latin typeface="Garamond" panose="02020404030301010803" pitchFamily="18" charset="0"/>
                <a:cs typeface="Arial" panose="020B0604020202020204" pitchFamily="34" charset="0"/>
              </a:rPr>
              <a:t>Amaç ve Kapsam</a:t>
            </a:r>
          </a:p>
          <a:p>
            <a:pPr>
              <a:buClr>
                <a:srgbClr val="9D1D1D"/>
              </a:buClr>
              <a:buFont typeface="Wingdings" panose="05000000000000000000" pitchFamily="2" charset="2"/>
              <a:buChar char="v"/>
            </a:pPr>
            <a:r>
              <a:rPr lang="tr-TR" sz="3000" dirty="0" smtClean="0">
                <a:latin typeface="Garamond" panose="02020404030301010803" pitchFamily="18" charset="0"/>
                <a:cs typeface="Arial" panose="020B0604020202020204" pitchFamily="34" charset="0"/>
              </a:rPr>
              <a:t> Tanımlar </a:t>
            </a:r>
            <a:endParaRPr lang="tr-TR" sz="30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r>
              <a:rPr lang="tr-TR" sz="3000" dirty="0">
                <a:latin typeface="Garamond" panose="02020404030301010803" pitchFamily="18" charset="0"/>
                <a:cs typeface="Arial" panose="020B0604020202020204" pitchFamily="34" charset="0"/>
              </a:rPr>
              <a:t> </a:t>
            </a:r>
            <a:r>
              <a:rPr lang="tr-TR" sz="3000" dirty="0" smtClean="0">
                <a:latin typeface="Garamond" panose="02020404030301010803" pitchFamily="18" charset="0"/>
                <a:cs typeface="Arial" panose="020B0604020202020204" pitchFamily="34" charset="0"/>
              </a:rPr>
              <a:t>İş Sözleşmesi, Türleri ve Feshi</a:t>
            </a:r>
          </a:p>
          <a:p>
            <a:pPr>
              <a:buClr>
                <a:srgbClr val="9D1D1D"/>
              </a:buClr>
              <a:buFont typeface="Wingdings" panose="05000000000000000000" pitchFamily="2" charset="2"/>
              <a:buChar char="v"/>
            </a:pPr>
            <a:r>
              <a:rPr lang="tr-TR" sz="3000" dirty="0" smtClean="0">
                <a:latin typeface="Garamond" panose="02020404030301010803" pitchFamily="18" charset="0"/>
                <a:cs typeface="Arial" panose="020B0604020202020204" pitchFamily="34" charset="0"/>
              </a:rPr>
              <a:t> Ücret</a:t>
            </a:r>
            <a:endParaRPr lang="tr-TR" sz="30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r>
              <a:rPr lang="tr-TR" sz="3000" dirty="0" smtClean="0">
                <a:latin typeface="Garamond" panose="02020404030301010803" pitchFamily="18" charset="0"/>
                <a:cs typeface="Arial" panose="020B0604020202020204" pitchFamily="34" charset="0"/>
              </a:rPr>
              <a:t> İşin Düzenlenmesi</a:t>
            </a:r>
          </a:p>
          <a:p>
            <a:pPr>
              <a:buClr>
                <a:srgbClr val="9D1D1D"/>
              </a:buClr>
              <a:buFont typeface="Wingdings" panose="05000000000000000000" pitchFamily="2" charset="2"/>
              <a:buChar char="v"/>
            </a:pPr>
            <a:r>
              <a:rPr lang="tr-TR" sz="3000" dirty="0" smtClean="0">
                <a:latin typeface="Garamond" panose="02020404030301010803" pitchFamily="18" charset="0"/>
                <a:cs typeface="Arial" panose="020B0604020202020204" pitchFamily="34" charset="0"/>
              </a:rPr>
              <a:t> Mazeret İzni</a:t>
            </a:r>
          </a:p>
          <a:p>
            <a:pPr>
              <a:buClr>
                <a:srgbClr val="9D1D1D"/>
              </a:buClr>
              <a:buFont typeface="Wingdings" panose="05000000000000000000" pitchFamily="2" charset="2"/>
              <a:buChar char="v"/>
            </a:pPr>
            <a:r>
              <a:rPr lang="tr-TR" sz="3000" dirty="0" smtClean="0">
                <a:latin typeface="Garamond" panose="02020404030301010803" pitchFamily="18" charset="0"/>
                <a:cs typeface="Arial" panose="020B0604020202020204" pitchFamily="34" charset="0"/>
              </a:rPr>
              <a:t> Zamanaşımı Süresi</a:t>
            </a:r>
          </a:p>
          <a:p>
            <a:pPr>
              <a:buClr>
                <a:srgbClr val="9D1D1D"/>
              </a:buClr>
              <a:buFont typeface="Wingdings" panose="05000000000000000000" pitchFamily="2" charset="2"/>
              <a:buChar char="v"/>
            </a:pPr>
            <a:r>
              <a:rPr lang="tr-TR" sz="3000" dirty="0" smtClean="0">
                <a:latin typeface="Garamond" panose="02020404030301010803" pitchFamily="18" charset="0"/>
                <a:cs typeface="Arial" panose="020B0604020202020204" pitchFamily="34" charset="0"/>
              </a:rPr>
              <a:t> Kıdem Tazminatı</a:t>
            </a:r>
            <a:endParaRPr lang="tr-TR" sz="3000" dirty="0">
              <a:latin typeface="Garamond" panose="02020404030301010803" pitchFamily="18" charset="0"/>
              <a:cs typeface="Arial" panose="020B0604020202020204"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7" name="Slayt Numarası Yer Tutucusu 6"/>
          <p:cNvSpPr>
            <a:spLocks noGrp="1"/>
          </p:cNvSpPr>
          <p:nvPr>
            <p:ph type="sldNum" sz="quarter" idx="12"/>
          </p:nvPr>
        </p:nvSpPr>
        <p:spPr/>
        <p:txBody>
          <a:bodyPr/>
          <a:lstStyle/>
          <a:p>
            <a:fld id="{885776FF-AC16-4B72-9C8A-C6C7B834E379}" type="slidenum">
              <a:rPr lang="tr-TR" smtClean="0"/>
              <a:pPr/>
              <a:t>2</a:t>
            </a:fld>
            <a:endParaRPr lang="tr-TR" dirty="0"/>
          </a:p>
        </p:txBody>
      </p:sp>
    </p:spTree>
    <p:extLst>
      <p:ext uri="{BB962C8B-B14F-4D97-AF65-F5344CB8AC3E}">
        <p14:creationId xmlns:p14="http://schemas.microsoft.com/office/powerpoint/2010/main" val="212834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ÜCRET</a:t>
            </a:r>
            <a:endParaRPr lang="en-US" dirty="0"/>
          </a:p>
        </p:txBody>
      </p:sp>
      <p:grpSp>
        <p:nvGrpSpPr>
          <p:cNvPr id="37" name="Group 7"/>
          <p:cNvGrpSpPr>
            <a:grpSpLocks/>
          </p:cNvGrpSpPr>
          <p:nvPr/>
        </p:nvGrpSpPr>
        <p:grpSpPr bwMode="auto">
          <a:xfrm>
            <a:off x="3388230" y="4526846"/>
            <a:ext cx="1695" cy="214950"/>
            <a:chOff x="6054725" y="811212"/>
            <a:chExt cx="1588" cy="200025"/>
          </a:xfrm>
          <a:solidFill>
            <a:schemeClr val="bg1"/>
          </a:solidFill>
        </p:grpSpPr>
        <p:sp>
          <p:nvSpPr>
            <p:cNvPr id="38"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sp>
          <p:nvSpPr>
            <p:cNvPr id="39"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grpSp>
      <p:sp>
        <p:nvSpPr>
          <p:cNvPr id="40" name="Metin kutusu 39"/>
          <p:cNvSpPr txBox="1"/>
          <p:nvPr/>
        </p:nvSpPr>
        <p:spPr>
          <a:xfrm>
            <a:off x="1446639" y="1661389"/>
            <a:ext cx="6856524" cy="646331"/>
          </a:xfrm>
          <a:prstGeom prst="rect">
            <a:avLst/>
          </a:prstGeom>
          <a:noFill/>
        </p:spPr>
        <p:txBody>
          <a:bodyPr wrap="square" rtlCol="0">
            <a:spAutoFit/>
          </a:bodyPr>
          <a:lstStyle/>
          <a:p>
            <a:pPr algn="ctr"/>
            <a:r>
              <a:rPr lang="tr-TR" sz="3600" b="1" dirty="0" smtClean="0">
                <a:latin typeface="Garamond" panose="02020404030301010803" pitchFamily="18" charset="0"/>
              </a:rPr>
              <a:t>Ücretin Gününde Ödenmemesi</a:t>
            </a:r>
            <a:endParaRPr lang="en-US" sz="3600" b="1" dirty="0">
              <a:latin typeface="Garamond" panose="02020404030301010803" pitchFamily="18" charset="0"/>
            </a:endParaRPr>
          </a:p>
        </p:txBody>
      </p:sp>
      <p:grpSp>
        <p:nvGrpSpPr>
          <p:cNvPr id="5" name="Grup 4"/>
          <p:cNvGrpSpPr/>
          <p:nvPr/>
        </p:nvGrpSpPr>
        <p:grpSpPr>
          <a:xfrm>
            <a:off x="0" y="2638468"/>
            <a:ext cx="9144000" cy="3714176"/>
            <a:chOff x="0" y="2638468"/>
            <a:chExt cx="9144000" cy="3714176"/>
          </a:xfrm>
        </p:grpSpPr>
        <p:sp>
          <p:nvSpPr>
            <p:cNvPr id="36" name="Rectangle 50"/>
            <p:cNvSpPr/>
            <p:nvPr/>
          </p:nvSpPr>
          <p:spPr>
            <a:xfrm>
              <a:off x="0" y="2638468"/>
              <a:ext cx="9144000" cy="3714176"/>
            </a:xfrm>
            <a:prstGeom prst="rect">
              <a:avLst/>
            </a:prstGeom>
            <a:solidFill>
              <a:srgbClr val="C22027"/>
            </a:solidFill>
            <a:ln>
              <a:noFill/>
            </a:ln>
            <a:effectLst/>
          </p:spPr>
          <p:style>
            <a:lnRef idx="1">
              <a:schemeClr val="accent1"/>
            </a:lnRef>
            <a:fillRef idx="3">
              <a:schemeClr val="accent1"/>
            </a:fillRef>
            <a:effectRef idx="2">
              <a:schemeClr val="accent1"/>
            </a:effectRef>
            <a:fontRef idx="minor">
              <a:schemeClr val="lt1"/>
            </a:fontRef>
          </p:style>
          <p:txBody>
            <a:bodyPr lIns="182886" tIns="91443" rIns="182886" bIns="91443" rtlCol="0" anchor="ctr"/>
            <a:lstStyle/>
            <a:p>
              <a:pPr algn="ctr"/>
              <a:endParaRPr lang="en-US" sz="2701" dirty="0">
                <a:latin typeface="Garamond" panose="02020404030301010803" pitchFamily="18" charset="0"/>
              </a:endParaRPr>
            </a:p>
          </p:txBody>
        </p:sp>
        <p:sp>
          <p:nvSpPr>
            <p:cNvPr id="4" name="Dikdörtgen 3"/>
            <p:cNvSpPr/>
            <p:nvPr/>
          </p:nvSpPr>
          <p:spPr>
            <a:xfrm>
              <a:off x="545686" y="3821952"/>
              <a:ext cx="7961195" cy="1569660"/>
            </a:xfrm>
            <a:prstGeom prst="rect">
              <a:avLst/>
            </a:prstGeom>
          </p:spPr>
          <p:txBody>
            <a:bodyPr wrap="square">
              <a:spAutoFit/>
            </a:bodyPr>
            <a:lstStyle/>
            <a:p>
              <a:pPr algn="just"/>
              <a:r>
                <a:rPr lang="en-US" sz="3200" dirty="0" err="1">
                  <a:solidFill>
                    <a:schemeClr val="bg1"/>
                  </a:solidFill>
                  <a:latin typeface="Garamond" panose="02020404030301010803" pitchFamily="18" charset="0"/>
                </a:rPr>
                <a:t>Ücreti</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ödeme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gününden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itibaren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yirmi</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gün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içinde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mücbir</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bir</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neden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dışında</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ödenmeyen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işçi</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iş</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görme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borcunu</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yerine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getirmekten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kaçınabilir</a:t>
              </a:r>
              <a:r>
                <a:rPr lang="en-US" sz="3200" dirty="0">
                  <a:solidFill>
                    <a:schemeClr val="bg1"/>
                  </a:solidFill>
                  <a:latin typeface="Garamond" panose="02020404030301010803" pitchFamily="18" charset="0"/>
                </a:rPr>
                <a:t>. </a:t>
              </a:r>
            </a:p>
          </p:txBody>
        </p:sp>
      </p:grpSp>
      <p:grpSp>
        <p:nvGrpSpPr>
          <p:cNvPr id="6" name="Grup 5"/>
          <p:cNvGrpSpPr/>
          <p:nvPr/>
        </p:nvGrpSpPr>
        <p:grpSpPr>
          <a:xfrm>
            <a:off x="362294" y="1963988"/>
            <a:ext cx="1641563" cy="1652667"/>
            <a:chOff x="362294" y="1963988"/>
            <a:chExt cx="1641563" cy="1652667"/>
          </a:xfrm>
        </p:grpSpPr>
        <p:grpSp>
          <p:nvGrpSpPr>
            <p:cNvPr id="49" name="Group 7"/>
            <p:cNvGrpSpPr/>
            <p:nvPr/>
          </p:nvGrpSpPr>
          <p:grpSpPr>
            <a:xfrm>
              <a:off x="362294" y="1963988"/>
              <a:ext cx="1641563" cy="1652667"/>
              <a:chOff x="6503439" y="4743591"/>
              <a:chExt cx="966131" cy="966131"/>
            </a:xfrm>
          </p:grpSpPr>
          <p:sp>
            <p:nvSpPr>
              <p:cNvPr id="51" name="Oval 50"/>
              <p:cNvSpPr/>
              <p:nvPr/>
            </p:nvSpPr>
            <p:spPr bwMode="auto">
              <a:xfrm>
                <a:off x="6564526" y="4805383"/>
                <a:ext cx="852640" cy="852640"/>
              </a:xfrm>
              <a:prstGeom prst="ellipse">
                <a:avLst/>
              </a:prstGeom>
              <a:solidFill>
                <a:srgbClr val="40404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sp>
            <p:nvSpPr>
              <p:cNvPr id="52" name="Oval 51"/>
              <p:cNvSpPr/>
              <p:nvPr/>
            </p:nvSpPr>
            <p:spPr bwMode="auto">
              <a:xfrm>
                <a:off x="6503439" y="4743591"/>
                <a:ext cx="966131" cy="966131"/>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grpSp>
        <p:pic>
          <p:nvPicPr>
            <p:cNvPr id="16" name="Resim 15"/>
            <p:cNvPicPr>
              <a:picLocks noChangeAspect="1"/>
            </p:cNvPicPr>
            <p:nvPr/>
          </p:nvPicPr>
          <p:blipFill rotWithShape="1">
            <a:blip r:embed="rId3" cstate="print">
              <a:biLevel thresh="25000"/>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10417" t="20278" r="9861" b="29861"/>
            <a:stretch/>
          </p:blipFill>
          <p:spPr>
            <a:xfrm>
              <a:off x="640372" y="2407544"/>
              <a:ext cx="1085406" cy="678852"/>
            </a:xfrm>
            <a:prstGeom prst="rect">
              <a:avLst/>
            </a:prstGeom>
            <a:ln>
              <a:solidFill>
                <a:srgbClr val="404040"/>
              </a:solidFill>
            </a:ln>
          </p:spPr>
        </p:pic>
      </p:grpSp>
      <p:sp>
        <p:nvSpPr>
          <p:cNvPr id="10" name="Slayt Numarası Yer Tutucusu 9"/>
          <p:cNvSpPr>
            <a:spLocks noGrp="1"/>
          </p:cNvSpPr>
          <p:nvPr>
            <p:ph type="sldNum" sz="quarter" idx="12"/>
          </p:nvPr>
        </p:nvSpPr>
        <p:spPr/>
        <p:txBody>
          <a:bodyPr/>
          <a:lstStyle/>
          <a:p>
            <a:fld id="{885776FF-AC16-4B72-9C8A-C6C7B834E379}" type="slidenum">
              <a:rPr lang="tr-TR" smtClean="0"/>
              <a:pPr/>
              <a:t>20</a:t>
            </a:fld>
            <a:endParaRPr lang="tr-TR" dirty="0"/>
          </a:p>
        </p:txBody>
      </p:sp>
    </p:spTree>
    <p:extLst>
      <p:ext uri="{BB962C8B-B14F-4D97-AF65-F5344CB8AC3E}">
        <p14:creationId xmlns:p14="http://schemas.microsoft.com/office/powerpoint/2010/main" val="20061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ÜCRET</a:t>
            </a:r>
            <a:endParaRPr lang="en-US" dirty="0"/>
          </a:p>
        </p:txBody>
      </p:sp>
      <p:grpSp>
        <p:nvGrpSpPr>
          <p:cNvPr id="37" name="Group 7"/>
          <p:cNvGrpSpPr>
            <a:grpSpLocks/>
          </p:cNvGrpSpPr>
          <p:nvPr/>
        </p:nvGrpSpPr>
        <p:grpSpPr bwMode="auto">
          <a:xfrm>
            <a:off x="3388230" y="4526846"/>
            <a:ext cx="1695" cy="214950"/>
            <a:chOff x="6054725" y="811212"/>
            <a:chExt cx="1588" cy="200025"/>
          </a:xfrm>
          <a:solidFill>
            <a:schemeClr val="bg1"/>
          </a:solidFill>
        </p:grpSpPr>
        <p:sp>
          <p:nvSpPr>
            <p:cNvPr id="38"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sp>
          <p:nvSpPr>
            <p:cNvPr id="39"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grpSp>
      <p:sp>
        <p:nvSpPr>
          <p:cNvPr id="40" name="Metin kutusu 39"/>
          <p:cNvSpPr txBox="1"/>
          <p:nvPr/>
        </p:nvSpPr>
        <p:spPr>
          <a:xfrm>
            <a:off x="1446639" y="1661389"/>
            <a:ext cx="6856524" cy="646331"/>
          </a:xfrm>
          <a:prstGeom prst="rect">
            <a:avLst/>
          </a:prstGeom>
          <a:noFill/>
        </p:spPr>
        <p:txBody>
          <a:bodyPr wrap="square" rtlCol="0">
            <a:spAutoFit/>
          </a:bodyPr>
          <a:lstStyle/>
          <a:p>
            <a:pPr algn="ctr"/>
            <a:r>
              <a:rPr lang="tr-TR" sz="3600" b="1" dirty="0" smtClean="0">
                <a:latin typeface="Garamond" panose="02020404030301010803" pitchFamily="18" charset="0"/>
              </a:rPr>
              <a:t>Ücret Kesme Cezası</a:t>
            </a:r>
            <a:endParaRPr lang="en-US" sz="3600" b="1" dirty="0">
              <a:latin typeface="Garamond" panose="02020404030301010803" pitchFamily="18" charset="0"/>
            </a:endParaRPr>
          </a:p>
        </p:txBody>
      </p:sp>
      <p:grpSp>
        <p:nvGrpSpPr>
          <p:cNvPr id="5" name="Grup 4"/>
          <p:cNvGrpSpPr/>
          <p:nvPr/>
        </p:nvGrpSpPr>
        <p:grpSpPr>
          <a:xfrm>
            <a:off x="0" y="2638468"/>
            <a:ext cx="9144000" cy="3714176"/>
            <a:chOff x="0" y="2638468"/>
            <a:chExt cx="9144000" cy="3714176"/>
          </a:xfrm>
        </p:grpSpPr>
        <p:sp>
          <p:nvSpPr>
            <p:cNvPr id="36" name="Rectangle 50"/>
            <p:cNvSpPr/>
            <p:nvPr/>
          </p:nvSpPr>
          <p:spPr>
            <a:xfrm>
              <a:off x="0" y="2638468"/>
              <a:ext cx="9144000" cy="3714176"/>
            </a:xfrm>
            <a:prstGeom prst="rect">
              <a:avLst/>
            </a:prstGeom>
            <a:solidFill>
              <a:srgbClr val="C22027"/>
            </a:solidFill>
            <a:ln>
              <a:noFill/>
            </a:ln>
            <a:effectLst/>
          </p:spPr>
          <p:style>
            <a:lnRef idx="1">
              <a:schemeClr val="accent1"/>
            </a:lnRef>
            <a:fillRef idx="3">
              <a:schemeClr val="accent1"/>
            </a:fillRef>
            <a:effectRef idx="2">
              <a:schemeClr val="accent1"/>
            </a:effectRef>
            <a:fontRef idx="minor">
              <a:schemeClr val="lt1"/>
            </a:fontRef>
          </p:style>
          <p:txBody>
            <a:bodyPr lIns="182886" tIns="91443" rIns="182886" bIns="91443" rtlCol="0" anchor="ctr"/>
            <a:lstStyle/>
            <a:p>
              <a:pPr algn="ctr"/>
              <a:endParaRPr lang="en-US" sz="2701" dirty="0">
                <a:latin typeface="Garamond" panose="02020404030301010803" pitchFamily="18" charset="0"/>
              </a:endParaRPr>
            </a:p>
          </p:txBody>
        </p:sp>
        <p:sp>
          <p:nvSpPr>
            <p:cNvPr id="4" name="Dikdörtgen 3"/>
            <p:cNvSpPr/>
            <p:nvPr/>
          </p:nvSpPr>
          <p:spPr>
            <a:xfrm>
              <a:off x="545686" y="3821952"/>
              <a:ext cx="7961195" cy="1569660"/>
            </a:xfrm>
            <a:prstGeom prst="rect">
              <a:avLst/>
            </a:prstGeom>
          </p:spPr>
          <p:txBody>
            <a:bodyPr wrap="square">
              <a:spAutoFit/>
            </a:bodyPr>
            <a:lstStyle/>
            <a:p>
              <a:pPr algn="just"/>
              <a:r>
                <a:rPr lang="en-US" sz="3200" dirty="0" err="1">
                  <a:solidFill>
                    <a:schemeClr val="bg1"/>
                  </a:solidFill>
                  <a:latin typeface="Garamond" panose="02020404030301010803" pitchFamily="18" charset="0"/>
                </a:rPr>
                <a:t>İşveren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toplu</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sözleşme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veya</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iş</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sözleşmelerinde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gösterilmiş</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olan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sebepler</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dışında</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işçiye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ücret</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kesme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cezası</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veremez</a:t>
              </a:r>
              <a:r>
                <a:rPr lang="en-US" sz="3200" dirty="0">
                  <a:solidFill>
                    <a:schemeClr val="bg1"/>
                  </a:solidFill>
                  <a:latin typeface="Garamond" panose="02020404030301010803" pitchFamily="18" charset="0"/>
                </a:rPr>
                <a:t>. </a:t>
              </a:r>
            </a:p>
          </p:txBody>
        </p:sp>
      </p:grpSp>
      <p:grpSp>
        <p:nvGrpSpPr>
          <p:cNvPr id="6" name="Grup 5"/>
          <p:cNvGrpSpPr/>
          <p:nvPr/>
        </p:nvGrpSpPr>
        <p:grpSpPr>
          <a:xfrm>
            <a:off x="362294" y="1963988"/>
            <a:ext cx="1641563" cy="1652667"/>
            <a:chOff x="362294" y="1963988"/>
            <a:chExt cx="1641563" cy="1652667"/>
          </a:xfrm>
        </p:grpSpPr>
        <p:grpSp>
          <p:nvGrpSpPr>
            <p:cNvPr id="49" name="Group 7"/>
            <p:cNvGrpSpPr/>
            <p:nvPr/>
          </p:nvGrpSpPr>
          <p:grpSpPr>
            <a:xfrm>
              <a:off x="362294" y="1963988"/>
              <a:ext cx="1641563" cy="1652667"/>
              <a:chOff x="6503439" y="4743591"/>
              <a:chExt cx="966131" cy="966131"/>
            </a:xfrm>
          </p:grpSpPr>
          <p:sp>
            <p:nvSpPr>
              <p:cNvPr id="51" name="Oval 50"/>
              <p:cNvSpPr/>
              <p:nvPr/>
            </p:nvSpPr>
            <p:spPr bwMode="auto">
              <a:xfrm>
                <a:off x="6564526" y="4805383"/>
                <a:ext cx="852640" cy="852640"/>
              </a:xfrm>
              <a:prstGeom prst="ellipse">
                <a:avLst/>
              </a:prstGeom>
              <a:solidFill>
                <a:srgbClr val="40404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sp>
            <p:nvSpPr>
              <p:cNvPr id="52" name="Oval 51"/>
              <p:cNvSpPr/>
              <p:nvPr/>
            </p:nvSpPr>
            <p:spPr bwMode="auto">
              <a:xfrm>
                <a:off x="6503439" y="4743591"/>
                <a:ext cx="966131" cy="966131"/>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gr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11" y="2349477"/>
              <a:ext cx="862129" cy="881689"/>
            </a:xfrm>
            <a:prstGeom prst="rect">
              <a:avLst/>
            </a:prstGeom>
          </p:spPr>
        </p:pic>
      </p:grpSp>
      <p:sp>
        <p:nvSpPr>
          <p:cNvPr id="11" name="Slayt Numarası Yer Tutucusu 10"/>
          <p:cNvSpPr>
            <a:spLocks noGrp="1"/>
          </p:cNvSpPr>
          <p:nvPr>
            <p:ph type="sldNum" sz="quarter" idx="12"/>
          </p:nvPr>
        </p:nvSpPr>
        <p:spPr/>
        <p:txBody>
          <a:bodyPr/>
          <a:lstStyle/>
          <a:p>
            <a:fld id="{885776FF-AC16-4B72-9C8A-C6C7B834E379}" type="slidenum">
              <a:rPr lang="tr-TR" smtClean="0"/>
              <a:pPr/>
              <a:t>21</a:t>
            </a:fld>
            <a:endParaRPr lang="tr-TR" dirty="0"/>
          </a:p>
        </p:txBody>
      </p:sp>
    </p:spTree>
    <p:extLst>
      <p:ext uri="{BB962C8B-B14F-4D97-AF65-F5344CB8AC3E}">
        <p14:creationId xmlns:p14="http://schemas.microsoft.com/office/powerpoint/2010/main" val="39080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ÜCRET</a:t>
            </a:r>
            <a:endParaRPr lang="en-US" dirty="0"/>
          </a:p>
        </p:txBody>
      </p:sp>
      <p:grpSp>
        <p:nvGrpSpPr>
          <p:cNvPr id="37" name="Group 7"/>
          <p:cNvGrpSpPr>
            <a:grpSpLocks/>
          </p:cNvGrpSpPr>
          <p:nvPr/>
        </p:nvGrpSpPr>
        <p:grpSpPr bwMode="auto">
          <a:xfrm>
            <a:off x="3388230" y="4526846"/>
            <a:ext cx="1695" cy="214950"/>
            <a:chOff x="6054725" y="811212"/>
            <a:chExt cx="1588" cy="200025"/>
          </a:xfrm>
          <a:solidFill>
            <a:schemeClr val="bg1"/>
          </a:solidFill>
        </p:grpSpPr>
        <p:sp>
          <p:nvSpPr>
            <p:cNvPr id="38"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sp>
          <p:nvSpPr>
            <p:cNvPr id="39"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grpSp>
      <p:sp>
        <p:nvSpPr>
          <p:cNvPr id="40" name="Metin kutusu 39"/>
          <p:cNvSpPr txBox="1"/>
          <p:nvPr/>
        </p:nvSpPr>
        <p:spPr>
          <a:xfrm>
            <a:off x="1446639" y="1661389"/>
            <a:ext cx="6856524" cy="646331"/>
          </a:xfrm>
          <a:prstGeom prst="rect">
            <a:avLst/>
          </a:prstGeom>
          <a:noFill/>
        </p:spPr>
        <p:txBody>
          <a:bodyPr wrap="square" rtlCol="0">
            <a:spAutoFit/>
          </a:bodyPr>
          <a:lstStyle/>
          <a:p>
            <a:pPr algn="ctr"/>
            <a:r>
              <a:rPr lang="tr-TR" sz="3600" b="1" dirty="0" smtClean="0">
                <a:latin typeface="Garamond" panose="02020404030301010803" pitchFamily="18" charset="0"/>
              </a:rPr>
              <a:t>Hafta Tatili Ücreti</a:t>
            </a:r>
            <a:endParaRPr lang="en-US" sz="3600" b="1" dirty="0">
              <a:latin typeface="Garamond" panose="02020404030301010803" pitchFamily="18" charset="0"/>
            </a:endParaRPr>
          </a:p>
        </p:txBody>
      </p:sp>
      <p:grpSp>
        <p:nvGrpSpPr>
          <p:cNvPr id="5" name="Grup 4"/>
          <p:cNvGrpSpPr/>
          <p:nvPr/>
        </p:nvGrpSpPr>
        <p:grpSpPr>
          <a:xfrm>
            <a:off x="0" y="2638468"/>
            <a:ext cx="9144000" cy="3714176"/>
            <a:chOff x="0" y="2638468"/>
            <a:chExt cx="9144000" cy="3714176"/>
          </a:xfrm>
        </p:grpSpPr>
        <p:sp>
          <p:nvSpPr>
            <p:cNvPr id="36" name="Rectangle 50"/>
            <p:cNvSpPr/>
            <p:nvPr/>
          </p:nvSpPr>
          <p:spPr>
            <a:xfrm>
              <a:off x="0" y="2638468"/>
              <a:ext cx="9144000" cy="3714176"/>
            </a:xfrm>
            <a:prstGeom prst="rect">
              <a:avLst/>
            </a:prstGeom>
            <a:solidFill>
              <a:srgbClr val="C22027"/>
            </a:solidFill>
            <a:ln>
              <a:noFill/>
            </a:ln>
            <a:effectLst/>
          </p:spPr>
          <p:style>
            <a:lnRef idx="1">
              <a:schemeClr val="accent1"/>
            </a:lnRef>
            <a:fillRef idx="3">
              <a:schemeClr val="accent1"/>
            </a:fillRef>
            <a:effectRef idx="2">
              <a:schemeClr val="accent1"/>
            </a:effectRef>
            <a:fontRef idx="minor">
              <a:schemeClr val="lt1"/>
            </a:fontRef>
          </p:style>
          <p:txBody>
            <a:bodyPr lIns="182886" tIns="91443" rIns="182886" bIns="91443" rtlCol="0" anchor="ctr"/>
            <a:lstStyle/>
            <a:p>
              <a:pPr algn="ctr"/>
              <a:endParaRPr lang="en-US" sz="2701" dirty="0">
                <a:latin typeface="Garamond" panose="02020404030301010803" pitchFamily="18" charset="0"/>
              </a:endParaRPr>
            </a:p>
          </p:txBody>
        </p:sp>
        <p:sp>
          <p:nvSpPr>
            <p:cNvPr id="4" name="Dikdörtgen 3"/>
            <p:cNvSpPr/>
            <p:nvPr/>
          </p:nvSpPr>
          <p:spPr>
            <a:xfrm>
              <a:off x="545686" y="3821952"/>
              <a:ext cx="7961195" cy="1815882"/>
            </a:xfrm>
            <a:prstGeom prst="rect">
              <a:avLst/>
            </a:prstGeom>
          </p:spPr>
          <p:txBody>
            <a:bodyPr wrap="square">
              <a:spAutoFit/>
            </a:bodyPr>
            <a:lstStyle/>
            <a:p>
              <a:pPr algn="just"/>
              <a:r>
                <a:rPr lang="tr-TR" sz="2800" dirty="0" err="1" smtClean="0">
                  <a:solidFill>
                    <a:schemeClr val="bg1"/>
                  </a:solidFill>
                  <a:latin typeface="Garamond" panose="02020404030301010803" pitchFamily="18" charset="0"/>
                </a:rPr>
                <a:t>İ</a:t>
              </a:r>
              <a:r>
                <a:rPr lang="en-US" sz="2800" dirty="0" err="1" smtClean="0">
                  <a:solidFill>
                    <a:schemeClr val="bg1"/>
                  </a:solidFill>
                  <a:latin typeface="Garamond" panose="02020404030301010803" pitchFamily="18" charset="0"/>
                </a:rPr>
                <a:t>şçilere</a:t>
              </a:r>
              <a:r>
                <a:rPr lang="en-US" sz="2800" dirty="0" smtClean="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tatil</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gününden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önce</a:t>
              </a:r>
              <a:r>
                <a:rPr lang="en-US" sz="2800" dirty="0">
                  <a:solidFill>
                    <a:schemeClr val="bg1"/>
                  </a:solidFill>
                  <a:latin typeface="Garamond" panose="02020404030301010803" pitchFamily="18" charset="0"/>
                </a:rPr>
                <a:t> </a:t>
              </a:r>
              <a:r>
                <a:rPr lang="en-US" sz="2800" dirty="0" err="1" smtClean="0">
                  <a:solidFill>
                    <a:schemeClr val="bg1"/>
                  </a:solidFill>
                  <a:latin typeface="Garamond" panose="02020404030301010803" pitchFamily="18" charset="0"/>
                </a:rPr>
                <a:t>belirlenen</a:t>
              </a:r>
              <a:r>
                <a:rPr lang="en-US" sz="2800" dirty="0" smtClean="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iş</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günlerinde</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çalışmış</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olmaları</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koşulu</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ile</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yedi</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günlük</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bir</a:t>
              </a:r>
              <a:r>
                <a:rPr lang="en-US" sz="2800" dirty="0">
                  <a:solidFill>
                    <a:schemeClr val="bg1"/>
                  </a:solidFill>
                  <a:latin typeface="Garamond" panose="02020404030301010803" pitchFamily="18" charset="0"/>
                </a:rPr>
                <a:t> zaman </a:t>
              </a:r>
              <a:r>
                <a:rPr lang="en-US" sz="2800" dirty="0" err="1">
                  <a:solidFill>
                    <a:schemeClr val="bg1"/>
                  </a:solidFill>
                  <a:latin typeface="Garamond" panose="02020404030301010803" pitchFamily="18" charset="0"/>
                </a:rPr>
                <a:t>dilimi</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içinde</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kesintisiz</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en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az</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yirmidört</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saat</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dinlenme</a:t>
              </a:r>
              <a:r>
                <a:rPr lang="en-US" sz="2800" dirty="0">
                  <a:solidFill>
                    <a:schemeClr val="bg1"/>
                  </a:solidFill>
                  <a:latin typeface="Garamond" panose="02020404030301010803" pitchFamily="18" charset="0"/>
                </a:rPr>
                <a:t> </a:t>
              </a:r>
              <a:r>
                <a:rPr lang="en-US" sz="2800" dirty="0" err="1" smtClean="0">
                  <a:solidFill>
                    <a:schemeClr val="bg1"/>
                  </a:solidFill>
                  <a:latin typeface="Garamond" panose="02020404030301010803" pitchFamily="18" charset="0"/>
                </a:rPr>
                <a:t>verilir</a:t>
              </a:r>
              <a:r>
                <a:rPr lang="en-US" sz="2800" dirty="0">
                  <a:solidFill>
                    <a:schemeClr val="bg1"/>
                  </a:solidFill>
                  <a:latin typeface="Garamond" panose="02020404030301010803" pitchFamily="18" charset="0"/>
                </a:rPr>
                <a:t>. </a:t>
              </a:r>
              <a:r>
                <a:rPr lang="tr-TR" sz="2800" dirty="0" smtClean="0">
                  <a:solidFill>
                    <a:schemeClr val="bg1"/>
                  </a:solidFill>
                  <a:latin typeface="Garamond" panose="02020404030301010803" pitchFamily="18" charset="0"/>
                </a:rPr>
                <a:t>B</a:t>
              </a:r>
              <a:r>
                <a:rPr lang="en-US" sz="2800" dirty="0" err="1" smtClean="0">
                  <a:solidFill>
                    <a:schemeClr val="bg1"/>
                  </a:solidFill>
                  <a:latin typeface="Garamond" panose="02020404030301010803" pitchFamily="18" charset="0"/>
                </a:rPr>
                <a:t>ir</a:t>
              </a:r>
              <a:r>
                <a:rPr lang="en-US" sz="2800" dirty="0" smtClean="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iş</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karşılığı</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olmaksızın</a:t>
              </a:r>
              <a:r>
                <a:rPr lang="en-US" sz="2800" dirty="0">
                  <a:solidFill>
                    <a:schemeClr val="bg1"/>
                  </a:solidFill>
                  <a:latin typeface="Garamond" panose="02020404030301010803" pitchFamily="18" charset="0"/>
                </a:rPr>
                <a:t> o </a:t>
              </a:r>
              <a:r>
                <a:rPr lang="en-US" sz="2800" dirty="0" err="1">
                  <a:solidFill>
                    <a:schemeClr val="bg1"/>
                  </a:solidFill>
                  <a:latin typeface="Garamond" panose="02020404030301010803" pitchFamily="18" charset="0"/>
                </a:rPr>
                <a:t>günün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ücreti</a:t>
              </a:r>
              <a:r>
                <a:rPr lang="en-US" sz="2800" dirty="0">
                  <a:solidFill>
                    <a:schemeClr val="bg1"/>
                  </a:solidFill>
                  <a:latin typeface="Garamond" panose="02020404030301010803" pitchFamily="18" charset="0"/>
                </a:rPr>
                <a:t> tam </a:t>
              </a:r>
              <a:r>
                <a:rPr lang="en-US" sz="2800" dirty="0" err="1">
                  <a:solidFill>
                    <a:schemeClr val="bg1"/>
                  </a:solidFill>
                  <a:latin typeface="Garamond" panose="02020404030301010803" pitchFamily="18" charset="0"/>
                </a:rPr>
                <a:t>olarak</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ödenir</a:t>
              </a:r>
              <a:r>
                <a:rPr lang="en-US" sz="2800" dirty="0">
                  <a:solidFill>
                    <a:schemeClr val="bg1"/>
                  </a:solidFill>
                  <a:latin typeface="Garamond" panose="02020404030301010803" pitchFamily="18" charset="0"/>
                </a:rPr>
                <a:t>. </a:t>
              </a:r>
            </a:p>
          </p:txBody>
        </p:sp>
      </p:grpSp>
      <p:sp>
        <p:nvSpPr>
          <p:cNvPr id="20" name="Oval 19"/>
          <p:cNvSpPr/>
          <p:nvPr/>
        </p:nvSpPr>
        <p:spPr bwMode="auto">
          <a:xfrm>
            <a:off x="363600" y="1965600"/>
            <a:ext cx="1641563" cy="1652667"/>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grpSp>
        <p:nvGrpSpPr>
          <p:cNvPr id="7" name="Grup 6"/>
          <p:cNvGrpSpPr/>
          <p:nvPr/>
        </p:nvGrpSpPr>
        <p:grpSpPr>
          <a:xfrm>
            <a:off x="463982" y="2062244"/>
            <a:ext cx="1448729" cy="1458529"/>
            <a:chOff x="463982" y="2062244"/>
            <a:chExt cx="1448729" cy="1458529"/>
          </a:xfrm>
        </p:grpSpPr>
        <p:sp>
          <p:nvSpPr>
            <p:cNvPr id="19" name="Oval 18"/>
            <p:cNvSpPr/>
            <p:nvPr/>
          </p:nvSpPr>
          <p:spPr bwMode="auto">
            <a:xfrm>
              <a:off x="463982" y="2062244"/>
              <a:ext cx="1448729" cy="1458529"/>
            </a:xfrm>
            <a:prstGeom prst="ellipse">
              <a:avLst/>
            </a:prstGeom>
            <a:solidFill>
              <a:srgbClr val="40404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solidFill>
                  <a:srgbClr val="986C6F"/>
                </a:solidFill>
                <a:latin typeface="Garamond" panose="02020404030301010803" pitchFamily="18" charset="0"/>
              </a:endParaRPr>
            </a:p>
          </p:txBody>
        </p:sp>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97" y="2392050"/>
              <a:ext cx="837099" cy="799767"/>
            </a:xfrm>
            <a:prstGeom prst="rect">
              <a:avLst/>
            </a:prstGeom>
          </p:spPr>
        </p:pic>
      </p:grpSp>
      <p:sp>
        <p:nvSpPr>
          <p:cNvPr id="10" name="Slayt Numarası Yer Tutucusu 9"/>
          <p:cNvSpPr>
            <a:spLocks noGrp="1"/>
          </p:cNvSpPr>
          <p:nvPr>
            <p:ph type="sldNum" sz="quarter" idx="12"/>
          </p:nvPr>
        </p:nvSpPr>
        <p:spPr/>
        <p:txBody>
          <a:bodyPr/>
          <a:lstStyle/>
          <a:p>
            <a:fld id="{885776FF-AC16-4B72-9C8A-C6C7B834E379}" type="slidenum">
              <a:rPr lang="tr-TR" smtClean="0"/>
              <a:pPr/>
              <a:t>22</a:t>
            </a:fld>
            <a:endParaRPr lang="tr-TR" dirty="0"/>
          </a:p>
        </p:txBody>
      </p:sp>
    </p:spTree>
    <p:extLst>
      <p:ext uri="{BB962C8B-B14F-4D97-AF65-F5344CB8AC3E}">
        <p14:creationId xmlns:p14="http://schemas.microsoft.com/office/powerpoint/2010/main" val="85187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ÜCRET</a:t>
            </a:r>
            <a:endParaRPr lang="en-US" dirty="0"/>
          </a:p>
        </p:txBody>
      </p:sp>
      <p:grpSp>
        <p:nvGrpSpPr>
          <p:cNvPr id="37" name="Group 7"/>
          <p:cNvGrpSpPr>
            <a:grpSpLocks/>
          </p:cNvGrpSpPr>
          <p:nvPr/>
        </p:nvGrpSpPr>
        <p:grpSpPr bwMode="auto">
          <a:xfrm>
            <a:off x="3388230" y="4526846"/>
            <a:ext cx="1695" cy="214950"/>
            <a:chOff x="6054725" y="811212"/>
            <a:chExt cx="1588" cy="200025"/>
          </a:xfrm>
          <a:solidFill>
            <a:schemeClr val="bg1"/>
          </a:solidFill>
        </p:grpSpPr>
        <p:sp>
          <p:nvSpPr>
            <p:cNvPr id="38"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sp>
          <p:nvSpPr>
            <p:cNvPr id="39"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701" dirty="0">
                <a:latin typeface="Garamond" panose="02020404030301010803" pitchFamily="18" charset="0"/>
                <a:ea typeface="SimSun" charset="0"/>
              </a:endParaRPr>
            </a:p>
          </p:txBody>
        </p:sp>
      </p:grpSp>
      <p:sp>
        <p:nvSpPr>
          <p:cNvPr id="40" name="Metin kutusu 39"/>
          <p:cNvSpPr txBox="1"/>
          <p:nvPr/>
        </p:nvSpPr>
        <p:spPr>
          <a:xfrm>
            <a:off x="1446639" y="1661389"/>
            <a:ext cx="6856524" cy="646331"/>
          </a:xfrm>
          <a:prstGeom prst="rect">
            <a:avLst/>
          </a:prstGeom>
          <a:noFill/>
        </p:spPr>
        <p:txBody>
          <a:bodyPr wrap="square" rtlCol="0">
            <a:spAutoFit/>
          </a:bodyPr>
          <a:lstStyle/>
          <a:p>
            <a:pPr algn="ctr"/>
            <a:r>
              <a:rPr lang="tr-TR" sz="3600" b="1" dirty="0" smtClean="0">
                <a:latin typeface="Garamond" panose="02020404030301010803" pitchFamily="18" charset="0"/>
              </a:rPr>
              <a:t>Genel Tatil Ücreti</a:t>
            </a:r>
            <a:endParaRPr lang="en-US" sz="3600" b="1" dirty="0">
              <a:latin typeface="Garamond" panose="02020404030301010803" pitchFamily="18" charset="0"/>
            </a:endParaRPr>
          </a:p>
        </p:txBody>
      </p:sp>
      <p:grpSp>
        <p:nvGrpSpPr>
          <p:cNvPr id="5" name="Grup 4"/>
          <p:cNvGrpSpPr/>
          <p:nvPr/>
        </p:nvGrpSpPr>
        <p:grpSpPr>
          <a:xfrm>
            <a:off x="0" y="2638468"/>
            <a:ext cx="9144000" cy="3714176"/>
            <a:chOff x="0" y="2638468"/>
            <a:chExt cx="9144000" cy="3714176"/>
          </a:xfrm>
        </p:grpSpPr>
        <p:sp>
          <p:nvSpPr>
            <p:cNvPr id="36" name="Rectangle 50"/>
            <p:cNvSpPr/>
            <p:nvPr/>
          </p:nvSpPr>
          <p:spPr>
            <a:xfrm>
              <a:off x="0" y="2638468"/>
              <a:ext cx="9144000" cy="3714176"/>
            </a:xfrm>
            <a:prstGeom prst="rect">
              <a:avLst/>
            </a:prstGeom>
            <a:solidFill>
              <a:srgbClr val="C22027"/>
            </a:solidFill>
            <a:ln>
              <a:noFill/>
            </a:ln>
            <a:effectLst/>
          </p:spPr>
          <p:style>
            <a:lnRef idx="1">
              <a:schemeClr val="accent1"/>
            </a:lnRef>
            <a:fillRef idx="3">
              <a:schemeClr val="accent1"/>
            </a:fillRef>
            <a:effectRef idx="2">
              <a:schemeClr val="accent1"/>
            </a:effectRef>
            <a:fontRef idx="minor">
              <a:schemeClr val="lt1"/>
            </a:fontRef>
          </p:style>
          <p:txBody>
            <a:bodyPr lIns="182886" tIns="91443" rIns="182886" bIns="91443" rtlCol="0" anchor="ctr"/>
            <a:lstStyle/>
            <a:p>
              <a:pPr algn="ctr"/>
              <a:endParaRPr lang="en-US" sz="2701" dirty="0">
                <a:latin typeface="Garamond" panose="02020404030301010803" pitchFamily="18" charset="0"/>
              </a:endParaRPr>
            </a:p>
          </p:txBody>
        </p:sp>
        <p:sp>
          <p:nvSpPr>
            <p:cNvPr id="4" name="Dikdörtgen 3"/>
            <p:cNvSpPr/>
            <p:nvPr/>
          </p:nvSpPr>
          <p:spPr>
            <a:xfrm>
              <a:off x="545686" y="3714911"/>
              <a:ext cx="7961195" cy="2554545"/>
            </a:xfrm>
            <a:prstGeom prst="rect">
              <a:avLst/>
            </a:prstGeom>
          </p:spPr>
          <p:txBody>
            <a:bodyPr wrap="square">
              <a:spAutoFit/>
            </a:bodyPr>
            <a:lstStyle/>
            <a:p>
              <a:pPr algn="just"/>
              <a:r>
                <a:rPr lang="tr-TR" sz="3200" dirty="0" err="1" smtClean="0">
                  <a:solidFill>
                    <a:schemeClr val="bg1"/>
                  </a:solidFill>
                  <a:latin typeface="Garamond" panose="02020404030301010803" pitchFamily="18" charset="0"/>
                </a:rPr>
                <a:t>K</a:t>
              </a:r>
              <a:r>
                <a:rPr lang="en-US" sz="3200" dirty="0" err="1" smtClean="0">
                  <a:solidFill>
                    <a:schemeClr val="bg1"/>
                  </a:solidFill>
                  <a:latin typeface="Garamond" panose="02020404030301010803" pitchFamily="18" charset="0"/>
                </a:rPr>
                <a:t>anunlarda</a:t>
              </a:r>
              <a:r>
                <a:rPr lang="en-US" sz="3200" dirty="0" smtClean="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ulusal</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bayram</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ve</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genel</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tatil</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günü</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olarak</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kabul</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edilen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günlerde</a:t>
              </a:r>
              <a:r>
                <a:rPr lang="en-US" sz="3200" dirty="0">
                  <a:solidFill>
                    <a:schemeClr val="bg1"/>
                  </a:solidFill>
                  <a:latin typeface="Garamond" panose="02020404030301010803" pitchFamily="18" charset="0"/>
                </a:rPr>
                <a:t> </a:t>
              </a:r>
              <a:r>
                <a:rPr lang="en-US" sz="3200" dirty="0" err="1" smtClean="0">
                  <a:solidFill>
                    <a:schemeClr val="bg1"/>
                  </a:solidFill>
                  <a:latin typeface="Garamond" panose="02020404030301010803" pitchFamily="18" charset="0"/>
                </a:rPr>
                <a:t>çalışmazlarsa</a:t>
              </a:r>
              <a:r>
                <a:rPr lang="tr-TR" sz="3200" dirty="0" smtClean="0">
                  <a:solidFill>
                    <a:schemeClr val="bg1"/>
                  </a:solidFill>
                  <a:latin typeface="Garamond" panose="02020404030301010803" pitchFamily="18" charset="0"/>
                </a:rPr>
                <a:t> </a:t>
              </a:r>
              <a:r>
                <a:rPr lang="en-US" sz="3200" dirty="0" smtClean="0">
                  <a:solidFill>
                    <a:schemeClr val="bg1"/>
                  </a:solidFill>
                  <a:latin typeface="Garamond" panose="02020404030301010803" pitchFamily="18" charset="0"/>
                </a:rPr>
                <a:t>o </a:t>
              </a:r>
              <a:r>
                <a:rPr lang="en-US" sz="3200" dirty="0" err="1">
                  <a:solidFill>
                    <a:schemeClr val="bg1"/>
                  </a:solidFill>
                  <a:latin typeface="Garamond" panose="02020404030301010803" pitchFamily="18" charset="0"/>
                </a:rPr>
                <a:t>günün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ücretleri</a:t>
              </a:r>
              <a:r>
                <a:rPr lang="en-US" sz="3200" dirty="0">
                  <a:solidFill>
                    <a:schemeClr val="bg1"/>
                  </a:solidFill>
                  <a:latin typeface="Garamond" panose="02020404030301010803" pitchFamily="18" charset="0"/>
                </a:rPr>
                <a:t> tam </a:t>
              </a:r>
              <a:r>
                <a:rPr lang="en-US" sz="3200" dirty="0" err="1">
                  <a:solidFill>
                    <a:schemeClr val="bg1"/>
                  </a:solidFill>
                  <a:latin typeface="Garamond" panose="02020404030301010803" pitchFamily="18" charset="0"/>
                </a:rPr>
                <a:t>olarak</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tatil</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yapmayarak</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çalışırlarsa</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ayrıca</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çalışılan</a:t>
              </a:r>
              <a:r>
                <a:rPr lang="en-US" sz="3200" dirty="0">
                  <a:solidFill>
                    <a:schemeClr val="bg1"/>
                  </a:solidFill>
                  <a:latin typeface="Garamond" panose="02020404030301010803" pitchFamily="18" charset="0"/>
                </a:rPr>
                <a:t> her </a:t>
              </a:r>
              <a:r>
                <a:rPr lang="en-US" sz="3200" dirty="0" err="1">
                  <a:solidFill>
                    <a:schemeClr val="bg1"/>
                  </a:solidFill>
                  <a:latin typeface="Garamond" panose="02020404030301010803" pitchFamily="18" charset="0"/>
                </a:rPr>
                <a:t>gün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için</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bir</a:t>
              </a:r>
              <a:r>
                <a:rPr lang="en-US" sz="3200" dirty="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günlük</a:t>
              </a:r>
              <a:r>
                <a:rPr lang="en-US" sz="3200" dirty="0">
                  <a:solidFill>
                    <a:schemeClr val="bg1"/>
                  </a:solidFill>
                  <a:latin typeface="Garamond" panose="02020404030301010803" pitchFamily="18" charset="0"/>
                </a:rPr>
                <a:t> </a:t>
              </a:r>
              <a:r>
                <a:rPr lang="en-US" sz="3200" dirty="0" err="1" smtClean="0">
                  <a:solidFill>
                    <a:schemeClr val="bg1"/>
                  </a:solidFill>
                  <a:latin typeface="Garamond" panose="02020404030301010803" pitchFamily="18" charset="0"/>
                </a:rPr>
                <a:t>ücret</a:t>
              </a:r>
              <a:r>
                <a:rPr lang="en-US" sz="3200" dirty="0" smtClean="0">
                  <a:solidFill>
                    <a:schemeClr val="bg1"/>
                  </a:solidFill>
                  <a:latin typeface="Garamond" panose="02020404030301010803" pitchFamily="18" charset="0"/>
                </a:rPr>
                <a:t> </a:t>
              </a:r>
              <a:r>
                <a:rPr lang="en-US" sz="3200" dirty="0" err="1">
                  <a:solidFill>
                    <a:schemeClr val="bg1"/>
                  </a:solidFill>
                  <a:latin typeface="Garamond" panose="02020404030301010803" pitchFamily="18" charset="0"/>
                </a:rPr>
                <a:t>ödenir</a:t>
              </a:r>
              <a:r>
                <a:rPr lang="en-US" sz="3200" dirty="0">
                  <a:solidFill>
                    <a:schemeClr val="bg1"/>
                  </a:solidFill>
                  <a:latin typeface="Garamond" panose="02020404030301010803" pitchFamily="18" charset="0"/>
                </a:rPr>
                <a:t>.</a:t>
              </a:r>
            </a:p>
          </p:txBody>
        </p:sp>
      </p:grpSp>
      <p:sp>
        <p:nvSpPr>
          <p:cNvPr id="20" name="Oval 19"/>
          <p:cNvSpPr/>
          <p:nvPr/>
        </p:nvSpPr>
        <p:spPr bwMode="auto">
          <a:xfrm>
            <a:off x="363600" y="1965600"/>
            <a:ext cx="1641563" cy="1652667"/>
          </a:xfrm>
          <a:prstGeom prst="ellipse">
            <a:avLst/>
          </a:prstGeom>
          <a:noFill/>
          <a:ln w="3175" cmpd="sng">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grpSp>
        <p:nvGrpSpPr>
          <p:cNvPr id="7" name="Grup 6"/>
          <p:cNvGrpSpPr/>
          <p:nvPr/>
        </p:nvGrpSpPr>
        <p:grpSpPr>
          <a:xfrm>
            <a:off x="463982" y="2062244"/>
            <a:ext cx="1448729" cy="1458529"/>
            <a:chOff x="463982" y="2062244"/>
            <a:chExt cx="1448729" cy="1458529"/>
          </a:xfrm>
        </p:grpSpPr>
        <p:sp>
          <p:nvSpPr>
            <p:cNvPr id="19" name="Oval 18"/>
            <p:cNvSpPr/>
            <p:nvPr/>
          </p:nvSpPr>
          <p:spPr bwMode="auto">
            <a:xfrm>
              <a:off x="463982" y="2062244"/>
              <a:ext cx="1448729" cy="1458529"/>
            </a:xfrm>
            <a:prstGeom prst="ellipse">
              <a:avLst/>
            </a:prstGeom>
            <a:solidFill>
              <a:srgbClr val="40404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701" dirty="0">
                <a:latin typeface="Garamond" panose="02020404030301010803" pitchFamily="18" charset="0"/>
              </a:endParaRPr>
            </a:p>
          </p:txBody>
        </p:sp>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97" y="2392050"/>
              <a:ext cx="837099" cy="799767"/>
            </a:xfrm>
            <a:prstGeom prst="rect">
              <a:avLst/>
            </a:prstGeom>
          </p:spPr>
        </p:pic>
      </p:grpSp>
      <p:sp>
        <p:nvSpPr>
          <p:cNvPr id="10" name="Slayt Numarası Yer Tutucusu 9"/>
          <p:cNvSpPr>
            <a:spLocks noGrp="1"/>
          </p:cNvSpPr>
          <p:nvPr>
            <p:ph type="sldNum" sz="quarter" idx="12"/>
          </p:nvPr>
        </p:nvSpPr>
        <p:spPr/>
        <p:txBody>
          <a:bodyPr/>
          <a:lstStyle/>
          <a:p>
            <a:fld id="{885776FF-AC16-4B72-9C8A-C6C7B834E379}" type="slidenum">
              <a:rPr lang="tr-TR" smtClean="0"/>
              <a:pPr/>
              <a:t>23</a:t>
            </a:fld>
            <a:endParaRPr lang="tr-TR" dirty="0"/>
          </a:p>
        </p:txBody>
      </p:sp>
    </p:spTree>
    <p:extLst>
      <p:ext uri="{BB962C8B-B14F-4D97-AF65-F5344CB8AC3E}">
        <p14:creationId xmlns:p14="http://schemas.microsoft.com/office/powerpoint/2010/main" val="20350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ASGARİ ÜCRET</a:t>
            </a:r>
            <a:endParaRPr lang="en-US" dirty="0"/>
          </a:p>
        </p:txBody>
      </p:sp>
      <p:graphicFrame>
        <p:nvGraphicFramePr>
          <p:cNvPr id="21" name="Tablo 20"/>
          <p:cNvGraphicFramePr>
            <a:graphicFrameLocks noGrp="1"/>
          </p:cNvGraphicFramePr>
          <p:nvPr>
            <p:extLst>
              <p:ext uri="{D42A27DB-BD31-4B8C-83A1-F6EECF244321}">
                <p14:modId xmlns:p14="http://schemas.microsoft.com/office/powerpoint/2010/main" val="3331408912"/>
              </p:ext>
            </p:extLst>
          </p:nvPr>
        </p:nvGraphicFramePr>
        <p:xfrm>
          <a:off x="362294" y="1334128"/>
          <a:ext cx="8128000" cy="152423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691040639"/>
                    </a:ext>
                  </a:extLst>
                </a:gridCol>
              </a:tblGrid>
              <a:tr h="1524237">
                <a:tc>
                  <a:txBody>
                    <a:bodyPr/>
                    <a:lstStyle/>
                    <a:p>
                      <a:pPr algn="l"/>
                      <a:r>
                        <a:rPr lang="tr-TR" sz="3200" dirty="0" smtClean="0">
                          <a:latin typeface="Garamond" panose="02020404030301010803" pitchFamily="18" charset="0"/>
                        </a:rPr>
                        <a:t>Asgari Ücret Tespit Komisyonu</a:t>
                      </a:r>
                    </a:p>
                    <a:p>
                      <a:pPr algn="l"/>
                      <a:r>
                        <a:rPr lang="tr-TR" sz="3200" dirty="0" smtClean="0">
                          <a:latin typeface="Garamond" panose="02020404030301010803" pitchFamily="18" charset="0"/>
                        </a:rPr>
                        <a:t>aracılığı ile belirlenir.</a:t>
                      </a:r>
                      <a:endParaRPr lang="tr-TR" sz="3200" dirty="0">
                        <a:latin typeface="Garamond" panose="02020404030301010803" pitchFamily="18" charset="0"/>
                      </a:endParaRPr>
                    </a:p>
                  </a:txBody>
                  <a:tcPr anchor="ctr">
                    <a:solidFill>
                      <a:srgbClr val="AB151E"/>
                    </a:solidFill>
                  </a:tcPr>
                </a:tc>
                <a:extLst>
                  <a:ext uri="{0D108BD9-81ED-4DB2-BD59-A6C34878D82A}">
                    <a16:rowId xmlns:a16="http://schemas.microsoft.com/office/drawing/2014/main" val="328358664"/>
                  </a:ext>
                </a:extLst>
              </a:tr>
            </a:tbl>
          </a:graphicData>
        </a:graphic>
      </p:graphicFrame>
      <p:graphicFrame>
        <p:nvGraphicFramePr>
          <p:cNvPr id="24" name="Tablo 23"/>
          <p:cNvGraphicFramePr>
            <a:graphicFrameLocks noGrp="1"/>
          </p:cNvGraphicFramePr>
          <p:nvPr>
            <p:extLst>
              <p:ext uri="{D42A27DB-BD31-4B8C-83A1-F6EECF244321}">
                <p14:modId xmlns:p14="http://schemas.microsoft.com/office/powerpoint/2010/main" val="3398062242"/>
              </p:ext>
            </p:extLst>
          </p:nvPr>
        </p:nvGraphicFramePr>
        <p:xfrm>
          <a:off x="362294" y="2816708"/>
          <a:ext cx="8128000" cy="54800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63830156"/>
                    </a:ext>
                  </a:extLst>
                </a:gridCol>
                <a:gridCol w="4064000">
                  <a:extLst>
                    <a:ext uri="{9D8B030D-6E8A-4147-A177-3AD203B41FA5}">
                      <a16:colId xmlns:a16="http://schemas.microsoft.com/office/drawing/2014/main" val="2111527516"/>
                    </a:ext>
                  </a:extLst>
                </a:gridCol>
              </a:tblGrid>
              <a:tr h="370840">
                <a:tc>
                  <a:txBody>
                    <a:bodyPr/>
                    <a:lstStyle/>
                    <a:p>
                      <a:pPr algn="l">
                        <a:lnSpc>
                          <a:spcPct val="107000"/>
                        </a:lnSpc>
                        <a:spcAft>
                          <a:spcPts val="800"/>
                        </a:spcAft>
                      </a:pPr>
                      <a:r>
                        <a:rPr lang="tr-TR" sz="2800" b="0" dirty="0">
                          <a:solidFill>
                            <a:schemeClr val="tx1"/>
                          </a:solidFill>
                          <a:effectLst/>
                          <a:latin typeface="Garamond" panose="02020404030301010803" pitchFamily="18" charset="0"/>
                        </a:rPr>
                        <a:t>NET</a:t>
                      </a:r>
                      <a:endParaRPr lang="tr-TR" sz="28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anchor="ctr">
                    <a:solidFill>
                      <a:srgbClr val="DC9FA2"/>
                    </a:solidFill>
                  </a:tcPr>
                </a:tc>
                <a:tc>
                  <a:txBody>
                    <a:bodyPr/>
                    <a:lstStyle/>
                    <a:p>
                      <a:pPr algn="ctr">
                        <a:lnSpc>
                          <a:spcPct val="107000"/>
                        </a:lnSpc>
                        <a:spcAft>
                          <a:spcPts val="800"/>
                        </a:spcAft>
                      </a:pPr>
                      <a:r>
                        <a:rPr lang="tr-TR" sz="2800" b="0" kern="1200" dirty="0" smtClean="0">
                          <a:solidFill>
                            <a:schemeClr val="tx1"/>
                          </a:solidFill>
                          <a:effectLst/>
                          <a:latin typeface="Garamond" panose="02020404030301010803" pitchFamily="18" charset="0"/>
                          <a:ea typeface="+mn-ea"/>
                          <a:cs typeface="+mn-cs"/>
                        </a:rPr>
                        <a:t>5.500,35</a:t>
                      </a:r>
                      <a:endParaRPr lang="tr-TR" sz="28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anchor="ctr">
                    <a:solidFill>
                      <a:srgbClr val="DC9FA2"/>
                    </a:solidFill>
                  </a:tcPr>
                </a:tc>
                <a:extLst>
                  <a:ext uri="{0D108BD9-81ED-4DB2-BD59-A6C34878D82A}">
                    <a16:rowId xmlns:a16="http://schemas.microsoft.com/office/drawing/2014/main" val="729322873"/>
                  </a:ext>
                </a:extLst>
              </a:tr>
            </a:tbl>
          </a:graphicData>
        </a:graphic>
      </p:graphicFrame>
      <p:graphicFrame>
        <p:nvGraphicFramePr>
          <p:cNvPr id="25" name="Tablo 24"/>
          <p:cNvGraphicFramePr>
            <a:graphicFrameLocks noGrp="1"/>
          </p:cNvGraphicFramePr>
          <p:nvPr>
            <p:extLst>
              <p:ext uri="{D42A27DB-BD31-4B8C-83A1-F6EECF244321}">
                <p14:modId xmlns:p14="http://schemas.microsoft.com/office/powerpoint/2010/main" val="1583574135"/>
              </p:ext>
            </p:extLst>
          </p:nvPr>
        </p:nvGraphicFramePr>
        <p:xfrm>
          <a:off x="362294" y="3293210"/>
          <a:ext cx="8128000" cy="54800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70989373"/>
                    </a:ext>
                  </a:extLst>
                </a:gridCol>
                <a:gridCol w="4064000">
                  <a:extLst>
                    <a:ext uri="{9D8B030D-6E8A-4147-A177-3AD203B41FA5}">
                      <a16:colId xmlns:a16="http://schemas.microsoft.com/office/drawing/2014/main" val="3109600136"/>
                    </a:ext>
                  </a:extLst>
                </a:gridCol>
              </a:tblGrid>
              <a:tr h="370840">
                <a:tc>
                  <a:txBody>
                    <a:bodyPr/>
                    <a:lstStyle/>
                    <a:p>
                      <a:pPr algn="just">
                        <a:lnSpc>
                          <a:spcPct val="107000"/>
                        </a:lnSpc>
                        <a:spcAft>
                          <a:spcPts val="800"/>
                        </a:spcAft>
                      </a:pPr>
                      <a:r>
                        <a:rPr lang="tr-TR" sz="2800" b="0" dirty="0">
                          <a:solidFill>
                            <a:schemeClr val="tx1"/>
                          </a:solidFill>
                          <a:effectLst/>
                          <a:latin typeface="Garamond" panose="02020404030301010803" pitchFamily="18" charset="0"/>
                        </a:rPr>
                        <a:t>BRÜT </a:t>
                      </a:r>
                      <a:endParaRPr lang="tr-TR" sz="28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anchor="ctr">
                    <a:solidFill>
                      <a:srgbClr val="D9D9D9"/>
                    </a:solidFill>
                  </a:tcPr>
                </a:tc>
                <a:tc>
                  <a:txBody>
                    <a:bodyPr/>
                    <a:lstStyle/>
                    <a:p>
                      <a:pPr algn="ctr">
                        <a:lnSpc>
                          <a:spcPct val="107000"/>
                        </a:lnSpc>
                        <a:spcAft>
                          <a:spcPts val="800"/>
                        </a:spcAft>
                      </a:pPr>
                      <a:r>
                        <a:rPr lang="tr-TR" sz="2800" b="0" kern="1200" dirty="0" smtClean="0">
                          <a:solidFill>
                            <a:schemeClr val="tx1"/>
                          </a:solidFill>
                          <a:effectLst/>
                          <a:latin typeface="Garamond" panose="02020404030301010803" pitchFamily="18" charset="0"/>
                          <a:ea typeface="+mn-ea"/>
                          <a:cs typeface="+mn-cs"/>
                        </a:rPr>
                        <a:t>6.471,00</a:t>
                      </a:r>
                      <a:endParaRPr lang="tr-TR" sz="28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anchor="ctr">
                    <a:solidFill>
                      <a:srgbClr val="D9D9D9"/>
                    </a:solidFill>
                  </a:tcPr>
                </a:tc>
                <a:extLst>
                  <a:ext uri="{0D108BD9-81ED-4DB2-BD59-A6C34878D82A}">
                    <a16:rowId xmlns:a16="http://schemas.microsoft.com/office/drawing/2014/main" val="1737039035"/>
                  </a:ext>
                </a:extLst>
              </a:tr>
            </a:tbl>
          </a:graphicData>
        </a:graphic>
      </p:graphicFrame>
      <p:graphicFrame>
        <p:nvGraphicFramePr>
          <p:cNvPr id="26" name="Tablo 25"/>
          <p:cNvGraphicFramePr>
            <a:graphicFrameLocks noGrp="1"/>
          </p:cNvGraphicFramePr>
          <p:nvPr>
            <p:extLst>
              <p:ext uri="{D42A27DB-BD31-4B8C-83A1-F6EECF244321}">
                <p14:modId xmlns:p14="http://schemas.microsoft.com/office/powerpoint/2010/main" val="1091007373"/>
              </p:ext>
            </p:extLst>
          </p:nvPr>
        </p:nvGraphicFramePr>
        <p:xfrm>
          <a:off x="362294" y="3769711"/>
          <a:ext cx="8128000" cy="54800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44377921"/>
                    </a:ext>
                  </a:extLst>
                </a:gridCol>
                <a:gridCol w="4064000">
                  <a:extLst>
                    <a:ext uri="{9D8B030D-6E8A-4147-A177-3AD203B41FA5}">
                      <a16:colId xmlns:a16="http://schemas.microsoft.com/office/drawing/2014/main" val="3631987398"/>
                    </a:ext>
                  </a:extLst>
                </a:gridCol>
              </a:tblGrid>
              <a:tr h="370840">
                <a:tc>
                  <a:txBody>
                    <a:bodyPr/>
                    <a:lstStyle/>
                    <a:p>
                      <a:pPr algn="just">
                        <a:lnSpc>
                          <a:spcPct val="107000"/>
                        </a:lnSpc>
                        <a:spcAft>
                          <a:spcPts val="800"/>
                        </a:spcAft>
                      </a:pPr>
                      <a:r>
                        <a:rPr lang="tr-TR" sz="2800" b="0" dirty="0">
                          <a:solidFill>
                            <a:schemeClr val="tx1"/>
                          </a:solidFill>
                          <a:effectLst/>
                          <a:latin typeface="Garamond" panose="02020404030301010803" pitchFamily="18" charset="0"/>
                        </a:rPr>
                        <a:t>İŞVERENE MALİYETİ</a:t>
                      </a:r>
                      <a:endParaRPr lang="tr-TR" sz="2800" b="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anchor="ctr">
                    <a:solidFill>
                      <a:srgbClr val="DC9FA2"/>
                    </a:solidFill>
                  </a:tcPr>
                </a:tc>
                <a:tc>
                  <a:txBody>
                    <a:bodyPr/>
                    <a:lstStyle/>
                    <a:p>
                      <a:pPr algn="ctr">
                        <a:lnSpc>
                          <a:spcPct val="107000"/>
                        </a:lnSpc>
                        <a:spcAft>
                          <a:spcPts val="800"/>
                        </a:spcAft>
                      </a:pPr>
                      <a:r>
                        <a:rPr lang="tr-TR" sz="2800" b="0" kern="1200" dirty="0" smtClean="0">
                          <a:solidFill>
                            <a:schemeClr val="tx1"/>
                          </a:solidFill>
                          <a:effectLst/>
                          <a:latin typeface="Garamond" panose="02020404030301010803" pitchFamily="18" charset="0"/>
                          <a:ea typeface="+mn-ea"/>
                          <a:cs typeface="+mn-cs"/>
                        </a:rPr>
                        <a:t>7.603,43</a:t>
                      </a:r>
                      <a:endParaRPr lang="tr-TR" sz="2800" b="0" kern="1200" dirty="0" smtClean="0">
                        <a:solidFill>
                          <a:schemeClr val="tx1"/>
                        </a:solidFill>
                        <a:effectLst/>
                        <a:latin typeface="Garamond" panose="02020404030301010803" pitchFamily="18" charset="0"/>
                        <a:ea typeface="+mn-ea"/>
                        <a:cs typeface="+mn-cs"/>
                      </a:endParaRPr>
                    </a:p>
                  </a:txBody>
                  <a:tcPr anchor="ctr">
                    <a:solidFill>
                      <a:srgbClr val="DC9FA2"/>
                    </a:solidFill>
                  </a:tcPr>
                </a:tc>
                <a:extLst>
                  <a:ext uri="{0D108BD9-81ED-4DB2-BD59-A6C34878D82A}">
                    <a16:rowId xmlns:a16="http://schemas.microsoft.com/office/drawing/2014/main" val="4109633661"/>
                  </a:ext>
                </a:extLst>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547" y="1440383"/>
            <a:ext cx="1912798" cy="1194186"/>
          </a:xfrm>
          <a:prstGeom prst="rect">
            <a:avLst/>
          </a:prstGeom>
        </p:spPr>
      </p:pic>
      <p:grpSp>
        <p:nvGrpSpPr>
          <p:cNvPr id="91" name="Grup 90"/>
          <p:cNvGrpSpPr/>
          <p:nvPr/>
        </p:nvGrpSpPr>
        <p:grpSpPr>
          <a:xfrm>
            <a:off x="399731" y="4787984"/>
            <a:ext cx="8228976" cy="420874"/>
            <a:chOff x="399731" y="4787984"/>
            <a:chExt cx="8228976" cy="420874"/>
          </a:xfrm>
        </p:grpSpPr>
        <p:grpSp>
          <p:nvGrpSpPr>
            <p:cNvPr id="29" name="Grup 28"/>
            <p:cNvGrpSpPr/>
            <p:nvPr/>
          </p:nvGrpSpPr>
          <p:grpSpPr>
            <a:xfrm>
              <a:off x="399731" y="4787984"/>
              <a:ext cx="8228976" cy="420874"/>
              <a:chOff x="362294" y="4954550"/>
              <a:chExt cx="7161792" cy="420874"/>
            </a:xfrm>
          </p:grpSpPr>
          <p:sp>
            <p:nvSpPr>
              <p:cNvPr id="8" name="Rectangle 14"/>
              <p:cNvSpPr/>
              <p:nvPr/>
            </p:nvSpPr>
            <p:spPr>
              <a:xfrm rot="5400000" flipH="1">
                <a:off x="3686868" y="1639391"/>
                <a:ext cx="414676" cy="7047705"/>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dirty="0">
                  <a:latin typeface="Garamond" panose="02020404030301010803" pitchFamily="18" charset="0"/>
                </a:endParaRPr>
              </a:p>
            </p:txBody>
          </p:sp>
          <p:sp>
            <p:nvSpPr>
              <p:cNvPr id="9" name="Rectangle 8"/>
              <p:cNvSpPr/>
              <p:nvPr/>
            </p:nvSpPr>
            <p:spPr>
              <a:xfrm rot="5400000" flipH="1">
                <a:off x="855302" y="4467740"/>
                <a:ext cx="414676" cy="1400691"/>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dirty="0">
                  <a:latin typeface="Garamond" panose="02020404030301010803" pitchFamily="18" charset="0"/>
                </a:endParaRPr>
              </a:p>
            </p:txBody>
          </p:sp>
          <p:sp>
            <p:nvSpPr>
              <p:cNvPr id="11" name="Title 20"/>
              <p:cNvSpPr txBox="1">
                <a:spLocks/>
              </p:cNvSpPr>
              <p:nvPr/>
            </p:nvSpPr>
            <p:spPr>
              <a:xfrm flipH="1">
                <a:off x="6089015" y="4954550"/>
                <a:ext cx="1435071" cy="369331"/>
              </a:xfrm>
              <a:prstGeom prst="rect">
                <a:avLst/>
              </a:prstGeom>
            </p:spPr>
            <p:txBody>
              <a:bodyPr vert="horz" wrap="square" lIns="91462" tIns="0" rIns="9146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400" b="1" dirty="0" smtClean="0">
                    <a:solidFill>
                      <a:srgbClr val="FF0000"/>
                    </a:solidFill>
                    <a:latin typeface="Garamond" panose="02020404030301010803" pitchFamily="18" charset="0"/>
                    <a:cs typeface="Lato Regular"/>
                  </a:rPr>
                  <a:t>184,25 TL</a:t>
                </a:r>
                <a:endParaRPr lang="en-US" sz="2400" b="1" dirty="0">
                  <a:solidFill>
                    <a:srgbClr val="FF0000"/>
                  </a:solidFill>
                  <a:latin typeface="Garamond" panose="02020404030301010803" pitchFamily="18" charset="0"/>
                  <a:cs typeface="Lato Regular"/>
                </a:endParaRPr>
              </a:p>
            </p:txBody>
          </p:sp>
          <p:sp>
            <p:nvSpPr>
              <p:cNvPr id="18" name="Title 20"/>
              <p:cNvSpPr txBox="1">
                <a:spLocks/>
              </p:cNvSpPr>
              <p:nvPr/>
            </p:nvSpPr>
            <p:spPr>
              <a:xfrm>
                <a:off x="370365" y="5032791"/>
                <a:ext cx="3601800" cy="276999"/>
              </a:xfrm>
              <a:prstGeom prst="rect">
                <a:avLst/>
              </a:prstGeom>
            </p:spPr>
            <p:txBody>
              <a:bodyPr vert="horz" wrap="square" lIns="91462" tIns="0" rIns="9146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tr-TR" sz="1800" dirty="0" smtClean="0">
                    <a:solidFill>
                      <a:schemeClr val="bg1"/>
                    </a:solidFill>
                    <a:latin typeface="Garamond" panose="02020404030301010803" pitchFamily="18" charset="0"/>
                    <a:cs typeface="Lato Light"/>
                  </a:rPr>
                  <a:t>2002</a:t>
                </a:r>
                <a:endParaRPr lang="en-US" sz="1800" dirty="0">
                  <a:solidFill>
                    <a:schemeClr val="bg1"/>
                  </a:solidFill>
                  <a:latin typeface="Garamond" panose="02020404030301010803" pitchFamily="18" charset="0"/>
                  <a:cs typeface="Lato Light"/>
                </a:endParaRPr>
              </a:p>
            </p:txBody>
          </p:sp>
        </p:grpSp>
        <p:grpSp>
          <p:nvGrpSpPr>
            <p:cNvPr id="90" name="Grup 89"/>
            <p:cNvGrpSpPr/>
            <p:nvPr/>
          </p:nvGrpSpPr>
          <p:grpSpPr>
            <a:xfrm>
              <a:off x="1143563" y="4851376"/>
              <a:ext cx="718042" cy="306697"/>
              <a:chOff x="1242855" y="4851376"/>
              <a:chExt cx="718042" cy="306697"/>
            </a:xfrm>
          </p:grpSpPr>
          <p:pic>
            <p:nvPicPr>
              <p:cNvPr id="38" name="Resim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855" y="4851376"/>
                <a:ext cx="328793" cy="306697"/>
              </a:xfrm>
              <a:prstGeom prst="rect">
                <a:avLst/>
              </a:prstGeom>
            </p:spPr>
          </p:pic>
          <p:pic>
            <p:nvPicPr>
              <p:cNvPr id="39" name="Resim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104" y="4851376"/>
                <a:ext cx="328793" cy="306697"/>
              </a:xfrm>
              <a:prstGeom prst="rect">
                <a:avLst/>
              </a:prstGeom>
            </p:spPr>
          </p:pic>
        </p:grpSp>
      </p:grpSp>
      <p:grpSp>
        <p:nvGrpSpPr>
          <p:cNvPr id="92" name="Grup 91"/>
          <p:cNvGrpSpPr/>
          <p:nvPr/>
        </p:nvGrpSpPr>
        <p:grpSpPr>
          <a:xfrm>
            <a:off x="399730" y="5267525"/>
            <a:ext cx="8282981" cy="414682"/>
            <a:chOff x="399730" y="5267525"/>
            <a:chExt cx="8282981" cy="414682"/>
          </a:xfrm>
        </p:grpSpPr>
        <p:grpSp>
          <p:nvGrpSpPr>
            <p:cNvPr id="33" name="Grup 32"/>
            <p:cNvGrpSpPr/>
            <p:nvPr/>
          </p:nvGrpSpPr>
          <p:grpSpPr>
            <a:xfrm>
              <a:off x="399730" y="5267525"/>
              <a:ext cx="8282981" cy="414682"/>
              <a:chOff x="370352" y="5397357"/>
              <a:chExt cx="7204701" cy="414682"/>
            </a:xfrm>
          </p:grpSpPr>
          <p:sp>
            <p:nvSpPr>
              <p:cNvPr id="12" name="Rectangle 13"/>
              <p:cNvSpPr/>
              <p:nvPr/>
            </p:nvSpPr>
            <p:spPr>
              <a:xfrm rot="5400000" flipH="1">
                <a:off x="3686868" y="2080848"/>
                <a:ext cx="414676" cy="7047705"/>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dirty="0">
                  <a:latin typeface="Garamond" panose="02020404030301010803" pitchFamily="18" charset="0"/>
                </a:endParaRPr>
              </a:p>
            </p:txBody>
          </p:sp>
          <p:sp>
            <p:nvSpPr>
              <p:cNvPr id="13" name="Rectangle 7"/>
              <p:cNvSpPr/>
              <p:nvPr/>
            </p:nvSpPr>
            <p:spPr>
              <a:xfrm rot="5400000" flipH="1">
                <a:off x="2514446" y="3253263"/>
                <a:ext cx="414676" cy="470286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dirty="0">
                  <a:latin typeface="Garamond" panose="02020404030301010803" pitchFamily="18" charset="0"/>
                </a:endParaRPr>
              </a:p>
            </p:txBody>
          </p:sp>
          <p:sp>
            <p:nvSpPr>
              <p:cNvPr id="14" name="Title 20"/>
              <p:cNvSpPr txBox="1">
                <a:spLocks/>
              </p:cNvSpPr>
              <p:nvPr/>
            </p:nvSpPr>
            <p:spPr>
              <a:xfrm flipH="1">
                <a:off x="5902658" y="5442702"/>
                <a:ext cx="1672395" cy="369331"/>
              </a:xfrm>
              <a:prstGeom prst="rect">
                <a:avLst/>
              </a:prstGeom>
            </p:spPr>
            <p:txBody>
              <a:bodyPr vert="horz" wrap="square" lIns="91462" tIns="0" rIns="9146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400" b="1" dirty="0">
                    <a:solidFill>
                      <a:srgbClr val="FF0000"/>
                    </a:solidFill>
                    <a:latin typeface="Garamond" panose="02020404030301010803" pitchFamily="18" charset="0"/>
                  </a:rPr>
                  <a:t>4.253,40 TL</a:t>
                </a:r>
                <a:endParaRPr lang="tr-TR" sz="2400" b="1" dirty="0">
                  <a:solidFill>
                    <a:srgbClr val="FF0000"/>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19" name="Title 20"/>
              <p:cNvSpPr txBox="1">
                <a:spLocks/>
              </p:cNvSpPr>
              <p:nvPr/>
            </p:nvSpPr>
            <p:spPr>
              <a:xfrm>
                <a:off x="370366" y="5466198"/>
                <a:ext cx="3601800" cy="277000"/>
              </a:xfrm>
              <a:prstGeom prst="rect">
                <a:avLst/>
              </a:prstGeom>
            </p:spPr>
            <p:txBody>
              <a:bodyPr vert="horz" wrap="square" lIns="91462" tIns="0" rIns="9146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tr-TR" sz="1800" dirty="0" smtClean="0">
                    <a:solidFill>
                      <a:schemeClr val="bg1"/>
                    </a:solidFill>
                    <a:latin typeface="Garamond" panose="02020404030301010803" pitchFamily="18" charset="0"/>
                    <a:cs typeface="Lato Light"/>
                  </a:rPr>
                  <a:t>2022</a:t>
                </a:r>
                <a:endParaRPr lang="en-US" sz="1800" dirty="0">
                  <a:solidFill>
                    <a:schemeClr val="bg1"/>
                  </a:solidFill>
                  <a:latin typeface="Garamond" panose="02020404030301010803" pitchFamily="18" charset="0"/>
                  <a:cs typeface="Lato Light"/>
                </a:endParaRPr>
              </a:p>
            </p:txBody>
          </p:sp>
        </p:grpSp>
        <p:grpSp>
          <p:nvGrpSpPr>
            <p:cNvPr id="72" name="Grup 71"/>
            <p:cNvGrpSpPr/>
            <p:nvPr/>
          </p:nvGrpSpPr>
          <p:grpSpPr>
            <a:xfrm>
              <a:off x="1143563" y="5291277"/>
              <a:ext cx="4476189" cy="331787"/>
              <a:chOff x="1632104" y="7288529"/>
              <a:chExt cx="4476189" cy="331787"/>
            </a:xfrm>
          </p:grpSpPr>
          <p:pic>
            <p:nvPicPr>
              <p:cNvPr id="60" name="Resim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104" y="7313619"/>
                <a:ext cx="328793" cy="306697"/>
              </a:xfrm>
              <a:prstGeom prst="rect">
                <a:avLst/>
              </a:prstGeom>
            </p:spPr>
          </p:pic>
          <p:pic>
            <p:nvPicPr>
              <p:cNvPr id="61" name="Resim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140" y="7313619"/>
                <a:ext cx="328793" cy="306697"/>
              </a:xfrm>
              <a:prstGeom prst="rect">
                <a:avLst/>
              </a:prstGeom>
            </p:spPr>
          </p:pic>
          <p:pic>
            <p:nvPicPr>
              <p:cNvPr id="62" name="Resim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6176" y="7313618"/>
                <a:ext cx="328793" cy="306697"/>
              </a:xfrm>
              <a:prstGeom prst="rect">
                <a:avLst/>
              </a:prstGeom>
            </p:spPr>
          </p:pic>
          <p:pic>
            <p:nvPicPr>
              <p:cNvPr id="63" name="Resim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3212" y="7288530"/>
                <a:ext cx="328793" cy="331785"/>
              </a:xfrm>
              <a:prstGeom prst="rect">
                <a:avLst/>
              </a:prstGeom>
            </p:spPr>
          </p:pic>
          <p:pic>
            <p:nvPicPr>
              <p:cNvPr id="64" name="Resim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0248" y="7288530"/>
                <a:ext cx="328793" cy="331785"/>
              </a:xfrm>
              <a:prstGeom prst="rect">
                <a:avLst/>
              </a:prstGeom>
            </p:spPr>
          </p:pic>
          <p:pic>
            <p:nvPicPr>
              <p:cNvPr id="65" name="Resim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7284" y="7288529"/>
                <a:ext cx="328793" cy="331785"/>
              </a:xfrm>
              <a:prstGeom prst="rect">
                <a:avLst/>
              </a:prstGeom>
            </p:spPr>
          </p:pic>
          <p:pic>
            <p:nvPicPr>
              <p:cNvPr id="66" name="Resim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320" y="7313617"/>
                <a:ext cx="328793" cy="306697"/>
              </a:xfrm>
              <a:prstGeom prst="rect">
                <a:avLst/>
              </a:prstGeom>
            </p:spPr>
          </p:pic>
          <p:pic>
            <p:nvPicPr>
              <p:cNvPr id="67" name="Resim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356" y="7313617"/>
                <a:ext cx="328793" cy="306697"/>
              </a:xfrm>
              <a:prstGeom prst="rect">
                <a:avLst/>
              </a:prstGeom>
            </p:spPr>
          </p:pic>
          <p:pic>
            <p:nvPicPr>
              <p:cNvPr id="68" name="Resim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392" y="7313616"/>
                <a:ext cx="328793" cy="306697"/>
              </a:xfrm>
              <a:prstGeom prst="rect">
                <a:avLst/>
              </a:prstGeom>
            </p:spPr>
          </p:pic>
          <p:pic>
            <p:nvPicPr>
              <p:cNvPr id="69" name="Resim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428" y="7313616"/>
                <a:ext cx="328793" cy="306697"/>
              </a:xfrm>
              <a:prstGeom prst="rect">
                <a:avLst/>
              </a:prstGeom>
            </p:spPr>
          </p:pic>
          <p:pic>
            <p:nvPicPr>
              <p:cNvPr id="70" name="Resim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2464" y="7313616"/>
                <a:ext cx="328793" cy="306697"/>
              </a:xfrm>
              <a:prstGeom prst="rect">
                <a:avLst/>
              </a:prstGeom>
            </p:spPr>
          </p:pic>
          <p:pic>
            <p:nvPicPr>
              <p:cNvPr id="71" name="Resim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500" y="7313616"/>
                <a:ext cx="328793" cy="306697"/>
              </a:xfrm>
              <a:prstGeom prst="rect">
                <a:avLst/>
              </a:prstGeom>
            </p:spPr>
          </p:pic>
        </p:grpSp>
      </p:grpSp>
      <p:grpSp>
        <p:nvGrpSpPr>
          <p:cNvPr id="93" name="Grup 92"/>
          <p:cNvGrpSpPr/>
          <p:nvPr/>
        </p:nvGrpSpPr>
        <p:grpSpPr>
          <a:xfrm>
            <a:off x="399729" y="5754530"/>
            <a:ext cx="8250659" cy="741773"/>
            <a:chOff x="399729" y="5754530"/>
            <a:chExt cx="8250659" cy="741773"/>
          </a:xfrm>
        </p:grpSpPr>
        <p:grpSp>
          <p:nvGrpSpPr>
            <p:cNvPr id="36" name="Grup 35"/>
            <p:cNvGrpSpPr/>
            <p:nvPr/>
          </p:nvGrpSpPr>
          <p:grpSpPr>
            <a:xfrm>
              <a:off x="399729" y="5754530"/>
              <a:ext cx="8250659" cy="741773"/>
              <a:chOff x="399729" y="5844470"/>
              <a:chExt cx="8250659" cy="741773"/>
            </a:xfrm>
          </p:grpSpPr>
          <p:sp>
            <p:nvSpPr>
              <p:cNvPr id="15" name="Rectangle 17"/>
              <p:cNvSpPr/>
              <p:nvPr/>
            </p:nvSpPr>
            <p:spPr>
              <a:xfrm rot="5400000" flipH="1">
                <a:off x="4243644" y="2000576"/>
                <a:ext cx="414676" cy="8102477"/>
              </a:xfrm>
              <a:prstGeom prst="rect">
                <a:avLst/>
              </a:prstGeom>
              <a:solidFill>
                <a:srgbClr val="E5E5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dirty="0">
                  <a:latin typeface="Garamond" panose="02020404030301010803" pitchFamily="18" charset="0"/>
                </a:endParaRPr>
              </a:p>
            </p:txBody>
          </p:sp>
          <p:sp>
            <p:nvSpPr>
              <p:cNvPr id="16" name="Rectangle 11"/>
              <p:cNvSpPr/>
              <p:nvPr/>
            </p:nvSpPr>
            <p:spPr>
              <a:xfrm rot="5400000" flipH="1">
                <a:off x="3425271" y="2818928"/>
                <a:ext cx="414683" cy="646576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dirty="0">
                  <a:latin typeface="Garamond" panose="02020404030301010803" pitchFamily="18" charset="0"/>
                </a:endParaRPr>
              </a:p>
            </p:txBody>
          </p:sp>
          <p:sp>
            <p:nvSpPr>
              <p:cNvPr id="17" name="Title 20"/>
              <p:cNvSpPr txBox="1">
                <a:spLocks/>
              </p:cNvSpPr>
              <p:nvPr/>
            </p:nvSpPr>
            <p:spPr>
              <a:xfrm flipH="1">
                <a:off x="6760020" y="5847579"/>
                <a:ext cx="1890368" cy="738664"/>
              </a:xfrm>
              <a:prstGeom prst="rect">
                <a:avLst/>
              </a:prstGeom>
            </p:spPr>
            <p:txBody>
              <a:bodyPr vert="horz" wrap="square" lIns="91462" tIns="0" rIns="9146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tr-TR" sz="2400" b="1" dirty="0" smtClean="0">
                    <a:solidFill>
                      <a:srgbClr val="FF0000"/>
                    </a:solidFill>
                    <a:latin typeface="Garamond" panose="02020404030301010803" pitchFamily="18" charset="0"/>
                  </a:rPr>
                  <a:t>5.500,35 TL</a:t>
                </a:r>
                <a:r>
                  <a:rPr lang="tr-TR" sz="2400" b="1" dirty="0">
                    <a:solidFill>
                      <a:srgbClr val="FF0000"/>
                    </a:solidFill>
                    <a:latin typeface="Garamond" panose="02020404030301010803" pitchFamily="18" charset="0"/>
                  </a:rPr>
                  <a:t>	 </a:t>
                </a:r>
                <a:endParaRPr lang="tr-TR" sz="2400" b="1" dirty="0">
                  <a:solidFill>
                    <a:srgbClr val="FF0000"/>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20" name="Title 20"/>
              <p:cNvSpPr txBox="1">
                <a:spLocks/>
              </p:cNvSpPr>
              <p:nvPr/>
            </p:nvSpPr>
            <p:spPr>
              <a:xfrm>
                <a:off x="437086" y="5913319"/>
                <a:ext cx="4184603" cy="277000"/>
              </a:xfrm>
              <a:prstGeom prst="rect">
                <a:avLst/>
              </a:prstGeom>
            </p:spPr>
            <p:txBody>
              <a:bodyPr vert="horz" wrap="square" lIns="91462" tIns="0" rIns="9146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tr-TR" sz="1800" dirty="0" smtClean="0">
                    <a:solidFill>
                      <a:schemeClr val="bg1"/>
                    </a:solidFill>
                    <a:latin typeface="Garamond" panose="02020404030301010803" pitchFamily="18" charset="0"/>
                    <a:cs typeface="Lato Light"/>
                  </a:rPr>
                  <a:t>2022</a:t>
                </a:r>
                <a:endParaRPr lang="en-US" sz="1800" dirty="0">
                  <a:solidFill>
                    <a:schemeClr val="bg1"/>
                  </a:solidFill>
                  <a:latin typeface="Garamond" panose="02020404030301010803" pitchFamily="18" charset="0"/>
                  <a:cs typeface="Lato Light"/>
                </a:endParaRPr>
              </a:p>
            </p:txBody>
          </p:sp>
        </p:grpSp>
        <p:grpSp>
          <p:nvGrpSpPr>
            <p:cNvPr id="89" name="Grup 88"/>
            <p:cNvGrpSpPr/>
            <p:nvPr/>
          </p:nvGrpSpPr>
          <p:grpSpPr>
            <a:xfrm>
              <a:off x="1143563" y="5795979"/>
              <a:ext cx="5622999" cy="331785"/>
              <a:chOff x="1383825" y="7181037"/>
              <a:chExt cx="5622999" cy="331785"/>
            </a:xfrm>
          </p:grpSpPr>
          <p:pic>
            <p:nvPicPr>
              <p:cNvPr id="74" name="Resim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825" y="7181037"/>
                <a:ext cx="328793" cy="306697"/>
              </a:xfrm>
              <a:prstGeom prst="rect">
                <a:avLst/>
              </a:prstGeom>
            </p:spPr>
          </p:pic>
          <p:pic>
            <p:nvPicPr>
              <p:cNvPr id="75" name="Resim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983" y="7181037"/>
                <a:ext cx="328793" cy="306697"/>
              </a:xfrm>
              <a:prstGeom prst="rect">
                <a:avLst/>
              </a:prstGeom>
            </p:spPr>
          </p:pic>
          <p:pic>
            <p:nvPicPr>
              <p:cNvPr id="76" name="Resim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0141" y="7181037"/>
                <a:ext cx="328793" cy="306697"/>
              </a:xfrm>
              <a:prstGeom prst="rect">
                <a:avLst/>
              </a:prstGeom>
            </p:spPr>
          </p:pic>
          <p:pic>
            <p:nvPicPr>
              <p:cNvPr id="77" name="Resim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299" y="7181037"/>
                <a:ext cx="328793" cy="331785"/>
              </a:xfrm>
              <a:prstGeom prst="rect">
                <a:avLst/>
              </a:prstGeom>
            </p:spPr>
          </p:pic>
          <p:pic>
            <p:nvPicPr>
              <p:cNvPr id="78" name="Resim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6457" y="7181037"/>
                <a:ext cx="328793" cy="331785"/>
              </a:xfrm>
              <a:prstGeom prst="rect">
                <a:avLst/>
              </a:prstGeom>
            </p:spPr>
          </p:pic>
          <p:pic>
            <p:nvPicPr>
              <p:cNvPr id="79" name="Resim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615" y="7181037"/>
                <a:ext cx="328793" cy="331785"/>
              </a:xfrm>
              <a:prstGeom prst="rect">
                <a:avLst/>
              </a:prstGeom>
            </p:spPr>
          </p:pic>
          <p:pic>
            <p:nvPicPr>
              <p:cNvPr id="80" name="Resim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773" y="7181037"/>
                <a:ext cx="328793" cy="306697"/>
              </a:xfrm>
              <a:prstGeom prst="rect">
                <a:avLst/>
              </a:prstGeom>
            </p:spPr>
          </p:pic>
          <p:pic>
            <p:nvPicPr>
              <p:cNvPr id="81" name="Resim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0931" y="7181037"/>
                <a:ext cx="328793" cy="306697"/>
              </a:xfrm>
              <a:prstGeom prst="rect">
                <a:avLst/>
              </a:prstGeom>
            </p:spPr>
          </p:pic>
          <p:pic>
            <p:nvPicPr>
              <p:cNvPr id="82" name="Resim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9089" y="7181037"/>
                <a:ext cx="328793" cy="306697"/>
              </a:xfrm>
              <a:prstGeom prst="rect">
                <a:avLst/>
              </a:prstGeom>
            </p:spPr>
          </p:pic>
          <p:pic>
            <p:nvPicPr>
              <p:cNvPr id="83" name="Resim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247" y="7181037"/>
                <a:ext cx="328793" cy="306697"/>
              </a:xfrm>
              <a:prstGeom prst="rect">
                <a:avLst/>
              </a:prstGeom>
            </p:spPr>
          </p:pic>
          <p:pic>
            <p:nvPicPr>
              <p:cNvPr id="84" name="Resim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5405" y="7181037"/>
                <a:ext cx="328793" cy="306697"/>
              </a:xfrm>
              <a:prstGeom prst="rect">
                <a:avLst/>
              </a:prstGeom>
            </p:spPr>
          </p:pic>
          <p:pic>
            <p:nvPicPr>
              <p:cNvPr id="85" name="Resim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563" y="7181037"/>
                <a:ext cx="328793" cy="306697"/>
              </a:xfrm>
              <a:prstGeom prst="rect">
                <a:avLst/>
              </a:prstGeom>
            </p:spPr>
          </p:pic>
          <p:pic>
            <p:nvPicPr>
              <p:cNvPr id="86" name="Resim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721" y="7181037"/>
                <a:ext cx="328793" cy="306697"/>
              </a:xfrm>
              <a:prstGeom prst="rect">
                <a:avLst/>
              </a:prstGeom>
            </p:spPr>
          </p:pic>
          <p:pic>
            <p:nvPicPr>
              <p:cNvPr id="87" name="Resim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879" y="7181037"/>
                <a:ext cx="328793" cy="306697"/>
              </a:xfrm>
              <a:prstGeom prst="rect">
                <a:avLst/>
              </a:prstGeom>
            </p:spPr>
          </p:pic>
          <p:pic>
            <p:nvPicPr>
              <p:cNvPr id="88" name="Resim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031" y="7181037"/>
                <a:ext cx="328793" cy="306697"/>
              </a:xfrm>
              <a:prstGeom prst="rect">
                <a:avLst/>
              </a:prstGeom>
            </p:spPr>
          </p:pic>
        </p:grpSp>
      </p:grpSp>
      <p:sp>
        <p:nvSpPr>
          <p:cNvPr id="10" name="Slayt Numarası Yer Tutucusu 9"/>
          <p:cNvSpPr>
            <a:spLocks noGrp="1"/>
          </p:cNvSpPr>
          <p:nvPr>
            <p:ph type="sldNum" sz="quarter" idx="12"/>
          </p:nvPr>
        </p:nvSpPr>
        <p:spPr/>
        <p:txBody>
          <a:bodyPr/>
          <a:lstStyle/>
          <a:p>
            <a:fld id="{885776FF-AC16-4B72-9C8A-C6C7B834E379}" type="slidenum">
              <a:rPr lang="tr-TR" smtClean="0"/>
              <a:pPr/>
              <a:t>24</a:t>
            </a:fld>
            <a:endParaRPr lang="tr-TR" dirty="0"/>
          </a:p>
        </p:txBody>
      </p:sp>
    </p:spTree>
    <p:extLst>
      <p:ext uri="{BB962C8B-B14F-4D97-AF65-F5344CB8AC3E}">
        <p14:creationId xmlns:p14="http://schemas.microsoft.com/office/powerpoint/2010/main" val="531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1000"/>
                                        <p:tgtEl>
                                          <p:spTgt spid="24"/>
                                        </p:tgtEl>
                                      </p:cBhvr>
                                    </p:animEffect>
                                  </p:childTnLst>
                                </p:cTn>
                              </p:par>
                            </p:childTnLst>
                          </p:cTn>
                        </p:par>
                        <p:par>
                          <p:cTn id="19" fill="hold">
                            <p:stCondLst>
                              <p:cond delay="2250"/>
                            </p:stCondLst>
                            <p:childTnLst>
                              <p:par>
                                <p:cTn id="20" presetID="22" presetClass="entr" presetSubtype="8" fill="hold" nodeType="after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cTn>
                              </p:par>
                            </p:childTnLst>
                          </p:cTn>
                        </p:par>
                        <p:par>
                          <p:cTn id="23" fill="hold">
                            <p:stCondLst>
                              <p:cond delay="3500"/>
                            </p:stCondLst>
                            <p:childTnLst>
                              <p:par>
                                <p:cTn id="24" presetID="22" presetClass="entr" presetSubtype="8" fill="hold" nodeType="after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1000"/>
                                        <p:tgtEl>
                                          <p:spTgt spid="26"/>
                                        </p:tgtEl>
                                      </p:cBhvr>
                                    </p:animEffect>
                                  </p:childTnLst>
                                </p:cTn>
                              </p:par>
                            </p:childTnLst>
                          </p:cTn>
                        </p:par>
                        <p:par>
                          <p:cTn id="27" fill="hold">
                            <p:stCondLst>
                              <p:cond delay="4750"/>
                            </p:stCondLst>
                            <p:childTnLst>
                              <p:par>
                                <p:cTn id="28" presetID="42"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1000"/>
                                        <p:tgtEl>
                                          <p:spTgt spid="91"/>
                                        </p:tgtEl>
                                      </p:cBhvr>
                                    </p:animEffect>
                                    <p:anim calcmode="lin" valueType="num">
                                      <p:cBhvr>
                                        <p:cTn id="31" dur="1000" fill="hold"/>
                                        <p:tgtEl>
                                          <p:spTgt spid="91"/>
                                        </p:tgtEl>
                                        <p:attrNameLst>
                                          <p:attrName>ppt_x</p:attrName>
                                        </p:attrNameLst>
                                      </p:cBhvr>
                                      <p:tavLst>
                                        <p:tav tm="0">
                                          <p:val>
                                            <p:strVal val="#ppt_x"/>
                                          </p:val>
                                        </p:tav>
                                        <p:tav tm="100000">
                                          <p:val>
                                            <p:strVal val="#ppt_x"/>
                                          </p:val>
                                        </p:tav>
                                      </p:tavLst>
                                    </p:anim>
                                    <p:anim calcmode="lin" valueType="num">
                                      <p:cBhvr>
                                        <p:cTn id="32" dur="10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1000"/>
                                        <p:tgtEl>
                                          <p:spTgt spid="92"/>
                                        </p:tgtEl>
                                      </p:cBhvr>
                                    </p:animEffect>
                                    <p:anim calcmode="lin" valueType="num">
                                      <p:cBhvr>
                                        <p:cTn id="37" dur="1000" fill="hold"/>
                                        <p:tgtEl>
                                          <p:spTgt spid="92"/>
                                        </p:tgtEl>
                                        <p:attrNameLst>
                                          <p:attrName>ppt_x</p:attrName>
                                        </p:attrNameLst>
                                      </p:cBhvr>
                                      <p:tavLst>
                                        <p:tav tm="0">
                                          <p:val>
                                            <p:strVal val="#ppt_x"/>
                                          </p:val>
                                        </p:tav>
                                        <p:tav tm="100000">
                                          <p:val>
                                            <p:strVal val="#ppt_x"/>
                                          </p:val>
                                        </p:tav>
                                      </p:tavLst>
                                    </p:anim>
                                    <p:anim calcmode="lin" valueType="num">
                                      <p:cBhvr>
                                        <p:cTn id="38" dur="1000" fill="hold"/>
                                        <p:tgtEl>
                                          <p:spTgt spid="92"/>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42" presetClass="entr" presetSubtype="0"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7548312" cy="1238302"/>
          </a:xfrm>
        </p:spPr>
        <p:txBody>
          <a:bodyPr>
            <a:normAutofit/>
          </a:bodyPr>
          <a:lstStyle/>
          <a:p>
            <a:r>
              <a:rPr lang="tr-TR" sz="3200" dirty="0"/>
              <a:t>ÇALIŞMA </a:t>
            </a:r>
            <a:r>
              <a:rPr lang="tr-TR" sz="3200" dirty="0" smtClean="0"/>
              <a:t>SÜRELERİ</a:t>
            </a:r>
            <a:endParaRPr lang="en-US" sz="3200" dirty="0"/>
          </a:p>
        </p:txBody>
      </p:sp>
      <p:grpSp>
        <p:nvGrpSpPr>
          <p:cNvPr id="5" name="Group 49"/>
          <p:cNvGrpSpPr/>
          <p:nvPr/>
        </p:nvGrpSpPr>
        <p:grpSpPr>
          <a:xfrm>
            <a:off x="5141480" y="1759021"/>
            <a:ext cx="413643" cy="419681"/>
            <a:chOff x="2285781" y="4847654"/>
            <a:chExt cx="952480" cy="966132"/>
          </a:xfrm>
        </p:grpSpPr>
        <p:sp>
          <p:nvSpPr>
            <p:cNvPr id="6" name="Oval 5"/>
            <p:cNvSpPr/>
            <p:nvPr/>
          </p:nvSpPr>
          <p:spPr bwMode="auto">
            <a:xfrm>
              <a:off x="2346028" y="4930692"/>
              <a:ext cx="840591" cy="852640"/>
            </a:xfrm>
            <a:prstGeom prst="ellipse">
              <a:avLst/>
            </a:prstGeom>
            <a:solidFill>
              <a:srgbClr val="6E0E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7" name="Oval 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8" name="Straight Connector 18"/>
          <p:cNvCxnSpPr/>
          <p:nvPr/>
        </p:nvCxnSpPr>
        <p:spPr>
          <a:xfrm flipH="1">
            <a:off x="4556886" y="1327479"/>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06667" y="1915500"/>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cxnSp>
        <p:nvCxnSpPr>
          <p:cNvPr id="10" name="Straight Connector 23"/>
          <p:cNvCxnSpPr>
            <a:stCxn id="19" idx="6"/>
          </p:cNvCxnSpPr>
          <p:nvPr/>
        </p:nvCxnSpPr>
        <p:spPr>
          <a:xfrm>
            <a:off x="3434839" y="2715317"/>
            <a:ext cx="1106681"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1" name="Straight Connector 30"/>
          <p:cNvCxnSpPr/>
          <p:nvPr/>
        </p:nvCxnSpPr>
        <p:spPr>
          <a:xfrm>
            <a:off x="4561325" y="2757423"/>
            <a:ext cx="0" cy="117852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4631030" y="1971087"/>
            <a:ext cx="44205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34"/>
          <p:cNvCxnSpPr/>
          <p:nvPr/>
        </p:nvCxnSpPr>
        <p:spPr>
          <a:xfrm>
            <a:off x="4557416" y="4582022"/>
            <a:ext cx="8348" cy="2275978"/>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53"/>
          <p:cNvCxnSpPr/>
          <p:nvPr/>
        </p:nvCxnSpPr>
        <p:spPr>
          <a:xfrm>
            <a:off x="4240127" y="1306082"/>
            <a:ext cx="621075" cy="0"/>
          </a:xfrm>
          <a:prstGeom prst="line">
            <a:avLst/>
          </a:prstGeom>
          <a:ln w="25400">
            <a:solidFill>
              <a:schemeClr val="bg1">
                <a:lumMod val="8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p:nvPr/>
        </p:nvCxnSpPr>
        <p:spPr>
          <a:xfrm flipH="1">
            <a:off x="4556886" y="2073934"/>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06667" y="2661955"/>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17" name="Group 49"/>
          <p:cNvGrpSpPr/>
          <p:nvPr/>
        </p:nvGrpSpPr>
        <p:grpSpPr>
          <a:xfrm>
            <a:off x="3021196" y="2505476"/>
            <a:ext cx="413643" cy="419681"/>
            <a:chOff x="2285781" y="4847654"/>
            <a:chExt cx="952480" cy="966132"/>
          </a:xfrm>
        </p:grpSpPr>
        <p:sp>
          <p:nvSpPr>
            <p:cNvPr id="18" name="Oval 17"/>
            <p:cNvSpPr/>
            <p:nvPr/>
          </p:nvSpPr>
          <p:spPr bwMode="auto">
            <a:xfrm>
              <a:off x="2346028" y="4908765"/>
              <a:ext cx="840592" cy="852640"/>
            </a:xfrm>
            <a:prstGeom prst="ellipse">
              <a:avLst/>
            </a:prstGeom>
            <a:solidFill>
              <a:srgbClr val="6F1A0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19" name="Oval 1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grpSp>
        <p:nvGrpSpPr>
          <p:cNvPr id="20" name="Group 49"/>
          <p:cNvGrpSpPr/>
          <p:nvPr/>
        </p:nvGrpSpPr>
        <p:grpSpPr>
          <a:xfrm>
            <a:off x="5683714" y="3615934"/>
            <a:ext cx="413643" cy="419681"/>
            <a:chOff x="2285781" y="4847654"/>
            <a:chExt cx="952480" cy="966132"/>
          </a:xfrm>
        </p:grpSpPr>
        <p:sp>
          <p:nvSpPr>
            <p:cNvPr id="21" name="Oval 20"/>
            <p:cNvSpPr/>
            <p:nvPr/>
          </p:nvSpPr>
          <p:spPr bwMode="auto">
            <a:xfrm>
              <a:off x="2346028" y="4930692"/>
              <a:ext cx="840591" cy="852640"/>
            </a:xfrm>
            <a:prstGeom prst="ellipse">
              <a:avLst/>
            </a:prstGeom>
            <a:solidFill>
              <a:srgbClr val="9E26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2" name="Oval 2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3" name="Straight Connector 32"/>
          <p:cNvCxnSpPr/>
          <p:nvPr/>
        </p:nvCxnSpPr>
        <p:spPr>
          <a:xfrm>
            <a:off x="4559276" y="3817803"/>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506667" y="3790896"/>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25" name="Group 49"/>
          <p:cNvGrpSpPr/>
          <p:nvPr/>
        </p:nvGrpSpPr>
        <p:grpSpPr>
          <a:xfrm>
            <a:off x="2970804" y="4238257"/>
            <a:ext cx="413643" cy="419681"/>
            <a:chOff x="2285781" y="4847654"/>
            <a:chExt cx="952480" cy="966132"/>
          </a:xfrm>
        </p:grpSpPr>
        <p:sp>
          <p:nvSpPr>
            <p:cNvPr id="26" name="Oval 25"/>
            <p:cNvSpPr/>
            <p:nvPr/>
          </p:nvSpPr>
          <p:spPr bwMode="auto">
            <a:xfrm>
              <a:off x="2346028" y="4908765"/>
              <a:ext cx="840592" cy="852640"/>
            </a:xfrm>
            <a:prstGeom prst="ellipse">
              <a:avLst/>
            </a:prstGeom>
            <a:solidFill>
              <a:srgbClr val="5C555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7" name="Oval 2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8" name="Straight Connector 32"/>
          <p:cNvCxnSpPr/>
          <p:nvPr/>
        </p:nvCxnSpPr>
        <p:spPr>
          <a:xfrm>
            <a:off x="3470930" y="4448098"/>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0" name="Straight Connector 18"/>
          <p:cNvCxnSpPr/>
          <p:nvPr/>
        </p:nvCxnSpPr>
        <p:spPr>
          <a:xfrm flipH="1">
            <a:off x="4556886" y="3881932"/>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06667" y="4404933"/>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32" name="Group 49"/>
          <p:cNvGrpSpPr/>
          <p:nvPr/>
        </p:nvGrpSpPr>
        <p:grpSpPr>
          <a:xfrm>
            <a:off x="5073085" y="5194954"/>
            <a:ext cx="413643" cy="419681"/>
            <a:chOff x="2285781" y="4847654"/>
            <a:chExt cx="952480" cy="966132"/>
          </a:xfrm>
        </p:grpSpPr>
        <p:sp>
          <p:nvSpPr>
            <p:cNvPr id="33" name="Oval 32"/>
            <p:cNvSpPr/>
            <p:nvPr/>
          </p:nvSpPr>
          <p:spPr bwMode="auto">
            <a:xfrm>
              <a:off x="2346028" y="4908765"/>
              <a:ext cx="840592" cy="852640"/>
            </a:xfrm>
            <a:prstGeom prst="ellipse">
              <a:avLst/>
            </a:prstGeom>
            <a:solidFill>
              <a:srgbClr val="8F857D"/>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34" name="Oval 33"/>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35" name="Straight Connector 32"/>
          <p:cNvCxnSpPr/>
          <p:nvPr/>
        </p:nvCxnSpPr>
        <p:spPr>
          <a:xfrm>
            <a:off x="4562635" y="5407020"/>
            <a:ext cx="44205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36" name="Dikdörtgen 35"/>
          <p:cNvSpPr/>
          <p:nvPr/>
        </p:nvSpPr>
        <p:spPr>
          <a:xfrm>
            <a:off x="5890535" y="1717037"/>
            <a:ext cx="2114490" cy="461665"/>
          </a:xfrm>
          <a:prstGeom prst="rect">
            <a:avLst/>
          </a:prstGeom>
        </p:spPr>
        <p:txBody>
          <a:bodyPr wrap="none">
            <a:spAutoFit/>
          </a:bodyPr>
          <a:lstStyle/>
          <a:p>
            <a:r>
              <a:rPr lang="tr-TR" sz="2400" b="1" dirty="0">
                <a:solidFill>
                  <a:srgbClr val="6E0E0A"/>
                </a:solidFill>
                <a:latin typeface="Garamond" panose="02020404030301010803" pitchFamily="18" charset="0"/>
                <a:ea typeface="Calibri" panose="020F0502020204030204" pitchFamily="34" charset="0"/>
                <a:cs typeface="Times New Roman" panose="02020603050405020304" pitchFamily="18" charset="0"/>
              </a:rPr>
              <a:t>Çalışma Süresi</a:t>
            </a:r>
            <a:endParaRPr lang="tr-TR" sz="2400" b="1" dirty="0">
              <a:solidFill>
                <a:srgbClr val="6E0E0A"/>
              </a:solidFill>
              <a:latin typeface="Garamond" panose="02020404030301010803" pitchFamily="18" charset="0"/>
            </a:endParaRPr>
          </a:p>
        </p:txBody>
      </p:sp>
      <p:sp>
        <p:nvSpPr>
          <p:cNvPr id="37" name="Dikdörtgen 36"/>
          <p:cNvSpPr/>
          <p:nvPr/>
        </p:nvSpPr>
        <p:spPr>
          <a:xfrm>
            <a:off x="444590" y="2431122"/>
            <a:ext cx="1960921" cy="461665"/>
          </a:xfrm>
          <a:prstGeom prst="rect">
            <a:avLst/>
          </a:prstGeom>
        </p:spPr>
        <p:txBody>
          <a:bodyPr wrap="none">
            <a:spAutoFit/>
          </a:bodyPr>
          <a:lstStyle/>
          <a:p>
            <a:r>
              <a:rPr lang="tr-TR" sz="2400" b="1" dirty="0" smtClean="0">
                <a:solidFill>
                  <a:srgbClr val="6F1A07"/>
                </a:solidFill>
                <a:latin typeface="Garamond" panose="02020404030301010803" pitchFamily="18" charset="0"/>
                <a:ea typeface="Calibri" panose="020F0502020204030204" pitchFamily="34" charset="0"/>
                <a:cs typeface="Times New Roman" panose="02020603050405020304" pitchFamily="18" charset="0"/>
              </a:rPr>
              <a:t>Denkleştirme</a:t>
            </a:r>
            <a:endParaRPr lang="tr-TR" sz="2400" b="1" dirty="0">
              <a:solidFill>
                <a:srgbClr val="6F1A07"/>
              </a:solidFill>
              <a:latin typeface="Garamond" panose="02020404030301010803" pitchFamily="18" charset="0"/>
            </a:endParaRPr>
          </a:p>
        </p:txBody>
      </p:sp>
      <p:sp>
        <p:nvSpPr>
          <p:cNvPr id="38" name="Dikdörtgen 37"/>
          <p:cNvSpPr/>
          <p:nvPr/>
        </p:nvSpPr>
        <p:spPr>
          <a:xfrm>
            <a:off x="6351829" y="3648386"/>
            <a:ext cx="2763829" cy="461665"/>
          </a:xfrm>
          <a:prstGeom prst="rect">
            <a:avLst/>
          </a:prstGeom>
        </p:spPr>
        <p:txBody>
          <a:bodyPr wrap="square">
            <a:spAutoFit/>
          </a:bodyPr>
          <a:lstStyle/>
          <a:p>
            <a:r>
              <a:rPr lang="tr-TR" sz="2400" b="1" dirty="0">
                <a:solidFill>
                  <a:srgbClr val="6F1A07"/>
                </a:solidFill>
                <a:latin typeface="Garamond" panose="02020404030301010803" pitchFamily="18" charset="0"/>
                <a:ea typeface="Calibri" panose="020F0502020204030204" pitchFamily="34" charset="0"/>
                <a:cs typeface="Times New Roman" panose="02020603050405020304" pitchFamily="18" charset="0"/>
              </a:rPr>
              <a:t>Telafi Çalışması</a:t>
            </a:r>
            <a:endParaRPr lang="tr-TR" sz="2400" b="1" dirty="0">
              <a:solidFill>
                <a:srgbClr val="6F1A07"/>
              </a:solidFill>
              <a:latin typeface="Garamond" panose="02020404030301010803" pitchFamily="18" charset="0"/>
            </a:endParaRPr>
          </a:p>
        </p:txBody>
      </p:sp>
      <p:sp>
        <p:nvSpPr>
          <p:cNvPr id="39" name="Dikdörtgen 38"/>
          <p:cNvSpPr/>
          <p:nvPr/>
        </p:nvSpPr>
        <p:spPr>
          <a:xfrm>
            <a:off x="45948" y="4157846"/>
            <a:ext cx="2714363" cy="475130"/>
          </a:xfrm>
          <a:prstGeom prst="rect">
            <a:avLst/>
          </a:prstGeom>
        </p:spPr>
        <p:txBody>
          <a:bodyPr wrap="square">
            <a:spAutoFit/>
          </a:bodyPr>
          <a:lstStyle/>
          <a:p>
            <a:pPr>
              <a:lnSpc>
                <a:spcPct val="107000"/>
              </a:lnSpc>
              <a:spcAft>
                <a:spcPts val="800"/>
              </a:spcAft>
            </a:pPr>
            <a:r>
              <a:rPr lang="tr-TR" sz="2400" b="1" dirty="0">
                <a:solidFill>
                  <a:srgbClr val="5C5552"/>
                </a:solidFill>
                <a:latin typeface="Garamond" panose="02020404030301010803" pitchFamily="18" charset="0"/>
                <a:ea typeface="Calibri" panose="020F0502020204030204" pitchFamily="34" charset="0"/>
                <a:cs typeface="Times New Roman" panose="02020603050405020304" pitchFamily="18" charset="0"/>
              </a:rPr>
              <a:t>Ara Dinlenmesi</a:t>
            </a:r>
          </a:p>
        </p:txBody>
      </p:sp>
      <p:sp>
        <p:nvSpPr>
          <p:cNvPr id="40" name="Dikdörtgen 39"/>
          <p:cNvSpPr/>
          <p:nvPr/>
        </p:nvSpPr>
        <p:spPr>
          <a:xfrm>
            <a:off x="5683714" y="5204978"/>
            <a:ext cx="2845459" cy="830997"/>
          </a:xfrm>
          <a:prstGeom prst="rect">
            <a:avLst/>
          </a:prstGeom>
        </p:spPr>
        <p:txBody>
          <a:bodyPr wrap="none">
            <a:spAutoFit/>
          </a:bodyPr>
          <a:lstStyle/>
          <a:p>
            <a:r>
              <a:rPr lang="tr-TR" sz="2400" b="1" dirty="0">
                <a:solidFill>
                  <a:srgbClr val="5C5552"/>
                </a:solidFill>
                <a:latin typeface="Garamond" panose="02020404030301010803" pitchFamily="18" charset="0"/>
                <a:ea typeface="Calibri" panose="020F0502020204030204" pitchFamily="34" charset="0"/>
                <a:cs typeface="Times New Roman" panose="02020603050405020304" pitchFamily="18" charset="0"/>
              </a:rPr>
              <a:t>Çalışma Süresinden </a:t>
            </a:r>
            <a:endParaRPr lang="tr-TR" sz="2400" b="1"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endParaRPr>
          </a:p>
          <a:p>
            <a:r>
              <a:rPr lang="tr-TR" sz="2400" b="1"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Sayılan Haller</a:t>
            </a:r>
            <a:endParaRPr lang="tr-TR" sz="2400" b="1" dirty="0">
              <a:solidFill>
                <a:srgbClr val="5C5552"/>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2" name="Dikdörtgen 1"/>
          <p:cNvSpPr/>
          <p:nvPr/>
        </p:nvSpPr>
        <p:spPr>
          <a:xfrm>
            <a:off x="4631030" y="2274189"/>
            <a:ext cx="4572000" cy="1477328"/>
          </a:xfrm>
          <a:prstGeom prst="rect">
            <a:avLst/>
          </a:prstGeom>
        </p:spPr>
        <p:txBody>
          <a:bodyPr>
            <a:spAutoFit/>
          </a:bodyPr>
          <a:lstStyle/>
          <a:p>
            <a:r>
              <a:rPr lang="tr-TR" dirty="0">
                <a:solidFill>
                  <a:srgbClr val="6E0E0A"/>
                </a:solidFill>
                <a:latin typeface="Garamond" panose="02020404030301010803" pitchFamily="18" charset="0"/>
                <a:ea typeface="Calibri" panose="020F0502020204030204" pitchFamily="34" charset="0"/>
              </a:rPr>
              <a:t>Genel bakımdan çalışma süresi haftada </a:t>
            </a:r>
            <a:r>
              <a:rPr lang="tr-TR" dirty="0" smtClean="0">
                <a:solidFill>
                  <a:srgbClr val="6E0E0A"/>
                </a:solidFill>
                <a:latin typeface="Garamond" panose="02020404030301010803" pitchFamily="18" charset="0"/>
                <a:ea typeface="Calibri" panose="020F0502020204030204" pitchFamily="34" charset="0"/>
              </a:rPr>
              <a:t>en çok </a:t>
            </a:r>
            <a:r>
              <a:rPr lang="tr-TR" dirty="0">
                <a:solidFill>
                  <a:srgbClr val="6E0E0A"/>
                </a:solidFill>
                <a:latin typeface="Garamond" panose="02020404030301010803" pitchFamily="18" charset="0"/>
                <a:ea typeface="Calibri" panose="020F0502020204030204" pitchFamily="34" charset="0"/>
              </a:rPr>
              <a:t>kırk beş saattir. </a:t>
            </a:r>
            <a:r>
              <a:rPr lang="tr-TR" dirty="0" smtClean="0">
                <a:solidFill>
                  <a:srgbClr val="6E0E0A"/>
                </a:solidFill>
                <a:latin typeface="Garamond" panose="02020404030301010803" pitchFamily="18" charset="0"/>
                <a:ea typeface="Calibri" panose="020F0502020204030204" pitchFamily="34" charset="0"/>
              </a:rPr>
              <a:t>Tarafların </a:t>
            </a:r>
            <a:r>
              <a:rPr lang="tr-TR" dirty="0">
                <a:solidFill>
                  <a:srgbClr val="6E0E0A"/>
                </a:solidFill>
                <a:latin typeface="Garamond" panose="02020404030301010803" pitchFamily="18" charset="0"/>
                <a:ea typeface="Calibri" panose="020F0502020204030204" pitchFamily="34" charset="0"/>
              </a:rPr>
              <a:t>anlaşması ile haftalık </a:t>
            </a:r>
            <a:r>
              <a:rPr lang="tr-TR" dirty="0" smtClean="0">
                <a:solidFill>
                  <a:srgbClr val="6E0E0A"/>
                </a:solidFill>
                <a:latin typeface="Garamond" panose="02020404030301010803" pitchFamily="18" charset="0"/>
                <a:ea typeface="Calibri" panose="020F0502020204030204" pitchFamily="34" charset="0"/>
              </a:rPr>
              <a:t>çalışma </a:t>
            </a:r>
            <a:r>
              <a:rPr lang="tr-TR" dirty="0">
                <a:solidFill>
                  <a:srgbClr val="6E0E0A"/>
                </a:solidFill>
                <a:latin typeface="Garamond" panose="02020404030301010803" pitchFamily="18" charset="0"/>
                <a:ea typeface="Calibri" panose="020F0502020204030204" pitchFamily="34" charset="0"/>
              </a:rPr>
              <a:t>süresi, işyerlerinde haftanın çalışılan günlerine, günde </a:t>
            </a:r>
            <a:r>
              <a:rPr lang="tr-TR" dirty="0" err="1">
                <a:solidFill>
                  <a:srgbClr val="6E0E0A"/>
                </a:solidFill>
                <a:latin typeface="Garamond" panose="02020404030301010803" pitchFamily="18" charset="0"/>
                <a:ea typeface="Calibri" panose="020F0502020204030204" pitchFamily="34" charset="0"/>
              </a:rPr>
              <a:t>onbir</a:t>
            </a:r>
            <a:r>
              <a:rPr lang="tr-TR" dirty="0">
                <a:solidFill>
                  <a:srgbClr val="6E0E0A"/>
                </a:solidFill>
                <a:latin typeface="Garamond" panose="02020404030301010803" pitchFamily="18" charset="0"/>
                <a:ea typeface="Calibri" panose="020F0502020204030204" pitchFamily="34" charset="0"/>
              </a:rPr>
              <a:t> saati aşmamak koşulu ile farklı şekilde dağıtılabilir. </a:t>
            </a:r>
          </a:p>
        </p:txBody>
      </p:sp>
      <p:sp>
        <p:nvSpPr>
          <p:cNvPr id="42" name="Dikdörtgen 41"/>
          <p:cNvSpPr/>
          <p:nvPr/>
        </p:nvSpPr>
        <p:spPr>
          <a:xfrm>
            <a:off x="24178" y="2967133"/>
            <a:ext cx="4572000" cy="1200329"/>
          </a:xfrm>
          <a:prstGeom prst="rect">
            <a:avLst/>
          </a:prstGeom>
        </p:spPr>
        <p:txBody>
          <a:bodyPr>
            <a:spAutoFit/>
          </a:bodyPr>
          <a:lstStyle/>
          <a:p>
            <a:pPr algn="just"/>
            <a:r>
              <a:rPr lang="tr-TR" dirty="0" smtClean="0">
                <a:solidFill>
                  <a:srgbClr val="6F1A07"/>
                </a:solidFill>
                <a:latin typeface="Garamond" panose="02020404030301010803" pitchFamily="18" charset="0"/>
                <a:ea typeface="Calibri" panose="020F0502020204030204" pitchFamily="34" charset="0"/>
              </a:rPr>
              <a:t>İki </a:t>
            </a:r>
            <a:r>
              <a:rPr lang="tr-TR" dirty="0">
                <a:solidFill>
                  <a:srgbClr val="6F1A07"/>
                </a:solidFill>
                <a:latin typeface="Garamond" panose="02020404030301010803" pitchFamily="18" charset="0"/>
                <a:ea typeface="Calibri" panose="020F0502020204030204" pitchFamily="34" charset="0"/>
              </a:rPr>
              <a:t>aylık süre içinde işçinin haftalık ortalama çalışma süresi, normal haftalık çalışma süresini aşamaz. Denkleştirme süresi toplu iş sözleşmeleri ile dört aya kadar artırılabilir. </a:t>
            </a:r>
          </a:p>
        </p:txBody>
      </p:sp>
      <p:sp>
        <p:nvSpPr>
          <p:cNvPr id="43" name="Dikdörtgen 42"/>
          <p:cNvSpPr/>
          <p:nvPr/>
        </p:nvSpPr>
        <p:spPr>
          <a:xfrm>
            <a:off x="4783662" y="4157846"/>
            <a:ext cx="4349663" cy="646331"/>
          </a:xfrm>
          <a:prstGeom prst="rect">
            <a:avLst/>
          </a:prstGeom>
        </p:spPr>
        <p:txBody>
          <a:bodyPr wrap="square">
            <a:spAutoFit/>
          </a:bodyPr>
          <a:lstStyle/>
          <a:p>
            <a:pPr algn="just"/>
            <a:r>
              <a:rPr lang="tr-TR" dirty="0">
                <a:solidFill>
                  <a:srgbClr val="6F1A07"/>
                </a:solidFill>
                <a:latin typeface="Garamond" panose="02020404030301010803" pitchFamily="18" charset="0"/>
                <a:ea typeface="Calibri" panose="020F0502020204030204" pitchFamily="34" charset="0"/>
              </a:rPr>
              <a:t>Günlük en çok çalışma süresini aşmamak koşulu ile günde üç saatten fazla olamaz. </a:t>
            </a:r>
          </a:p>
        </p:txBody>
      </p:sp>
      <p:sp>
        <p:nvSpPr>
          <p:cNvPr id="44" name="Dikdörtgen 43"/>
          <p:cNvSpPr/>
          <p:nvPr/>
        </p:nvSpPr>
        <p:spPr>
          <a:xfrm>
            <a:off x="32044" y="4738931"/>
            <a:ext cx="4572000" cy="1754326"/>
          </a:xfrm>
          <a:prstGeom prst="rect">
            <a:avLst/>
          </a:prstGeom>
        </p:spPr>
        <p:txBody>
          <a:bodyPr>
            <a:spAutoFit/>
          </a:bodyPr>
          <a:lstStyle/>
          <a:p>
            <a:pPr marL="285750" indent="-285750" algn="just">
              <a:buFont typeface="Arial" panose="020B0604020202020204" pitchFamily="34" charset="0"/>
              <a:buChar char="•"/>
            </a:pPr>
            <a:r>
              <a:rPr lang="tr-TR"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4 saat </a:t>
            </a:r>
            <a:r>
              <a:rPr lang="tr-TR" dirty="0">
                <a:solidFill>
                  <a:srgbClr val="5C5552"/>
                </a:solidFill>
                <a:latin typeface="Garamond" panose="02020404030301010803" pitchFamily="18" charset="0"/>
                <a:ea typeface="Calibri" panose="020F0502020204030204" pitchFamily="34" charset="0"/>
                <a:cs typeface="Times New Roman" panose="02020603050405020304" pitchFamily="18" charset="0"/>
              </a:rPr>
              <a:t>veya daha </a:t>
            </a:r>
            <a:r>
              <a:rPr lang="tr-TR"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kısa / 15 </a:t>
            </a:r>
            <a:r>
              <a:rPr lang="tr-TR" dirty="0" err="1"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dk</a:t>
            </a:r>
            <a:r>
              <a:rPr lang="tr-TR"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tr-TR"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4 -7,5 saat / 30 </a:t>
            </a:r>
            <a:r>
              <a:rPr lang="tr-TR" dirty="0" err="1"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dk</a:t>
            </a:r>
            <a:r>
              <a:rPr lang="tr-TR"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tr-TR"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7,5 saat ve üzeri / 60 </a:t>
            </a:r>
            <a:r>
              <a:rPr lang="tr-TR" dirty="0" err="1"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dk</a:t>
            </a:r>
            <a:endParaRPr lang="tr-TR" dirty="0">
              <a:solidFill>
                <a:srgbClr val="5C5552"/>
              </a:solidFill>
              <a:latin typeface="Garamond" panose="02020404030301010803" pitchFamily="18" charset="0"/>
              <a:ea typeface="Calibri" panose="020F0502020204030204" pitchFamily="34" charset="0"/>
              <a:cs typeface="Times New Roman" panose="02020603050405020304" pitchFamily="18" charset="0"/>
            </a:endParaRPr>
          </a:p>
          <a:p>
            <a:pPr algn="just"/>
            <a:r>
              <a:rPr lang="tr-TR" b="1"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rPr>
              <a:t>Ara </a:t>
            </a:r>
            <a:r>
              <a:rPr lang="tr-TR" b="1" dirty="0">
                <a:solidFill>
                  <a:srgbClr val="5C5552"/>
                </a:solidFill>
                <a:latin typeface="Garamond" panose="02020404030301010803" pitchFamily="18" charset="0"/>
                <a:ea typeface="Calibri" panose="020F0502020204030204" pitchFamily="34" charset="0"/>
                <a:cs typeface="Times New Roman" panose="02020603050405020304" pitchFamily="18" charset="0"/>
              </a:rPr>
              <a:t>dinlenmeleri çalışma süresinden sayılmaz.  </a:t>
            </a:r>
            <a:endParaRPr lang="tr-TR" b="1" dirty="0" smtClean="0">
              <a:solidFill>
                <a:srgbClr val="5C5552"/>
              </a:solidFill>
              <a:latin typeface="Garamond" panose="02020404030301010803" pitchFamily="18" charset="0"/>
              <a:ea typeface="Calibri" panose="020F0502020204030204" pitchFamily="34" charset="0"/>
              <a:cs typeface="Times New Roman" panose="02020603050405020304" pitchFamily="18" charset="0"/>
            </a:endParaRPr>
          </a:p>
          <a:p>
            <a:pPr algn="just"/>
            <a:endParaRPr lang="tr-TR" dirty="0">
              <a:solidFill>
                <a:srgbClr val="5C5552"/>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29" name="Oval 28"/>
          <p:cNvSpPr/>
          <p:nvPr/>
        </p:nvSpPr>
        <p:spPr>
          <a:xfrm>
            <a:off x="4506667" y="5336282"/>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sp>
        <p:nvSpPr>
          <p:cNvPr id="47" name="Slayt Numarası Yer Tutucusu 46"/>
          <p:cNvSpPr>
            <a:spLocks noGrp="1"/>
          </p:cNvSpPr>
          <p:nvPr>
            <p:ph type="sldNum" sz="quarter" idx="12"/>
          </p:nvPr>
        </p:nvSpPr>
        <p:spPr/>
        <p:txBody>
          <a:bodyPr/>
          <a:lstStyle/>
          <a:p>
            <a:fld id="{885776FF-AC16-4B72-9C8A-C6C7B834E379}" type="slidenum">
              <a:rPr lang="tr-TR" smtClean="0"/>
              <a:pPr/>
              <a:t>25</a:t>
            </a:fld>
            <a:endParaRPr lang="tr-TR" dirty="0"/>
          </a:p>
        </p:txBody>
      </p:sp>
    </p:spTree>
    <p:extLst>
      <p:ext uri="{BB962C8B-B14F-4D97-AF65-F5344CB8AC3E}">
        <p14:creationId xmlns:p14="http://schemas.microsoft.com/office/powerpoint/2010/main" val="213106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
                                        <p:tgtEl>
                                          <p:spTgt spid="14"/>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
                                        <p:tgtEl>
                                          <p:spTgt spid="8"/>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99"/>
                                          </p:stCondLst>
                                        </p:cTn>
                                        <p:tgtEl>
                                          <p:spTgt spid="9"/>
                                        </p:tgtEl>
                                        <p:attrNameLst>
                                          <p:attrName>style.visibility</p:attrName>
                                        </p:attrNameLst>
                                      </p:cBhvr>
                                      <p:to>
                                        <p:strVal val="visible"/>
                                      </p:to>
                                    </p:set>
                                  </p:childTnLst>
                                </p:cTn>
                              </p:par>
                            </p:childTnLst>
                          </p:cTn>
                        </p:par>
                        <p:par>
                          <p:cTn id="15" fill="hold">
                            <p:stCondLst>
                              <p:cond delay="3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
                                        <p:tgtEl>
                                          <p:spTgt spid="12"/>
                                        </p:tgtEl>
                                      </p:cBhvr>
                                    </p:animEffect>
                                  </p:childTnLst>
                                </p:cTn>
                              </p:par>
                            </p:childTnLst>
                          </p:cTn>
                        </p:par>
                        <p:par>
                          <p:cTn id="19" fill="hold">
                            <p:stCondLst>
                              <p:cond delay="400"/>
                            </p:stCondLst>
                            <p:childTnLst>
                              <p:par>
                                <p:cTn id="20" presetID="21"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750"/>
                                        <p:tgtEl>
                                          <p:spTgt spid="5"/>
                                        </p:tgtEl>
                                      </p:cBhvr>
                                    </p:animEffect>
                                  </p:childTnLst>
                                </p:cTn>
                              </p:par>
                            </p:childTnLst>
                          </p:cTn>
                        </p:par>
                        <p:par>
                          <p:cTn id="23" fill="hold">
                            <p:stCondLst>
                              <p:cond delay="1150"/>
                            </p:stCondLst>
                            <p:childTnLst>
                              <p:par>
                                <p:cTn id="24" presetID="2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65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p:stCondLst>
                              <p:cond delay="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100"/>
                                        <p:tgtEl>
                                          <p:spTgt spid="15"/>
                                        </p:tgtEl>
                                      </p:cBhvr>
                                    </p:animEffect>
                                  </p:childTnLst>
                                </p:cTn>
                              </p:par>
                            </p:childTnLst>
                          </p:cTn>
                        </p:par>
                        <p:par>
                          <p:cTn id="39" fill="hold">
                            <p:stCondLst>
                              <p:cond delay="100"/>
                            </p:stCondLst>
                            <p:childTnLst>
                              <p:par>
                                <p:cTn id="40" presetID="1" presetClass="entr" presetSubtype="0" fill="hold" grpId="0" nodeType="afterEffect">
                                  <p:stCondLst>
                                    <p:cond delay="0"/>
                                  </p:stCondLst>
                                  <p:childTnLst>
                                    <p:set>
                                      <p:cBhvr>
                                        <p:cTn id="41" dur="1" fill="hold">
                                          <p:stCondLst>
                                            <p:cond delay="99"/>
                                          </p:stCondLst>
                                        </p:cTn>
                                        <p:tgtEl>
                                          <p:spTgt spid="16"/>
                                        </p:tgtEl>
                                        <p:attrNameLst>
                                          <p:attrName>style.visibility</p:attrName>
                                        </p:attrNameLst>
                                      </p:cBhvr>
                                      <p:to>
                                        <p:strVal val="visible"/>
                                      </p:to>
                                    </p:set>
                                  </p:childTnLst>
                                </p:cTn>
                              </p:par>
                            </p:childTnLst>
                          </p:cTn>
                        </p:par>
                        <p:par>
                          <p:cTn id="42" fill="hold">
                            <p:stCondLst>
                              <p:cond delay="200"/>
                            </p:stCondLst>
                            <p:childTnLst>
                              <p:par>
                                <p:cTn id="43" presetID="22" presetClass="entr" presetSubtype="2"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100"/>
                                        <p:tgtEl>
                                          <p:spTgt spid="10"/>
                                        </p:tgtEl>
                                      </p:cBhvr>
                                    </p:animEffect>
                                  </p:childTnLst>
                                </p:cTn>
                              </p:par>
                            </p:childTnLst>
                          </p:cTn>
                        </p:par>
                        <p:par>
                          <p:cTn id="46" fill="hold">
                            <p:stCondLst>
                              <p:cond delay="300"/>
                            </p:stCondLst>
                            <p:childTnLst>
                              <p:par>
                                <p:cTn id="47" presetID="21"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750"/>
                                        <p:tgtEl>
                                          <p:spTgt spid="17"/>
                                        </p:tgtEl>
                                      </p:cBhvr>
                                    </p:animEffect>
                                  </p:childTnLst>
                                </p:cTn>
                              </p:par>
                            </p:childTnLst>
                          </p:cTn>
                        </p:par>
                        <p:par>
                          <p:cTn id="50" fill="hold">
                            <p:stCondLst>
                              <p:cond delay="1050"/>
                            </p:stCondLst>
                            <p:childTnLst>
                              <p:par>
                                <p:cTn id="51" presetID="22" presetClass="entr" presetSubtype="8"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1550"/>
                            </p:stCondLst>
                            <p:childTnLst>
                              <p:par>
                                <p:cTn id="55" presetID="22" presetClass="entr" presetSubtype="8"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42"/>
                                        </p:tgtEl>
                                        <p:attrNameLst>
                                          <p:attrName>style.visibility</p:attrName>
                                        </p:attrNameLst>
                                      </p:cBhvr>
                                      <p:to>
                                        <p:strVal val="hidden"/>
                                      </p:to>
                                    </p:set>
                                  </p:childTnLst>
                                </p:cTn>
                              </p:par>
                            </p:childTnLst>
                          </p:cTn>
                        </p:par>
                        <p:par>
                          <p:cTn id="62" fill="hold">
                            <p:stCondLst>
                              <p:cond delay="0"/>
                            </p:stCondLst>
                            <p:childTnLst>
                              <p:par>
                                <p:cTn id="63" presetID="22" presetClass="entr" presetSubtype="1"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100"/>
                                        <p:tgtEl>
                                          <p:spTgt spid="11"/>
                                        </p:tgtEl>
                                      </p:cBhvr>
                                    </p:animEffect>
                                  </p:childTnLst>
                                </p:cTn>
                              </p:par>
                            </p:childTnLst>
                          </p:cTn>
                        </p:par>
                        <p:par>
                          <p:cTn id="66" fill="hold">
                            <p:stCondLst>
                              <p:cond delay="100"/>
                            </p:stCondLst>
                            <p:childTnLst>
                              <p:par>
                                <p:cTn id="67" presetID="1" presetClass="entr" presetSubtype="0" fill="hold" grpId="0" nodeType="afterEffect">
                                  <p:stCondLst>
                                    <p:cond delay="0"/>
                                  </p:stCondLst>
                                  <p:childTnLst>
                                    <p:set>
                                      <p:cBhvr>
                                        <p:cTn id="68" dur="1" fill="hold">
                                          <p:stCondLst>
                                            <p:cond delay="99"/>
                                          </p:stCondLst>
                                        </p:cTn>
                                        <p:tgtEl>
                                          <p:spTgt spid="24"/>
                                        </p:tgtEl>
                                        <p:attrNameLst>
                                          <p:attrName>style.visibility</p:attrName>
                                        </p:attrNameLst>
                                      </p:cBhvr>
                                      <p:to>
                                        <p:strVal val="visible"/>
                                      </p:to>
                                    </p:set>
                                  </p:childTnLst>
                                </p:cTn>
                              </p:par>
                            </p:childTnLst>
                          </p:cTn>
                        </p:par>
                        <p:par>
                          <p:cTn id="69" fill="hold">
                            <p:stCondLst>
                              <p:cond delay="200"/>
                            </p:stCondLst>
                            <p:childTnLst>
                              <p:par>
                                <p:cTn id="70" presetID="22" presetClass="entr" presetSubtype="8"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100"/>
                                        <p:tgtEl>
                                          <p:spTgt spid="23"/>
                                        </p:tgtEl>
                                      </p:cBhvr>
                                    </p:animEffect>
                                  </p:childTnLst>
                                </p:cTn>
                              </p:par>
                            </p:childTnLst>
                          </p:cTn>
                        </p:par>
                        <p:par>
                          <p:cTn id="73" fill="hold">
                            <p:stCondLst>
                              <p:cond delay="300"/>
                            </p:stCondLst>
                            <p:childTnLst>
                              <p:par>
                                <p:cTn id="74" presetID="21" presetClass="entr" presetSubtype="1"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heel(1)">
                                      <p:cBhvr>
                                        <p:cTn id="76" dur="750"/>
                                        <p:tgtEl>
                                          <p:spTgt spid="20"/>
                                        </p:tgtEl>
                                      </p:cBhvr>
                                    </p:animEffect>
                                  </p:childTnLst>
                                </p:cTn>
                              </p:par>
                            </p:childTnLst>
                          </p:cTn>
                        </p:par>
                        <p:par>
                          <p:cTn id="77" fill="hold">
                            <p:stCondLst>
                              <p:cond delay="105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par>
                          <p:cTn id="81" fill="hold">
                            <p:stCondLst>
                              <p:cond delay="15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43"/>
                                        </p:tgtEl>
                                        <p:attrNameLst>
                                          <p:attrName>style.visibility</p:attrName>
                                        </p:attrNameLst>
                                      </p:cBhvr>
                                      <p:to>
                                        <p:strVal val="hidden"/>
                                      </p:to>
                                    </p:set>
                                  </p:childTnLst>
                                </p:cTn>
                              </p:par>
                            </p:childTnLst>
                          </p:cTn>
                        </p:par>
                        <p:par>
                          <p:cTn id="89" fill="hold">
                            <p:stCondLst>
                              <p:cond delay="0"/>
                            </p:stCondLst>
                            <p:childTnLst>
                              <p:par>
                                <p:cTn id="90" presetID="22" presetClass="entr" presetSubtype="1"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100"/>
                                        <p:tgtEl>
                                          <p:spTgt spid="30"/>
                                        </p:tgtEl>
                                      </p:cBhvr>
                                    </p:animEffect>
                                  </p:childTnLst>
                                </p:cTn>
                              </p:par>
                            </p:childTnLst>
                          </p:cTn>
                        </p:par>
                        <p:par>
                          <p:cTn id="93" fill="hold">
                            <p:stCondLst>
                              <p:cond delay="100"/>
                            </p:stCondLst>
                            <p:childTnLst>
                              <p:par>
                                <p:cTn id="94" presetID="1" presetClass="entr" presetSubtype="0" fill="hold" grpId="0" nodeType="afterEffect">
                                  <p:stCondLst>
                                    <p:cond delay="0"/>
                                  </p:stCondLst>
                                  <p:childTnLst>
                                    <p:set>
                                      <p:cBhvr>
                                        <p:cTn id="95" dur="1" fill="hold">
                                          <p:stCondLst>
                                            <p:cond delay="99"/>
                                          </p:stCondLst>
                                        </p:cTn>
                                        <p:tgtEl>
                                          <p:spTgt spid="31"/>
                                        </p:tgtEl>
                                        <p:attrNameLst>
                                          <p:attrName>style.visibility</p:attrName>
                                        </p:attrNameLst>
                                      </p:cBhvr>
                                      <p:to>
                                        <p:strVal val="visible"/>
                                      </p:to>
                                    </p:set>
                                  </p:childTnLst>
                                </p:cTn>
                              </p:par>
                            </p:childTnLst>
                          </p:cTn>
                        </p:par>
                        <p:par>
                          <p:cTn id="96" fill="hold">
                            <p:stCondLst>
                              <p:cond delay="200"/>
                            </p:stCondLst>
                            <p:childTnLst>
                              <p:par>
                                <p:cTn id="97" presetID="22" presetClass="entr" presetSubtype="2"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right)">
                                      <p:cBhvr>
                                        <p:cTn id="99" dur="100"/>
                                        <p:tgtEl>
                                          <p:spTgt spid="28"/>
                                        </p:tgtEl>
                                      </p:cBhvr>
                                    </p:animEffect>
                                  </p:childTnLst>
                                </p:cTn>
                              </p:par>
                            </p:childTnLst>
                          </p:cTn>
                        </p:par>
                        <p:par>
                          <p:cTn id="100" fill="hold">
                            <p:stCondLst>
                              <p:cond delay="300"/>
                            </p:stCondLst>
                            <p:childTnLst>
                              <p:par>
                                <p:cTn id="101" presetID="21" presetClass="entr" presetSubtype="1"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heel(1)">
                                      <p:cBhvr>
                                        <p:cTn id="103" dur="750"/>
                                        <p:tgtEl>
                                          <p:spTgt spid="25"/>
                                        </p:tgtEl>
                                      </p:cBhvr>
                                    </p:animEffect>
                                  </p:childTnLst>
                                </p:cTn>
                              </p:par>
                            </p:childTnLst>
                          </p:cTn>
                        </p:par>
                        <p:par>
                          <p:cTn id="104" fill="hold">
                            <p:stCondLst>
                              <p:cond delay="105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par>
                          <p:cTn id="108" fill="hold">
                            <p:stCondLst>
                              <p:cond delay="15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44"/>
                                        </p:tgtEl>
                                        <p:attrNameLst>
                                          <p:attrName>style.visibility</p:attrName>
                                        </p:attrNameLst>
                                      </p:cBhvr>
                                      <p:to>
                                        <p:strVal val="hidden"/>
                                      </p:to>
                                    </p:set>
                                  </p:childTnLst>
                                </p:cTn>
                              </p:par>
                            </p:childTnLst>
                          </p:cTn>
                        </p:par>
                        <p:par>
                          <p:cTn id="116" fill="hold">
                            <p:stCondLst>
                              <p:cond delay="0"/>
                            </p:stCondLst>
                            <p:childTnLst>
                              <p:par>
                                <p:cTn id="117" presetID="22" presetClass="entr" presetSubtype="1" fill="hold"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up)">
                                      <p:cBhvr>
                                        <p:cTn id="119" dur="100"/>
                                        <p:tgtEl>
                                          <p:spTgt spid="13"/>
                                        </p:tgtEl>
                                      </p:cBhvr>
                                    </p:animEffect>
                                  </p:childTnLst>
                                </p:cTn>
                              </p:par>
                            </p:childTnLst>
                          </p:cTn>
                        </p:par>
                        <p:par>
                          <p:cTn id="120" fill="hold">
                            <p:stCondLst>
                              <p:cond delay="100"/>
                            </p:stCondLst>
                            <p:childTnLst>
                              <p:par>
                                <p:cTn id="121" presetID="1" presetClass="entr" presetSubtype="0" fill="hold" grpId="0" nodeType="afterEffect">
                                  <p:stCondLst>
                                    <p:cond delay="0"/>
                                  </p:stCondLst>
                                  <p:childTnLst>
                                    <p:set>
                                      <p:cBhvr>
                                        <p:cTn id="122" dur="1" fill="hold">
                                          <p:stCondLst>
                                            <p:cond delay="99"/>
                                          </p:stCondLst>
                                        </p:cTn>
                                        <p:tgtEl>
                                          <p:spTgt spid="29"/>
                                        </p:tgtEl>
                                        <p:attrNameLst>
                                          <p:attrName>style.visibility</p:attrName>
                                        </p:attrNameLst>
                                      </p:cBhvr>
                                      <p:to>
                                        <p:strVal val="visible"/>
                                      </p:to>
                                    </p:set>
                                  </p:childTnLst>
                                </p:cTn>
                              </p:par>
                            </p:childTnLst>
                          </p:cTn>
                        </p:par>
                        <p:par>
                          <p:cTn id="123" fill="hold">
                            <p:stCondLst>
                              <p:cond delay="200"/>
                            </p:stCondLst>
                            <p:childTnLst>
                              <p:par>
                                <p:cTn id="124" presetID="22" presetClass="entr" presetSubtype="8" fill="hold"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left)">
                                      <p:cBhvr>
                                        <p:cTn id="126" dur="100"/>
                                        <p:tgtEl>
                                          <p:spTgt spid="35"/>
                                        </p:tgtEl>
                                      </p:cBhvr>
                                    </p:animEffect>
                                  </p:childTnLst>
                                </p:cTn>
                              </p:par>
                            </p:childTnLst>
                          </p:cTn>
                        </p:par>
                        <p:par>
                          <p:cTn id="127" fill="hold">
                            <p:stCondLst>
                              <p:cond delay="300"/>
                            </p:stCondLst>
                            <p:childTnLst>
                              <p:par>
                                <p:cTn id="128" presetID="21" presetClass="entr" presetSubtype="1" fill="hold"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heel(1)">
                                      <p:cBhvr>
                                        <p:cTn id="130" dur="750"/>
                                        <p:tgtEl>
                                          <p:spTgt spid="32"/>
                                        </p:tgtEl>
                                      </p:cBhvr>
                                    </p:animEffect>
                                  </p:childTnLst>
                                </p:cTn>
                              </p:par>
                            </p:childTnLst>
                          </p:cTn>
                        </p:par>
                        <p:par>
                          <p:cTn id="131" fill="hold">
                            <p:stCondLst>
                              <p:cond delay="1050"/>
                            </p:stCondLst>
                            <p:childTnLst>
                              <p:par>
                                <p:cTn id="132" presetID="22" presetClass="entr" presetSubtype="8" fill="hold" grpId="0" nodeType="after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wipe(left)">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4" grpId="0" animBg="1"/>
      <p:bldP spid="31" grpId="0" animBg="1"/>
      <p:bldP spid="36" grpId="0"/>
      <p:bldP spid="37" grpId="0"/>
      <p:bldP spid="38" grpId="0"/>
      <p:bldP spid="39" grpId="0"/>
      <p:bldP spid="40" grpId="0"/>
      <p:bldP spid="2" grpId="0"/>
      <p:bldP spid="2" grpId="1"/>
      <p:bldP spid="42" grpId="0"/>
      <p:bldP spid="42" grpId="1"/>
      <p:bldP spid="43" grpId="0"/>
      <p:bldP spid="43" grpId="1"/>
      <p:bldP spid="44" grpId="0"/>
      <p:bldP spid="44" grpId="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FAZLA ÇALIŞMA</a:t>
            </a:r>
            <a:endParaRPr lang="en-US" dirty="0"/>
          </a:p>
        </p:txBody>
      </p:sp>
      <p:sp>
        <p:nvSpPr>
          <p:cNvPr id="19" name="Oval 5"/>
          <p:cNvSpPr>
            <a:spLocks noChangeArrowheads="1"/>
          </p:cNvSpPr>
          <p:nvPr/>
        </p:nvSpPr>
        <p:spPr bwMode="auto">
          <a:xfrm>
            <a:off x="338968" y="1731177"/>
            <a:ext cx="722286" cy="722473"/>
          </a:xfrm>
          <a:prstGeom prst="ellipse">
            <a:avLst/>
          </a:prstGeom>
          <a:solidFill>
            <a:srgbClr val="C51A26"/>
          </a:solidFill>
          <a:ln>
            <a:noFill/>
          </a:ln>
          <a:extLst/>
        </p:spPr>
        <p:txBody>
          <a:bodyPr vert="horz" wrap="square" lIns="148599" tIns="74300" rIns="148599" bIns="74300"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nvGrpSpPr>
          <p:cNvPr id="20" name="Group 61"/>
          <p:cNvGrpSpPr/>
          <p:nvPr/>
        </p:nvGrpSpPr>
        <p:grpSpPr>
          <a:xfrm>
            <a:off x="256831" y="1649018"/>
            <a:ext cx="886560" cy="886791"/>
            <a:chOff x="6546413" y="2257147"/>
            <a:chExt cx="1868076" cy="1868076"/>
          </a:xfrm>
          <a:solidFill>
            <a:srgbClr val="B31926"/>
          </a:solidFill>
        </p:grpSpPr>
        <p:sp>
          <p:nvSpPr>
            <p:cNvPr id="21"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2"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3"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4"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5"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6"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7"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8"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9"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0"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1"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2"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sp>
        <p:nvSpPr>
          <p:cNvPr id="33" name="Oval 5"/>
          <p:cNvSpPr>
            <a:spLocks noChangeArrowheads="1"/>
          </p:cNvSpPr>
          <p:nvPr/>
        </p:nvSpPr>
        <p:spPr bwMode="auto">
          <a:xfrm>
            <a:off x="338968" y="4160118"/>
            <a:ext cx="722286" cy="722473"/>
          </a:xfrm>
          <a:prstGeom prst="ellipse">
            <a:avLst/>
          </a:prstGeom>
          <a:solidFill>
            <a:srgbClr val="980F19"/>
          </a:solidFill>
          <a:ln>
            <a:noFill/>
          </a:ln>
          <a:extLst/>
        </p:spPr>
        <p:txBody>
          <a:bodyPr vert="horz" wrap="square" lIns="148599" tIns="74300" rIns="148599" bIns="74300"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nvGrpSpPr>
          <p:cNvPr id="34" name="Group 86"/>
          <p:cNvGrpSpPr/>
          <p:nvPr/>
        </p:nvGrpSpPr>
        <p:grpSpPr>
          <a:xfrm>
            <a:off x="256831" y="4077959"/>
            <a:ext cx="886560" cy="886791"/>
            <a:chOff x="9237196" y="2257147"/>
            <a:chExt cx="1868076" cy="1868076"/>
          </a:xfrm>
          <a:solidFill>
            <a:srgbClr val="8A0E19"/>
          </a:solidFill>
        </p:grpSpPr>
        <p:sp>
          <p:nvSpPr>
            <p:cNvPr id="35"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6"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7"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8"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9"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0"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1"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2"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3"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4"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5"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6"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sp>
        <p:nvSpPr>
          <p:cNvPr id="48" name="Dikdörtgen 47"/>
          <p:cNvSpPr/>
          <p:nvPr/>
        </p:nvSpPr>
        <p:spPr>
          <a:xfrm>
            <a:off x="1323190" y="1272216"/>
            <a:ext cx="7360200" cy="677878"/>
          </a:xfrm>
          <a:prstGeom prst="rect">
            <a:avLst/>
          </a:prstGeom>
        </p:spPr>
        <p:txBody>
          <a:bodyPr wrap="square">
            <a:spAutoFit/>
          </a:bodyPr>
          <a:lstStyle/>
          <a:p>
            <a:pPr lvl="0">
              <a:lnSpc>
                <a:spcPct val="150000"/>
              </a:lnSpc>
              <a:spcAft>
                <a:spcPts val="0"/>
              </a:spcAft>
            </a:pPr>
            <a:r>
              <a:rPr lang="tr-TR" sz="2800" b="1" dirty="0" smtClean="0">
                <a:solidFill>
                  <a:srgbClr val="B31926"/>
                </a:solidFill>
                <a:latin typeface="Garamond" panose="02020404030301010803" pitchFamily="18" charset="0"/>
                <a:ea typeface="Times New Roman" panose="02020603050405020304" pitchFamily="18" charset="0"/>
              </a:rPr>
              <a:t>Fazla Çalışma</a:t>
            </a:r>
            <a:endParaRPr lang="en-US" sz="2800" b="1" dirty="0">
              <a:solidFill>
                <a:srgbClr val="B31926"/>
              </a:solidFill>
              <a:latin typeface="Garamond" panose="02020404030301010803" pitchFamily="18" charset="0"/>
              <a:ea typeface="Times New Roman" panose="02020603050405020304" pitchFamily="18" charset="0"/>
            </a:endParaRPr>
          </a:p>
        </p:txBody>
      </p:sp>
      <p:sp>
        <p:nvSpPr>
          <p:cNvPr id="49" name="Dikdörtgen 48"/>
          <p:cNvSpPr/>
          <p:nvPr/>
        </p:nvSpPr>
        <p:spPr>
          <a:xfrm>
            <a:off x="1332697" y="3701862"/>
            <a:ext cx="6053914" cy="677878"/>
          </a:xfrm>
          <a:prstGeom prst="rect">
            <a:avLst/>
          </a:prstGeom>
        </p:spPr>
        <p:txBody>
          <a:bodyPr wrap="square">
            <a:spAutoFit/>
          </a:bodyPr>
          <a:lstStyle/>
          <a:p>
            <a:pPr lvl="0">
              <a:lnSpc>
                <a:spcPct val="150000"/>
              </a:lnSpc>
              <a:spcAft>
                <a:spcPts val="0"/>
              </a:spcAft>
            </a:pPr>
            <a:r>
              <a:rPr lang="tr-TR" sz="2800" b="1" dirty="0">
                <a:solidFill>
                  <a:srgbClr val="B31926"/>
                </a:solidFill>
                <a:latin typeface="Garamond" panose="02020404030301010803" pitchFamily="18" charset="0"/>
                <a:ea typeface="Times New Roman" panose="02020603050405020304" pitchFamily="18" charset="0"/>
              </a:rPr>
              <a:t>Fazla S</a:t>
            </a:r>
            <a:r>
              <a:rPr lang="tr-TR" sz="2800" b="1" dirty="0" smtClean="0">
                <a:solidFill>
                  <a:srgbClr val="B31926"/>
                </a:solidFill>
                <a:latin typeface="Garamond" panose="02020404030301010803" pitchFamily="18" charset="0"/>
                <a:ea typeface="Times New Roman" panose="02020603050405020304" pitchFamily="18" charset="0"/>
              </a:rPr>
              <a:t>ürelerle Çalışma</a:t>
            </a:r>
            <a:endParaRPr lang="en-US" sz="2800" b="1" dirty="0">
              <a:solidFill>
                <a:srgbClr val="B31926"/>
              </a:solidFill>
              <a:latin typeface="Garamond" panose="02020404030301010803" pitchFamily="18" charset="0"/>
              <a:ea typeface="Times New Roman" panose="02020603050405020304" pitchFamily="18" charset="0"/>
            </a:endParaRPr>
          </a:p>
        </p:txBody>
      </p:sp>
      <p:sp>
        <p:nvSpPr>
          <p:cNvPr id="4" name="Dikdörtgen 3"/>
          <p:cNvSpPr/>
          <p:nvPr/>
        </p:nvSpPr>
        <p:spPr>
          <a:xfrm>
            <a:off x="1255352" y="1919349"/>
            <a:ext cx="7288633" cy="1754326"/>
          </a:xfrm>
          <a:prstGeom prst="rect">
            <a:avLst/>
          </a:prstGeom>
        </p:spPr>
        <p:txBody>
          <a:bodyPr wrap="square">
            <a:spAutoFit/>
          </a:bodyPr>
          <a:lstStyle/>
          <a:p>
            <a:pPr marL="285750" indent="-285750" algn="just">
              <a:buFont typeface="Wingdings" panose="05000000000000000000" pitchFamily="2" charset="2"/>
              <a:buChar char="v"/>
            </a:pPr>
            <a:r>
              <a:rPr lang="tr-TR" dirty="0">
                <a:solidFill>
                  <a:srgbClr val="C51A26"/>
                </a:solidFill>
              </a:rPr>
              <a:t>Ülkenin genel yararları yahut işin niteliği veya üretimin artırılması gibi nedenlerle fazla çalışma yapılabilir. Fazla </a:t>
            </a:r>
            <a:r>
              <a:rPr lang="tr-TR" dirty="0" smtClean="0">
                <a:solidFill>
                  <a:srgbClr val="C51A26"/>
                </a:solidFill>
              </a:rPr>
              <a:t>çalışma </a:t>
            </a:r>
            <a:r>
              <a:rPr lang="tr-TR" dirty="0">
                <a:solidFill>
                  <a:srgbClr val="C51A26"/>
                </a:solidFill>
              </a:rPr>
              <a:t>haftalık </a:t>
            </a:r>
            <a:r>
              <a:rPr lang="tr-TR" dirty="0" smtClean="0">
                <a:solidFill>
                  <a:srgbClr val="C51A26"/>
                </a:solidFill>
              </a:rPr>
              <a:t>45 </a:t>
            </a:r>
            <a:r>
              <a:rPr lang="tr-TR" dirty="0">
                <a:solidFill>
                  <a:srgbClr val="C51A26"/>
                </a:solidFill>
              </a:rPr>
              <a:t>saati aşan </a:t>
            </a:r>
            <a:r>
              <a:rPr lang="tr-TR" dirty="0" smtClean="0">
                <a:solidFill>
                  <a:srgbClr val="C51A26"/>
                </a:solidFill>
              </a:rPr>
              <a:t>çalışmalardır.</a:t>
            </a:r>
          </a:p>
          <a:p>
            <a:pPr marL="285750" indent="-285750" algn="just">
              <a:buFont typeface="Wingdings" panose="05000000000000000000" pitchFamily="2" charset="2"/>
              <a:buChar char="v"/>
            </a:pPr>
            <a:r>
              <a:rPr lang="en-US" dirty="0">
                <a:solidFill>
                  <a:srgbClr val="C51A26"/>
                </a:solidFill>
              </a:rPr>
              <a:t>Her </a:t>
            </a:r>
            <a:r>
              <a:rPr lang="en-US" dirty="0" err="1">
                <a:solidFill>
                  <a:srgbClr val="C51A26"/>
                </a:solidFill>
              </a:rPr>
              <a:t>bir</a:t>
            </a:r>
            <a:r>
              <a:rPr lang="en-US" dirty="0">
                <a:solidFill>
                  <a:srgbClr val="C51A26"/>
                </a:solidFill>
              </a:rPr>
              <a:t> </a:t>
            </a:r>
            <a:r>
              <a:rPr lang="en-US" dirty="0" err="1">
                <a:solidFill>
                  <a:srgbClr val="C51A26"/>
                </a:solidFill>
              </a:rPr>
              <a:t>saat</a:t>
            </a:r>
            <a:r>
              <a:rPr lang="en-US" dirty="0">
                <a:solidFill>
                  <a:srgbClr val="C51A26"/>
                </a:solidFill>
              </a:rPr>
              <a:t> </a:t>
            </a:r>
            <a:r>
              <a:rPr lang="en-US" dirty="0" err="1">
                <a:solidFill>
                  <a:srgbClr val="C51A26"/>
                </a:solidFill>
              </a:rPr>
              <a:t>fazla</a:t>
            </a:r>
            <a:r>
              <a:rPr lang="en-US" dirty="0">
                <a:solidFill>
                  <a:srgbClr val="C51A26"/>
                </a:solidFill>
              </a:rPr>
              <a:t> </a:t>
            </a:r>
            <a:r>
              <a:rPr lang="en-US" dirty="0" err="1">
                <a:solidFill>
                  <a:srgbClr val="C51A26"/>
                </a:solidFill>
              </a:rPr>
              <a:t>çalışma</a:t>
            </a:r>
            <a:r>
              <a:rPr lang="en-US" dirty="0">
                <a:solidFill>
                  <a:srgbClr val="C51A26"/>
                </a:solidFill>
              </a:rPr>
              <a:t> </a:t>
            </a:r>
            <a:r>
              <a:rPr lang="en-US" dirty="0" err="1">
                <a:solidFill>
                  <a:srgbClr val="C51A26"/>
                </a:solidFill>
              </a:rPr>
              <a:t>için</a:t>
            </a:r>
            <a:r>
              <a:rPr lang="en-US" dirty="0">
                <a:solidFill>
                  <a:srgbClr val="C51A26"/>
                </a:solidFill>
              </a:rPr>
              <a:t> </a:t>
            </a:r>
            <a:r>
              <a:rPr lang="en-US" dirty="0" err="1">
                <a:solidFill>
                  <a:srgbClr val="C51A26"/>
                </a:solidFill>
              </a:rPr>
              <a:t>verilecek</a:t>
            </a:r>
            <a:r>
              <a:rPr lang="en-US" dirty="0">
                <a:solidFill>
                  <a:srgbClr val="C51A26"/>
                </a:solidFill>
              </a:rPr>
              <a:t> </a:t>
            </a:r>
            <a:r>
              <a:rPr lang="en-US" dirty="0" err="1">
                <a:solidFill>
                  <a:srgbClr val="C51A26"/>
                </a:solidFill>
              </a:rPr>
              <a:t>ücret</a:t>
            </a:r>
            <a:r>
              <a:rPr lang="en-US" dirty="0">
                <a:solidFill>
                  <a:srgbClr val="C51A26"/>
                </a:solidFill>
              </a:rPr>
              <a:t> normal </a:t>
            </a:r>
            <a:r>
              <a:rPr lang="en-US" dirty="0" err="1">
                <a:solidFill>
                  <a:srgbClr val="C51A26"/>
                </a:solidFill>
              </a:rPr>
              <a:t>çalışma</a:t>
            </a:r>
            <a:r>
              <a:rPr lang="en-US" dirty="0">
                <a:solidFill>
                  <a:srgbClr val="C51A26"/>
                </a:solidFill>
              </a:rPr>
              <a:t> </a:t>
            </a:r>
            <a:r>
              <a:rPr lang="en-US" dirty="0" err="1">
                <a:solidFill>
                  <a:srgbClr val="C51A26"/>
                </a:solidFill>
              </a:rPr>
              <a:t>ücretinin</a:t>
            </a:r>
            <a:r>
              <a:rPr lang="en-US" dirty="0">
                <a:solidFill>
                  <a:srgbClr val="C51A26"/>
                </a:solidFill>
              </a:rPr>
              <a:t> </a:t>
            </a:r>
            <a:r>
              <a:rPr lang="en-US" dirty="0" err="1">
                <a:solidFill>
                  <a:srgbClr val="C51A26"/>
                </a:solidFill>
              </a:rPr>
              <a:t>saat</a:t>
            </a:r>
            <a:r>
              <a:rPr lang="en-US" dirty="0">
                <a:solidFill>
                  <a:srgbClr val="C51A26"/>
                </a:solidFill>
              </a:rPr>
              <a:t> </a:t>
            </a:r>
            <a:r>
              <a:rPr lang="en-US" dirty="0" err="1">
                <a:solidFill>
                  <a:srgbClr val="C51A26"/>
                </a:solidFill>
              </a:rPr>
              <a:t>başına</a:t>
            </a:r>
            <a:r>
              <a:rPr lang="en-US" dirty="0">
                <a:solidFill>
                  <a:srgbClr val="C51A26"/>
                </a:solidFill>
              </a:rPr>
              <a:t> </a:t>
            </a:r>
            <a:r>
              <a:rPr lang="en-US" dirty="0" err="1">
                <a:solidFill>
                  <a:srgbClr val="C51A26"/>
                </a:solidFill>
              </a:rPr>
              <a:t>düşen</a:t>
            </a:r>
            <a:r>
              <a:rPr lang="en-US" dirty="0">
                <a:solidFill>
                  <a:srgbClr val="C51A26"/>
                </a:solidFill>
              </a:rPr>
              <a:t> </a:t>
            </a:r>
            <a:r>
              <a:rPr lang="en-US" dirty="0" err="1">
                <a:solidFill>
                  <a:srgbClr val="C51A26"/>
                </a:solidFill>
              </a:rPr>
              <a:t>miktarının</a:t>
            </a:r>
            <a:r>
              <a:rPr lang="en-US" dirty="0">
                <a:solidFill>
                  <a:srgbClr val="C51A26"/>
                </a:solidFill>
              </a:rPr>
              <a:t> </a:t>
            </a:r>
            <a:r>
              <a:rPr lang="tr-TR" dirty="0" smtClean="0">
                <a:solidFill>
                  <a:srgbClr val="C51A26"/>
                </a:solidFill>
              </a:rPr>
              <a:t>% 50</a:t>
            </a:r>
            <a:r>
              <a:rPr lang="en-US" dirty="0" smtClean="0">
                <a:solidFill>
                  <a:srgbClr val="C51A26"/>
                </a:solidFill>
              </a:rPr>
              <a:t> </a:t>
            </a:r>
            <a:r>
              <a:rPr lang="en-US" dirty="0" err="1">
                <a:solidFill>
                  <a:srgbClr val="C51A26"/>
                </a:solidFill>
              </a:rPr>
              <a:t>yükseltilmesi</a:t>
            </a:r>
            <a:r>
              <a:rPr lang="en-US" dirty="0">
                <a:solidFill>
                  <a:srgbClr val="C51A26"/>
                </a:solidFill>
              </a:rPr>
              <a:t> </a:t>
            </a:r>
            <a:r>
              <a:rPr lang="en-US" dirty="0" err="1">
                <a:solidFill>
                  <a:srgbClr val="C51A26"/>
                </a:solidFill>
              </a:rPr>
              <a:t>suretiyle</a:t>
            </a:r>
            <a:r>
              <a:rPr lang="en-US" dirty="0">
                <a:solidFill>
                  <a:srgbClr val="C51A26"/>
                </a:solidFill>
              </a:rPr>
              <a:t> </a:t>
            </a:r>
            <a:r>
              <a:rPr lang="en-US" dirty="0" err="1">
                <a:solidFill>
                  <a:srgbClr val="C51A26"/>
                </a:solidFill>
              </a:rPr>
              <a:t>ödenir</a:t>
            </a:r>
            <a:r>
              <a:rPr lang="en-US" dirty="0">
                <a:solidFill>
                  <a:srgbClr val="C51A26"/>
                </a:solidFill>
              </a:rPr>
              <a:t>. </a:t>
            </a:r>
          </a:p>
          <a:p>
            <a:pPr marL="285750" indent="-285750" algn="just">
              <a:buFont typeface="Wingdings" panose="05000000000000000000" pitchFamily="2" charset="2"/>
              <a:buChar char="v"/>
            </a:pPr>
            <a:endParaRPr lang="en-US" dirty="0">
              <a:solidFill>
                <a:srgbClr val="C51A26"/>
              </a:solidFill>
            </a:endParaRPr>
          </a:p>
        </p:txBody>
      </p:sp>
      <p:sp>
        <p:nvSpPr>
          <p:cNvPr id="50" name="Dikdörtgen 49"/>
          <p:cNvSpPr/>
          <p:nvPr/>
        </p:nvSpPr>
        <p:spPr>
          <a:xfrm>
            <a:off x="1298799" y="4310758"/>
            <a:ext cx="7350693" cy="1754326"/>
          </a:xfrm>
          <a:prstGeom prst="rect">
            <a:avLst/>
          </a:prstGeom>
        </p:spPr>
        <p:txBody>
          <a:bodyPr wrap="square">
            <a:spAutoFit/>
          </a:bodyPr>
          <a:lstStyle/>
          <a:p>
            <a:pPr marL="285750" indent="-285750" algn="just">
              <a:buFont typeface="Wingdings" panose="05000000000000000000" pitchFamily="2" charset="2"/>
              <a:buChar char="v"/>
            </a:pPr>
            <a:r>
              <a:rPr lang="en-US" dirty="0" err="1">
                <a:solidFill>
                  <a:srgbClr val="980F19"/>
                </a:solidFill>
              </a:rPr>
              <a:t>Haftalık</a:t>
            </a:r>
            <a:r>
              <a:rPr lang="en-US" dirty="0">
                <a:solidFill>
                  <a:srgbClr val="980F19"/>
                </a:solidFill>
              </a:rPr>
              <a:t> </a:t>
            </a:r>
            <a:r>
              <a:rPr lang="en-US" dirty="0" err="1">
                <a:solidFill>
                  <a:srgbClr val="980F19"/>
                </a:solidFill>
              </a:rPr>
              <a:t>çalışma</a:t>
            </a:r>
            <a:r>
              <a:rPr lang="en-US" dirty="0">
                <a:solidFill>
                  <a:srgbClr val="980F19"/>
                </a:solidFill>
              </a:rPr>
              <a:t> </a:t>
            </a:r>
            <a:r>
              <a:rPr lang="en-US" dirty="0" err="1">
                <a:solidFill>
                  <a:srgbClr val="980F19"/>
                </a:solidFill>
              </a:rPr>
              <a:t>süresinin</a:t>
            </a:r>
            <a:r>
              <a:rPr lang="en-US" dirty="0">
                <a:solidFill>
                  <a:srgbClr val="980F19"/>
                </a:solidFill>
              </a:rPr>
              <a:t> </a:t>
            </a:r>
            <a:r>
              <a:rPr lang="tr-TR" dirty="0" smtClean="0">
                <a:solidFill>
                  <a:srgbClr val="980F19"/>
                </a:solidFill>
              </a:rPr>
              <a:t>45</a:t>
            </a:r>
            <a:r>
              <a:rPr lang="en-US" dirty="0" smtClean="0">
                <a:solidFill>
                  <a:srgbClr val="980F19"/>
                </a:solidFill>
              </a:rPr>
              <a:t> </a:t>
            </a:r>
            <a:r>
              <a:rPr lang="en-US" dirty="0" err="1" smtClean="0">
                <a:solidFill>
                  <a:srgbClr val="980F19"/>
                </a:solidFill>
              </a:rPr>
              <a:t>saatin</a:t>
            </a:r>
            <a:r>
              <a:rPr lang="en-US" dirty="0" smtClean="0">
                <a:solidFill>
                  <a:srgbClr val="980F19"/>
                </a:solidFill>
              </a:rPr>
              <a:t> </a:t>
            </a:r>
            <a:r>
              <a:rPr lang="en-US" dirty="0" err="1" smtClean="0">
                <a:solidFill>
                  <a:srgbClr val="980F19"/>
                </a:solidFill>
              </a:rPr>
              <a:t>altında</a:t>
            </a:r>
            <a:r>
              <a:rPr lang="en-US" dirty="0" smtClean="0">
                <a:solidFill>
                  <a:srgbClr val="980F19"/>
                </a:solidFill>
              </a:rPr>
              <a:t> </a:t>
            </a:r>
            <a:r>
              <a:rPr lang="en-US" dirty="0" err="1">
                <a:solidFill>
                  <a:srgbClr val="980F19"/>
                </a:solidFill>
              </a:rPr>
              <a:t>belirlendiği</a:t>
            </a:r>
            <a:r>
              <a:rPr lang="en-US" dirty="0">
                <a:solidFill>
                  <a:srgbClr val="980F19"/>
                </a:solidFill>
              </a:rPr>
              <a:t> </a:t>
            </a:r>
            <a:r>
              <a:rPr lang="en-US" dirty="0" err="1">
                <a:solidFill>
                  <a:srgbClr val="980F19"/>
                </a:solidFill>
              </a:rPr>
              <a:t>durumlarda</a:t>
            </a:r>
            <a:r>
              <a:rPr lang="en-US" dirty="0">
                <a:solidFill>
                  <a:srgbClr val="980F19"/>
                </a:solidFill>
              </a:rPr>
              <a:t> </a:t>
            </a:r>
            <a:r>
              <a:rPr lang="en-US" dirty="0" err="1" smtClean="0">
                <a:solidFill>
                  <a:srgbClr val="980F19"/>
                </a:solidFill>
              </a:rPr>
              <a:t>ortalama</a:t>
            </a:r>
            <a:r>
              <a:rPr lang="en-US" dirty="0" smtClean="0">
                <a:solidFill>
                  <a:srgbClr val="980F19"/>
                </a:solidFill>
              </a:rPr>
              <a:t> </a:t>
            </a:r>
            <a:r>
              <a:rPr lang="en-US" dirty="0" err="1">
                <a:solidFill>
                  <a:srgbClr val="980F19"/>
                </a:solidFill>
              </a:rPr>
              <a:t>haftalık</a:t>
            </a:r>
            <a:r>
              <a:rPr lang="en-US" dirty="0">
                <a:solidFill>
                  <a:srgbClr val="980F19"/>
                </a:solidFill>
              </a:rPr>
              <a:t> </a:t>
            </a:r>
            <a:r>
              <a:rPr lang="en-US" dirty="0" err="1">
                <a:solidFill>
                  <a:srgbClr val="980F19"/>
                </a:solidFill>
              </a:rPr>
              <a:t>çalışma</a:t>
            </a:r>
            <a:r>
              <a:rPr lang="en-US" dirty="0">
                <a:solidFill>
                  <a:srgbClr val="980F19"/>
                </a:solidFill>
              </a:rPr>
              <a:t> </a:t>
            </a:r>
            <a:r>
              <a:rPr lang="en-US" dirty="0" err="1">
                <a:solidFill>
                  <a:srgbClr val="980F19"/>
                </a:solidFill>
              </a:rPr>
              <a:t>süresini</a:t>
            </a:r>
            <a:r>
              <a:rPr lang="en-US" dirty="0">
                <a:solidFill>
                  <a:srgbClr val="980F19"/>
                </a:solidFill>
              </a:rPr>
              <a:t> </a:t>
            </a:r>
            <a:r>
              <a:rPr lang="en-US" dirty="0" err="1">
                <a:solidFill>
                  <a:srgbClr val="980F19"/>
                </a:solidFill>
              </a:rPr>
              <a:t>aşan</a:t>
            </a:r>
            <a:r>
              <a:rPr lang="en-US" dirty="0">
                <a:solidFill>
                  <a:srgbClr val="980F19"/>
                </a:solidFill>
              </a:rPr>
              <a:t> </a:t>
            </a:r>
            <a:r>
              <a:rPr lang="en-US" dirty="0" err="1">
                <a:solidFill>
                  <a:srgbClr val="980F19"/>
                </a:solidFill>
              </a:rPr>
              <a:t>ve</a:t>
            </a:r>
            <a:r>
              <a:rPr lang="en-US" dirty="0">
                <a:solidFill>
                  <a:srgbClr val="980F19"/>
                </a:solidFill>
              </a:rPr>
              <a:t> </a:t>
            </a:r>
            <a:r>
              <a:rPr lang="tr-TR" dirty="0" smtClean="0">
                <a:solidFill>
                  <a:srgbClr val="980F19"/>
                </a:solidFill>
              </a:rPr>
              <a:t>45</a:t>
            </a:r>
            <a:r>
              <a:rPr lang="en-US" dirty="0" smtClean="0">
                <a:solidFill>
                  <a:srgbClr val="980F19"/>
                </a:solidFill>
              </a:rPr>
              <a:t> </a:t>
            </a:r>
            <a:r>
              <a:rPr lang="en-US" dirty="0" err="1">
                <a:solidFill>
                  <a:srgbClr val="980F19"/>
                </a:solidFill>
              </a:rPr>
              <a:t>saate</a:t>
            </a:r>
            <a:r>
              <a:rPr lang="en-US" dirty="0">
                <a:solidFill>
                  <a:srgbClr val="980F19"/>
                </a:solidFill>
              </a:rPr>
              <a:t> </a:t>
            </a:r>
            <a:r>
              <a:rPr lang="en-US" dirty="0" err="1">
                <a:solidFill>
                  <a:srgbClr val="980F19"/>
                </a:solidFill>
              </a:rPr>
              <a:t>kadar</a:t>
            </a:r>
            <a:r>
              <a:rPr lang="en-US" dirty="0">
                <a:solidFill>
                  <a:srgbClr val="980F19"/>
                </a:solidFill>
              </a:rPr>
              <a:t> </a:t>
            </a:r>
            <a:r>
              <a:rPr lang="en-US" dirty="0" err="1">
                <a:solidFill>
                  <a:srgbClr val="980F19"/>
                </a:solidFill>
              </a:rPr>
              <a:t>yapılan</a:t>
            </a:r>
            <a:r>
              <a:rPr lang="en-US" dirty="0">
                <a:solidFill>
                  <a:srgbClr val="980F19"/>
                </a:solidFill>
              </a:rPr>
              <a:t> </a:t>
            </a:r>
            <a:r>
              <a:rPr lang="en-US" dirty="0" err="1">
                <a:solidFill>
                  <a:srgbClr val="980F19"/>
                </a:solidFill>
              </a:rPr>
              <a:t>çalışmalar</a:t>
            </a:r>
            <a:r>
              <a:rPr lang="en-US" dirty="0">
                <a:solidFill>
                  <a:srgbClr val="980F19"/>
                </a:solidFill>
              </a:rPr>
              <a:t> </a:t>
            </a:r>
            <a:r>
              <a:rPr lang="en-US" dirty="0" err="1">
                <a:solidFill>
                  <a:srgbClr val="980F19"/>
                </a:solidFill>
              </a:rPr>
              <a:t>fazla</a:t>
            </a:r>
            <a:r>
              <a:rPr lang="en-US" dirty="0">
                <a:solidFill>
                  <a:srgbClr val="980F19"/>
                </a:solidFill>
              </a:rPr>
              <a:t> </a:t>
            </a:r>
            <a:r>
              <a:rPr lang="en-US" dirty="0" err="1">
                <a:solidFill>
                  <a:srgbClr val="980F19"/>
                </a:solidFill>
              </a:rPr>
              <a:t>sürelerle</a:t>
            </a:r>
            <a:r>
              <a:rPr lang="en-US" dirty="0">
                <a:solidFill>
                  <a:srgbClr val="980F19"/>
                </a:solidFill>
              </a:rPr>
              <a:t> </a:t>
            </a:r>
            <a:r>
              <a:rPr lang="en-US" dirty="0" err="1">
                <a:solidFill>
                  <a:srgbClr val="980F19"/>
                </a:solidFill>
              </a:rPr>
              <a:t>çalışmalardır</a:t>
            </a:r>
            <a:r>
              <a:rPr lang="en-US" dirty="0">
                <a:solidFill>
                  <a:srgbClr val="980F19"/>
                </a:solidFill>
              </a:rPr>
              <a:t>. </a:t>
            </a:r>
            <a:endParaRPr lang="tr-TR" dirty="0" smtClean="0">
              <a:solidFill>
                <a:srgbClr val="980F19"/>
              </a:solidFill>
            </a:endParaRPr>
          </a:p>
          <a:p>
            <a:pPr marL="285750" indent="-285750" algn="just">
              <a:buFont typeface="Wingdings" panose="05000000000000000000" pitchFamily="2" charset="2"/>
              <a:buChar char="v"/>
            </a:pPr>
            <a:r>
              <a:rPr lang="tr-TR" dirty="0" smtClean="0">
                <a:solidFill>
                  <a:srgbClr val="980F19"/>
                </a:solidFill>
              </a:rPr>
              <a:t>h</a:t>
            </a:r>
            <a:r>
              <a:rPr lang="en-US" dirty="0" err="1" smtClean="0">
                <a:solidFill>
                  <a:srgbClr val="980F19"/>
                </a:solidFill>
              </a:rPr>
              <a:t>er</a:t>
            </a:r>
            <a:r>
              <a:rPr lang="en-US" dirty="0" smtClean="0">
                <a:solidFill>
                  <a:srgbClr val="980F19"/>
                </a:solidFill>
              </a:rPr>
              <a:t> </a:t>
            </a:r>
            <a:r>
              <a:rPr lang="en-US" dirty="0" err="1">
                <a:solidFill>
                  <a:srgbClr val="980F19"/>
                </a:solidFill>
              </a:rPr>
              <a:t>bir</a:t>
            </a:r>
            <a:r>
              <a:rPr lang="en-US" dirty="0">
                <a:solidFill>
                  <a:srgbClr val="980F19"/>
                </a:solidFill>
              </a:rPr>
              <a:t> </a:t>
            </a:r>
            <a:r>
              <a:rPr lang="en-US" dirty="0" err="1">
                <a:solidFill>
                  <a:srgbClr val="980F19"/>
                </a:solidFill>
              </a:rPr>
              <a:t>saat</a:t>
            </a:r>
            <a:r>
              <a:rPr lang="en-US" dirty="0">
                <a:solidFill>
                  <a:srgbClr val="980F19"/>
                </a:solidFill>
              </a:rPr>
              <a:t> </a:t>
            </a:r>
            <a:r>
              <a:rPr lang="en-US" dirty="0" err="1">
                <a:solidFill>
                  <a:srgbClr val="980F19"/>
                </a:solidFill>
              </a:rPr>
              <a:t>fazla</a:t>
            </a:r>
            <a:r>
              <a:rPr lang="en-US" dirty="0">
                <a:solidFill>
                  <a:srgbClr val="980F19"/>
                </a:solidFill>
              </a:rPr>
              <a:t> </a:t>
            </a:r>
            <a:r>
              <a:rPr lang="en-US" dirty="0" err="1">
                <a:solidFill>
                  <a:srgbClr val="980F19"/>
                </a:solidFill>
              </a:rPr>
              <a:t>çalışma</a:t>
            </a:r>
            <a:r>
              <a:rPr lang="en-US" dirty="0">
                <a:solidFill>
                  <a:srgbClr val="980F19"/>
                </a:solidFill>
              </a:rPr>
              <a:t> </a:t>
            </a:r>
            <a:r>
              <a:rPr lang="en-US" dirty="0" err="1">
                <a:solidFill>
                  <a:srgbClr val="980F19"/>
                </a:solidFill>
              </a:rPr>
              <a:t>için</a:t>
            </a:r>
            <a:r>
              <a:rPr lang="en-US" dirty="0">
                <a:solidFill>
                  <a:srgbClr val="980F19"/>
                </a:solidFill>
              </a:rPr>
              <a:t> </a:t>
            </a:r>
            <a:r>
              <a:rPr lang="en-US" dirty="0" err="1">
                <a:solidFill>
                  <a:srgbClr val="980F19"/>
                </a:solidFill>
              </a:rPr>
              <a:t>verilecek</a:t>
            </a:r>
            <a:r>
              <a:rPr lang="en-US" dirty="0">
                <a:solidFill>
                  <a:srgbClr val="980F19"/>
                </a:solidFill>
              </a:rPr>
              <a:t> </a:t>
            </a:r>
            <a:r>
              <a:rPr lang="en-US" dirty="0" err="1">
                <a:solidFill>
                  <a:srgbClr val="980F19"/>
                </a:solidFill>
              </a:rPr>
              <a:t>ücret</a:t>
            </a:r>
            <a:r>
              <a:rPr lang="en-US" dirty="0">
                <a:solidFill>
                  <a:srgbClr val="980F19"/>
                </a:solidFill>
              </a:rPr>
              <a:t> normal </a:t>
            </a:r>
            <a:r>
              <a:rPr lang="en-US" dirty="0" err="1">
                <a:solidFill>
                  <a:srgbClr val="980F19"/>
                </a:solidFill>
              </a:rPr>
              <a:t>çalışma</a:t>
            </a:r>
            <a:r>
              <a:rPr lang="en-US" dirty="0">
                <a:solidFill>
                  <a:srgbClr val="980F19"/>
                </a:solidFill>
              </a:rPr>
              <a:t> </a:t>
            </a:r>
            <a:r>
              <a:rPr lang="en-US" dirty="0" err="1">
                <a:solidFill>
                  <a:srgbClr val="980F19"/>
                </a:solidFill>
              </a:rPr>
              <a:t>ücretinin</a:t>
            </a:r>
            <a:r>
              <a:rPr lang="en-US" dirty="0">
                <a:solidFill>
                  <a:srgbClr val="980F19"/>
                </a:solidFill>
              </a:rPr>
              <a:t> </a:t>
            </a:r>
            <a:r>
              <a:rPr lang="en-US" dirty="0" err="1">
                <a:solidFill>
                  <a:srgbClr val="980F19"/>
                </a:solidFill>
              </a:rPr>
              <a:t>saat</a:t>
            </a:r>
            <a:r>
              <a:rPr lang="en-US" dirty="0">
                <a:solidFill>
                  <a:srgbClr val="980F19"/>
                </a:solidFill>
              </a:rPr>
              <a:t> </a:t>
            </a:r>
            <a:r>
              <a:rPr lang="en-US" dirty="0" err="1">
                <a:solidFill>
                  <a:srgbClr val="980F19"/>
                </a:solidFill>
              </a:rPr>
              <a:t>başına</a:t>
            </a:r>
            <a:r>
              <a:rPr lang="en-US" dirty="0">
                <a:solidFill>
                  <a:srgbClr val="980F19"/>
                </a:solidFill>
              </a:rPr>
              <a:t> </a:t>
            </a:r>
            <a:r>
              <a:rPr lang="en-US" dirty="0" err="1">
                <a:solidFill>
                  <a:srgbClr val="980F19"/>
                </a:solidFill>
              </a:rPr>
              <a:t>düşen</a:t>
            </a:r>
            <a:r>
              <a:rPr lang="en-US" dirty="0">
                <a:solidFill>
                  <a:srgbClr val="980F19"/>
                </a:solidFill>
              </a:rPr>
              <a:t> </a:t>
            </a:r>
            <a:r>
              <a:rPr lang="en-US" dirty="0" err="1">
                <a:solidFill>
                  <a:srgbClr val="980F19"/>
                </a:solidFill>
              </a:rPr>
              <a:t>miktarının</a:t>
            </a:r>
            <a:r>
              <a:rPr lang="en-US" dirty="0">
                <a:solidFill>
                  <a:srgbClr val="980F19"/>
                </a:solidFill>
              </a:rPr>
              <a:t> </a:t>
            </a:r>
            <a:r>
              <a:rPr lang="tr-TR" dirty="0" smtClean="0">
                <a:solidFill>
                  <a:srgbClr val="980F19"/>
                </a:solidFill>
              </a:rPr>
              <a:t>% 25 </a:t>
            </a:r>
            <a:r>
              <a:rPr lang="en-US" dirty="0" err="1" smtClean="0">
                <a:solidFill>
                  <a:srgbClr val="980F19"/>
                </a:solidFill>
              </a:rPr>
              <a:t>yükseltilmesiyle</a:t>
            </a:r>
            <a:r>
              <a:rPr lang="en-US" dirty="0" smtClean="0">
                <a:solidFill>
                  <a:srgbClr val="980F19"/>
                </a:solidFill>
              </a:rPr>
              <a:t> </a:t>
            </a:r>
            <a:r>
              <a:rPr lang="en-US" dirty="0" err="1">
                <a:solidFill>
                  <a:srgbClr val="980F19"/>
                </a:solidFill>
              </a:rPr>
              <a:t>ödenir</a:t>
            </a:r>
            <a:r>
              <a:rPr lang="en-US" dirty="0">
                <a:solidFill>
                  <a:srgbClr val="980F19"/>
                </a:solidFill>
              </a:rPr>
              <a:t>. </a:t>
            </a:r>
          </a:p>
          <a:p>
            <a:pPr marL="285750" indent="-285750" algn="just">
              <a:buFont typeface="Wingdings" panose="05000000000000000000" pitchFamily="2" charset="2"/>
              <a:buChar char="v"/>
            </a:pPr>
            <a:endParaRPr lang="en-US" dirty="0">
              <a:solidFill>
                <a:srgbClr val="980F19"/>
              </a:solidFill>
            </a:endParaRPr>
          </a:p>
        </p:txBody>
      </p:sp>
      <p:sp>
        <p:nvSpPr>
          <p:cNvPr id="8" name="Slayt Numarası Yer Tutucusu 7"/>
          <p:cNvSpPr>
            <a:spLocks noGrp="1"/>
          </p:cNvSpPr>
          <p:nvPr>
            <p:ph type="sldNum" sz="quarter" idx="12"/>
          </p:nvPr>
        </p:nvSpPr>
        <p:spPr/>
        <p:txBody>
          <a:bodyPr/>
          <a:lstStyle/>
          <a:p>
            <a:fld id="{885776FF-AC16-4B72-9C8A-C6C7B834E379}" type="slidenum">
              <a:rPr lang="tr-TR" smtClean="0"/>
              <a:pPr/>
              <a:t>26</a:t>
            </a:fld>
            <a:endParaRPr lang="tr-TR" dirty="0"/>
          </a:p>
        </p:txBody>
      </p:sp>
    </p:spTree>
    <p:extLst>
      <p:ext uri="{BB962C8B-B14F-4D97-AF65-F5344CB8AC3E}">
        <p14:creationId xmlns:p14="http://schemas.microsoft.com/office/powerpoint/2010/main" val="294814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par>
                                <p:cTn id="18" presetID="21" presetClass="exit" presetSubtype="1" fill="hold" nodeType="withEffect">
                                  <p:stCondLst>
                                    <p:cond delay="0"/>
                                  </p:stCondLst>
                                  <p:childTnLst>
                                    <p:animEffect transition="out" filter="wheel(1)">
                                      <p:cBhvr>
                                        <p:cTn id="19" dur="2000"/>
                                        <p:tgtEl>
                                          <p:spTgt spid="20"/>
                                        </p:tgtEl>
                                      </p:cBhvr>
                                    </p:animEffect>
                                    <p:set>
                                      <p:cBhvr>
                                        <p:cTn id="20" dur="1" fill="hold">
                                          <p:stCondLst>
                                            <p:cond delay="1999"/>
                                          </p:stCondLst>
                                        </p:cTn>
                                        <p:tgtEl>
                                          <p:spTgt spid="20"/>
                                        </p:tgtEl>
                                        <p:attrNameLst>
                                          <p:attrName>style.visibility</p:attrName>
                                        </p:attrNameLst>
                                      </p:cBhvr>
                                      <p:to>
                                        <p:strVal val="hidden"/>
                                      </p:to>
                                    </p:set>
                                  </p:childTnLst>
                                </p:cTn>
                              </p:par>
                            </p:childTnLst>
                          </p:cTn>
                        </p:par>
                        <p:par>
                          <p:cTn id="21" fill="hold">
                            <p:stCondLst>
                              <p:cond delay="3000"/>
                            </p:stCondLst>
                            <p:childTnLst>
                              <p:par>
                                <p:cTn id="22" presetID="21"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par>
                          <p:cTn id="25" fill="hold">
                            <p:stCondLst>
                              <p:cond delay="5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heel(1)">
                                      <p:cBhvr>
                                        <p:cTn id="35" dur="2000"/>
                                        <p:tgtEl>
                                          <p:spTgt spid="33"/>
                                        </p:tgtEl>
                                      </p:cBhvr>
                                    </p:animEffect>
                                  </p:childTnLst>
                                </p:cTn>
                              </p:par>
                              <p:par>
                                <p:cTn id="36" presetID="21" presetClass="entr" presetSubtype="1"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heel(1)">
                                      <p:cBhvr>
                                        <p:cTn id="38" dur="2000"/>
                                        <p:tgtEl>
                                          <p:spTgt spid="34"/>
                                        </p:tgtEl>
                                      </p:cBhvr>
                                    </p:animEffect>
                                  </p:childTnLst>
                                </p:cTn>
                              </p:par>
                              <p:par>
                                <p:cTn id="39" presetID="21" presetClass="exit" presetSubtype="1" fill="hold" nodeType="withEffect">
                                  <p:stCondLst>
                                    <p:cond delay="0"/>
                                  </p:stCondLst>
                                  <p:childTnLst>
                                    <p:animEffect transition="out" filter="wheel(1)">
                                      <p:cBhvr>
                                        <p:cTn id="40" dur="2000"/>
                                        <p:tgtEl>
                                          <p:spTgt spid="34"/>
                                        </p:tgtEl>
                                      </p:cBhvr>
                                    </p:animEffect>
                                    <p:set>
                                      <p:cBhvr>
                                        <p:cTn id="41" dur="1" fill="hold">
                                          <p:stCondLst>
                                            <p:cond delay="1999"/>
                                          </p:stCondLst>
                                        </p:cTn>
                                        <p:tgtEl>
                                          <p:spTgt spid="34"/>
                                        </p:tgtEl>
                                        <p:attrNameLst>
                                          <p:attrName>style.visibility</p:attrName>
                                        </p:attrNameLst>
                                      </p:cBhvr>
                                      <p:to>
                                        <p:strVal val="hidden"/>
                                      </p:to>
                                    </p:se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heel(1)">
                                      <p:cBhvr>
                                        <p:cTn id="4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48" grpId="0"/>
      <p:bldP spid="49" grpId="0"/>
      <p:bldP spid="4"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GECE ÇALIŞMASI</a:t>
            </a:r>
            <a:endParaRPr lang="en-US" dirty="0"/>
          </a:p>
        </p:txBody>
      </p:sp>
      <p:sp>
        <p:nvSpPr>
          <p:cNvPr id="19" name="Oval 5"/>
          <p:cNvSpPr>
            <a:spLocks noChangeArrowheads="1"/>
          </p:cNvSpPr>
          <p:nvPr/>
        </p:nvSpPr>
        <p:spPr bwMode="auto">
          <a:xfrm>
            <a:off x="338968" y="1731177"/>
            <a:ext cx="722286" cy="722473"/>
          </a:xfrm>
          <a:prstGeom prst="ellipse">
            <a:avLst/>
          </a:prstGeom>
          <a:solidFill>
            <a:srgbClr val="C51A26"/>
          </a:solidFill>
          <a:ln>
            <a:noFill/>
          </a:ln>
          <a:extLst/>
        </p:spPr>
        <p:txBody>
          <a:bodyPr vert="horz" wrap="square" lIns="148599" tIns="74300" rIns="148599" bIns="74300"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nvGrpSpPr>
          <p:cNvPr id="20" name="Group 61"/>
          <p:cNvGrpSpPr/>
          <p:nvPr/>
        </p:nvGrpSpPr>
        <p:grpSpPr>
          <a:xfrm>
            <a:off x="256831" y="1649018"/>
            <a:ext cx="886560" cy="886791"/>
            <a:chOff x="6546413" y="2257147"/>
            <a:chExt cx="1868076" cy="1868076"/>
          </a:xfrm>
          <a:solidFill>
            <a:srgbClr val="B31926"/>
          </a:solidFill>
        </p:grpSpPr>
        <p:sp>
          <p:nvSpPr>
            <p:cNvPr id="21"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2"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3"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4"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5"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6"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7"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8"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29"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0"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1"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2"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sp>
        <p:nvSpPr>
          <p:cNvPr id="33" name="Oval 5"/>
          <p:cNvSpPr>
            <a:spLocks noChangeArrowheads="1"/>
          </p:cNvSpPr>
          <p:nvPr/>
        </p:nvSpPr>
        <p:spPr bwMode="auto">
          <a:xfrm>
            <a:off x="338968" y="4160118"/>
            <a:ext cx="722286" cy="722473"/>
          </a:xfrm>
          <a:prstGeom prst="ellipse">
            <a:avLst/>
          </a:prstGeom>
          <a:solidFill>
            <a:srgbClr val="980F19"/>
          </a:solidFill>
          <a:ln>
            <a:noFill/>
          </a:ln>
          <a:extLst/>
        </p:spPr>
        <p:txBody>
          <a:bodyPr vert="horz" wrap="square" lIns="148599" tIns="74300" rIns="148599" bIns="74300"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nvGrpSpPr>
          <p:cNvPr id="34" name="Group 86"/>
          <p:cNvGrpSpPr/>
          <p:nvPr/>
        </p:nvGrpSpPr>
        <p:grpSpPr>
          <a:xfrm>
            <a:off x="256831" y="4077959"/>
            <a:ext cx="886560" cy="886791"/>
            <a:chOff x="9237196" y="2257147"/>
            <a:chExt cx="1868076" cy="1868076"/>
          </a:xfrm>
          <a:solidFill>
            <a:srgbClr val="8A0E19"/>
          </a:solidFill>
        </p:grpSpPr>
        <p:sp>
          <p:nvSpPr>
            <p:cNvPr id="35"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6"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7"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8"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39"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0"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1"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2"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3"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a:extLst/>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4"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5"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sp>
          <p:nvSpPr>
            <p:cNvPr id="46"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endParaRPr lang="id-ID" sz="2926" dirty="0">
                <a:latin typeface="Garamond" panose="02020404030301010803" pitchFamily="18" charset="0"/>
                <a:cs typeface="Times New Roman" panose="02020603050405020304" pitchFamily="18" charset="0"/>
              </a:endParaRPr>
            </a:p>
          </p:txBody>
        </p:sp>
      </p:grpSp>
      <p:sp>
        <p:nvSpPr>
          <p:cNvPr id="48" name="Dikdörtgen 47"/>
          <p:cNvSpPr/>
          <p:nvPr/>
        </p:nvSpPr>
        <p:spPr>
          <a:xfrm>
            <a:off x="1323190" y="1272216"/>
            <a:ext cx="7360200" cy="677878"/>
          </a:xfrm>
          <a:prstGeom prst="rect">
            <a:avLst/>
          </a:prstGeom>
        </p:spPr>
        <p:txBody>
          <a:bodyPr wrap="square">
            <a:spAutoFit/>
          </a:bodyPr>
          <a:lstStyle/>
          <a:p>
            <a:pPr>
              <a:lnSpc>
                <a:spcPct val="150000"/>
              </a:lnSpc>
            </a:pPr>
            <a:r>
              <a:rPr lang="en-US" sz="2800" b="1" dirty="0">
                <a:solidFill>
                  <a:srgbClr val="B31926"/>
                </a:solidFill>
                <a:latin typeface="Garamond" panose="02020404030301010803" pitchFamily="18" charset="0"/>
                <a:ea typeface="Times New Roman" panose="02020603050405020304" pitchFamily="18" charset="0"/>
              </a:rPr>
              <a:t>Gece </a:t>
            </a:r>
            <a:r>
              <a:rPr lang="en-US" sz="2800" b="1" dirty="0" err="1">
                <a:solidFill>
                  <a:srgbClr val="B31926"/>
                </a:solidFill>
                <a:latin typeface="Garamond" panose="02020404030301010803" pitchFamily="18" charset="0"/>
                <a:ea typeface="Times New Roman" panose="02020603050405020304" pitchFamily="18" charset="0"/>
              </a:rPr>
              <a:t>Süresi</a:t>
            </a:r>
            <a:endParaRPr lang="tr-TR" sz="2800" b="1" dirty="0">
              <a:solidFill>
                <a:srgbClr val="B31926"/>
              </a:solidFill>
              <a:latin typeface="Garamond" panose="02020404030301010803" pitchFamily="18" charset="0"/>
              <a:ea typeface="Times New Roman" panose="02020603050405020304" pitchFamily="18" charset="0"/>
            </a:endParaRPr>
          </a:p>
        </p:txBody>
      </p:sp>
      <p:sp>
        <p:nvSpPr>
          <p:cNvPr id="49" name="Dikdörtgen 48"/>
          <p:cNvSpPr/>
          <p:nvPr/>
        </p:nvSpPr>
        <p:spPr>
          <a:xfrm>
            <a:off x="1332697" y="3701862"/>
            <a:ext cx="6053914" cy="677878"/>
          </a:xfrm>
          <a:prstGeom prst="rect">
            <a:avLst/>
          </a:prstGeom>
        </p:spPr>
        <p:txBody>
          <a:bodyPr wrap="square">
            <a:spAutoFit/>
          </a:bodyPr>
          <a:lstStyle/>
          <a:p>
            <a:pPr lvl="0">
              <a:lnSpc>
                <a:spcPct val="150000"/>
              </a:lnSpc>
              <a:spcAft>
                <a:spcPts val="0"/>
              </a:spcAft>
            </a:pPr>
            <a:r>
              <a:rPr lang="tr-TR" sz="2800" b="1" dirty="0" smtClean="0">
                <a:solidFill>
                  <a:srgbClr val="B31926"/>
                </a:solidFill>
                <a:latin typeface="Garamond" panose="02020404030301010803" pitchFamily="18" charset="0"/>
                <a:ea typeface="Times New Roman" panose="02020603050405020304" pitchFamily="18" charset="0"/>
              </a:rPr>
              <a:t>Gece Çalıştırma </a:t>
            </a:r>
            <a:r>
              <a:rPr lang="tr-TR" sz="2800" b="1" dirty="0">
                <a:solidFill>
                  <a:srgbClr val="B31926"/>
                </a:solidFill>
                <a:latin typeface="Garamond" panose="02020404030301010803" pitchFamily="18" charset="0"/>
                <a:ea typeface="Times New Roman" panose="02020603050405020304" pitchFamily="18" charset="0"/>
              </a:rPr>
              <a:t>Y</a:t>
            </a:r>
            <a:r>
              <a:rPr lang="tr-TR" sz="2800" b="1" dirty="0" smtClean="0">
                <a:solidFill>
                  <a:srgbClr val="B31926"/>
                </a:solidFill>
                <a:latin typeface="Garamond" panose="02020404030301010803" pitchFamily="18" charset="0"/>
                <a:ea typeface="Times New Roman" panose="02020603050405020304" pitchFamily="18" charset="0"/>
              </a:rPr>
              <a:t>asağı</a:t>
            </a:r>
            <a:endParaRPr lang="en-US" sz="2800" b="1" dirty="0">
              <a:solidFill>
                <a:srgbClr val="B31926"/>
              </a:solidFill>
              <a:latin typeface="Garamond" panose="02020404030301010803" pitchFamily="18" charset="0"/>
              <a:ea typeface="Times New Roman" panose="02020603050405020304" pitchFamily="18" charset="0"/>
            </a:endParaRPr>
          </a:p>
        </p:txBody>
      </p:sp>
      <p:sp>
        <p:nvSpPr>
          <p:cNvPr id="4" name="Dikdörtgen 3"/>
          <p:cNvSpPr/>
          <p:nvPr/>
        </p:nvSpPr>
        <p:spPr>
          <a:xfrm>
            <a:off x="1255352" y="1919349"/>
            <a:ext cx="7288633" cy="1477328"/>
          </a:xfrm>
          <a:prstGeom prst="rect">
            <a:avLst/>
          </a:prstGeom>
        </p:spPr>
        <p:txBody>
          <a:bodyPr wrap="square">
            <a:spAutoFit/>
          </a:bodyPr>
          <a:lstStyle/>
          <a:p>
            <a:pPr marL="285750" indent="-285750" algn="just">
              <a:buFont typeface="Wingdings" panose="05000000000000000000" pitchFamily="2" charset="2"/>
              <a:buChar char="v"/>
            </a:pPr>
            <a:r>
              <a:rPr lang="tr-TR" dirty="0" smtClean="0">
                <a:solidFill>
                  <a:srgbClr val="C51A26"/>
                </a:solidFill>
              </a:rPr>
              <a:t>En </a:t>
            </a:r>
            <a:r>
              <a:rPr lang="tr-TR" dirty="0">
                <a:solidFill>
                  <a:srgbClr val="C51A26"/>
                </a:solidFill>
              </a:rPr>
              <a:t>geç saat 20.00'de başlayarak en erken saat 06.00'ya kadar geçen ve her halde en fazla </a:t>
            </a:r>
            <a:r>
              <a:rPr lang="tr-TR" dirty="0" smtClean="0">
                <a:solidFill>
                  <a:srgbClr val="C51A26"/>
                </a:solidFill>
              </a:rPr>
              <a:t>11 </a:t>
            </a:r>
            <a:r>
              <a:rPr lang="tr-TR" dirty="0">
                <a:solidFill>
                  <a:srgbClr val="C51A26"/>
                </a:solidFill>
              </a:rPr>
              <a:t>saat süren dönemdir</a:t>
            </a:r>
            <a:r>
              <a:rPr lang="tr-TR" dirty="0" smtClean="0">
                <a:solidFill>
                  <a:srgbClr val="C51A26"/>
                </a:solidFill>
              </a:rPr>
              <a:t>.</a:t>
            </a:r>
            <a:endParaRPr lang="tr-TR" dirty="0">
              <a:solidFill>
                <a:srgbClr val="C51A26"/>
              </a:solidFill>
            </a:endParaRPr>
          </a:p>
          <a:p>
            <a:pPr marL="285750" indent="-285750" algn="just">
              <a:buFont typeface="Wingdings" panose="05000000000000000000" pitchFamily="2" charset="2"/>
              <a:buChar char="v"/>
            </a:pPr>
            <a:r>
              <a:rPr lang="en-US" dirty="0" err="1">
                <a:solidFill>
                  <a:srgbClr val="C51A26"/>
                </a:solidFill>
              </a:rPr>
              <a:t>İşçilerin</a:t>
            </a:r>
            <a:r>
              <a:rPr lang="en-US" dirty="0">
                <a:solidFill>
                  <a:srgbClr val="C51A26"/>
                </a:solidFill>
              </a:rPr>
              <a:t> </a:t>
            </a:r>
            <a:r>
              <a:rPr lang="en-US" dirty="0" err="1">
                <a:solidFill>
                  <a:srgbClr val="C51A26"/>
                </a:solidFill>
              </a:rPr>
              <a:t>gece</a:t>
            </a:r>
            <a:r>
              <a:rPr lang="en-US" dirty="0">
                <a:solidFill>
                  <a:srgbClr val="C51A26"/>
                </a:solidFill>
              </a:rPr>
              <a:t> </a:t>
            </a:r>
            <a:r>
              <a:rPr lang="en-US" dirty="0" err="1">
                <a:solidFill>
                  <a:srgbClr val="C51A26"/>
                </a:solidFill>
              </a:rPr>
              <a:t>çalışmaları</a:t>
            </a:r>
            <a:r>
              <a:rPr lang="en-US" dirty="0">
                <a:solidFill>
                  <a:srgbClr val="C51A26"/>
                </a:solidFill>
              </a:rPr>
              <a:t> </a:t>
            </a:r>
            <a:r>
              <a:rPr lang="tr-TR" dirty="0" smtClean="0">
                <a:solidFill>
                  <a:srgbClr val="C51A26"/>
                </a:solidFill>
              </a:rPr>
              <a:t>7,5</a:t>
            </a:r>
            <a:r>
              <a:rPr lang="en-US" dirty="0" smtClean="0">
                <a:solidFill>
                  <a:srgbClr val="C51A26"/>
                </a:solidFill>
              </a:rPr>
              <a:t> </a:t>
            </a:r>
            <a:r>
              <a:rPr lang="en-US" dirty="0" err="1">
                <a:solidFill>
                  <a:srgbClr val="C51A26"/>
                </a:solidFill>
              </a:rPr>
              <a:t>saati</a:t>
            </a:r>
            <a:r>
              <a:rPr lang="en-US" dirty="0">
                <a:solidFill>
                  <a:srgbClr val="C51A26"/>
                </a:solidFill>
              </a:rPr>
              <a:t> </a:t>
            </a:r>
            <a:r>
              <a:rPr lang="en-US" dirty="0" err="1">
                <a:solidFill>
                  <a:srgbClr val="C51A26"/>
                </a:solidFill>
              </a:rPr>
              <a:t>geçemez</a:t>
            </a:r>
            <a:r>
              <a:rPr lang="en-US" dirty="0">
                <a:solidFill>
                  <a:srgbClr val="C51A26"/>
                </a:solidFill>
              </a:rPr>
              <a:t>. </a:t>
            </a:r>
            <a:endParaRPr lang="tr-TR" dirty="0" smtClean="0">
              <a:solidFill>
                <a:srgbClr val="C51A26"/>
              </a:solidFill>
            </a:endParaRPr>
          </a:p>
          <a:p>
            <a:pPr marL="285750" indent="-285750" algn="just">
              <a:buFont typeface="Wingdings" panose="05000000000000000000" pitchFamily="2" charset="2"/>
              <a:buChar char="v"/>
            </a:pPr>
            <a:r>
              <a:rPr lang="tr-TR" dirty="0" smtClean="0">
                <a:solidFill>
                  <a:srgbClr val="C51A26"/>
                </a:solidFill>
              </a:rPr>
              <a:t>T</a:t>
            </a:r>
            <a:r>
              <a:rPr lang="en-US" dirty="0" err="1" smtClean="0">
                <a:solidFill>
                  <a:srgbClr val="C51A26"/>
                </a:solidFill>
              </a:rPr>
              <a:t>urizm</a:t>
            </a:r>
            <a:r>
              <a:rPr lang="en-US" dirty="0">
                <a:solidFill>
                  <a:srgbClr val="C51A26"/>
                </a:solidFill>
              </a:rPr>
              <a:t>, </a:t>
            </a:r>
            <a:r>
              <a:rPr lang="en-US" dirty="0" err="1">
                <a:solidFill>
                  <a:srgbClr val="C51A26"/>
                </a:solidFill>
              </a:rPr>
              <a:t>özel</a:t>
            </a:r>
            <a:r>
              <a:rPr lang="en-US" dirty="0">
                <a:solidFill>
                  <a:srgbClr val="C51A26"/>
                </a:solidFill>
              </a:rPr>
              <a:t> </a:t>
            </a:r>
            <a:r>
              <a:rPr lang="en-US" dirty="0" err="1">
                <a:solidFill>
                  <a:srgbClr val="C51A26"/>
                </a:solidFill>
              </a:rPr>
              <a:t>güvenlik</a:t>
            </a:r>
            <a:r>
              <a:rPr lang="en-US" dirty="0">
                <a:solidFill>
                  <a:srgbClr val="C51A26"/>
                </a:solidFill>
              </a:rPr>
              <a:t> </a:t>
            </a:r>
            <a:r>
              <a:rPr lang="en-US" dirty="0" err="1">
                <a:solidFill>
                  <a:srgbClr val="C51A26"/>
                </a:solidFill>
              </a:rPr>
              <a:t>ve</a:t>
            </a:r>
            <a:r>
              <a:rPr lang="en-US" dirty="0">
                <a:solidFill>
                  <a:srgbClr val="C51A26"/>
                </a:solidFill>
              </a:rPr>
              <a:t> </a:t>
            </a:r>
            <a:r>
              <a:rPr lang="en-US" dirty="0" err="1">
                <a:solidFill>
                  <a:srgbClr val="C51A26"/>
                </a:solidFill>
              </a:rPr>
              <a:t>sağlık</a:t>
            </a:r>
            <a:r>
              <a:rPr lang="en-US" dirty="0">
                <a:solidFill>
                  <a:srgbClr val="C51A26"/>
                </a:solidFill>
              </a:rPr>
              <a:t> </a:t>
            </a:r>
            <a:r>
              <a:rPr lang="en-US" dirty="0" err="1">
                <a:solidFill>
                  <a:srgbClr val="C51A26"/>
                </a:solidFill>
              </a:rPr>
              <a:t>hizmeti</a:t>
            </a:r>
            <a:r>
              <a:rPr lang="en-US" dirty="0">
                <a:solidFill>
                  <a:srgbClr val="C51A26"/>
                </a:solidFill>
              </a:rPr>
              <a:t> </a:t>
            </a:r>
            <a:r>
              <a:rPr lang="en-US" dirty="0" err="1">
                <a:solidFill>
                  <a:srgbClr val="C51A26"/>
                </a:solidFill>
              </a:rPr>
              <a:t>yürütülen</a:t>
            </a:r>
            <a:r>
              <a:rPr lang="en-US" dirty="0">
                <a:solidFill>
                  <a:srgbClr val="C51A26"/>
                </a:solidFill>
              </a:rPr>
              <a:t> </a:t>
            </a:r>
            <a:r>
              <a:rPr lang="en-US" dirty="0" err="1">
                <a:solidFill>
                  <a:srgbClr val="C51A26"/>
                </a:solidFill>
              </a:rPr>
              <a:t>işlerde</a:t>
            </a:r>
            <a:r>
              <a:rPr lang="en-US" dirty="0">
                <a:solidFill>
                  <a:srgbClr val="C51A26"/>
                </a:solidFill>
              </a:rPr>
              <a:t> </a:t>
            </a:r>
            <a:r>
              <a:rPr lang="en-US" dirty="0" err="1">
                <a:solidFill>
                  <a:srgbClr val="C51A26"/>
                </a:solidFill>
              </a:rPr>
              <a:t>işçinin</a:t>
            </a:r>
            <a:r>
              <a:rPr lang="en-US" dirty="0">
                <a:solidFill>
                  <a:srgbClr val="C51A26"/>
                </a:solidFill>
              </a:rPr>
              <a:t> </a:t>
            </a:r>
            <a:r>
              <a:rPr lang="en-US" dirty="0" err="1">
                <a:solidFill>
                  <a:srgbClr val="C51A26"/>
                </a:solidFill>
              </a:rPr>
              <a:t>yazılı</a:t>
            </a:r>
            <a:r>
              <a:rPr lang="en-US" dirty="0">
                <a:solidFill>
                  <a:srgbClr val="C51A26"/>
                </a:solidFill>
              </a:rPr>
              <a:t> </a:t>
            </a:r>
            <a:r>
              <a:rPr lang="en-US" dirty="0" err="1">
                <a:solidFill>
                  <a:srgbClr val="C51A26"/>
                </a:solidFill>
              </a:rPr>
              <a:t>onayının</a:t>
            </a:r>
            <a:r>
              <a:rPr lang="en-US" dirty="0">
                <a:solidFill>
                  <a:srgbClr val="C51A26"/>
                </a:solidFill>
              </a:rPr>
              <a:t> </a:t>
            </a:r>
            <a:r>
              <a:rPr lang="en-US" dirty="0" err="1">
                <a:solidFill>
                  <a:srgbClr val="C51A26"/>
                </a:solidFill>
              </a:rPr>
              <a:t>alınması</a:t>
            </a:r>
            <a:r>
              <a:rPr lang="en-US" dirty="0">
                <a:solidFill>
                  <a:srgbClr val="C51A26"/>
                </a:solidFill>
              </a:rPr>
              <a:t> </a:t>
            </a:r>
            <a:r>
              <a:rPr lang="en-US" dirty="0" err="1">
                <a:solidFill>
                  <a:srgbClr val="C51A26"/>
                </a:solidFill>
              </a:rPr>
              <a:t>şartıyla</a:t>
            </a:r>
            <a:r>
              <a:rPr lang="en-US" dirty="0">
                <a:solidFill>
                  <a:srgbClr val="C51A26"/>
                </a:solidFill>
              </a:rPr>
              <a:t> </a:t>
            </a:r>
            <a:r>
              <a:rPr lang="tr-TR" dirty="0" smtClean="0">
                <a:solidFill>
                  <a:srgbClr val="C51A26"/>
                </a:solidFill>
              </a:rPr>
              <a:t>7,5 </a:t>
            </a:r>
            <a:r>
              <a:rPr lang="en-US" dirty="0" err="1" smtClean="0">
                <a:solidFill>
                  <a:srgbClr val="C51A26"/>
                </a:solidFill>
              </a:rPr>
              <a:t>saatin</a:t>
            </a:r>
            <a:r>
              <a:rPr lang="en-US" dirty="0" smtClean="0">
                <a:solidFill>
                  <a:srgbClr val="C51A26"/>
                </a:solidFill>
              </a:rPr>
              <a:t> </a:t>
            </a:r>
            <a:r>
              <a:rPr lang="en-US" dirty="0" err="1">
                <a:solidFill>
                  <a:srgbClr val="C51A26"/>
                </a:solidFill>
              </a:rPr>
              <a:t>üzerinde</a:t>
            </a:r>
            <a:r>
              <a:rPr lang="en-US" dirty="0">
                <a:solidFill>
                  <a:srgbClr val="C51A26"/>
                </a:solidFill>
              </a:rPr>
              <a:t> </a:t>
            </a:r>
            <a:r>
              <a:rPr lang="en-US" dirty="0" err="1">
                <a:solidFill>
                  <a:srgbClr val="C51A26"/>
                </a:solidFill>
              </a:rPr>
              <a:t>gece</a:t>
            </a:r>
            <a:r>
              <a:rPr lang="en-US" dirty="0">
                <a:solidFill>
                  <a:srgbClr val="C51A26"/>
                </a:solidFill>
              </a:rPr>
              <a:t> </a:t>
            </a:r>
            <a:r>
              <a:rPr lang="en-US" dirty="0" err="1">
                <a:solidFill>
                  <a:srgbClr val="C51A26"/>
                </a:solidFill>
              </a:rPr>
              <a:t>çalışması</a:t>
            </a:r>
            <a:r>
              <a:rPr lang="en-US" dirty="0">
                <a:solidFill>
                  <a:srgbClr val="C51A26"/>
                </a:solidFill>
              </a:rPr>
              <a:t> </a:t>
            </a:r>
            <a:r>
              <a:rPr lang="en-US" dirty="0" err="1">
                <a:solidFill>
                  <a:srgbClr val="C51A26"/>
                </a:solidFill>
              </a:rPr>
              <a:t>yaptırılabilir</a:t>
            </a:r>
            <a:r>
              <a:rPr lang="en-US" dirty="0">
                <a:solidFill>
                  <a:srgbClr val="C51A26"/>
                </a:solidFill>
              </a:rPr>
              <a:t>.</a:t>
            </a:r>
          </a:p>
        </p:txBody>
      </p:sp>
      <p:sp>
        <p:nvSpPr>
          <p:cNvPr id="50" name="Dikdörtgen 49"/>
          <p:cNvSpPr/>
          <p:nvPr/>
        </p:nvSpPr>
        <p:spPr>
          <a:xfrm>
            <a:off x="1298799" y="4310758"/>
            <a:ext cx="7350693" cy="1477328"/>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980F19"/>
                </a:solidFill>
              </a:rPr>
              <a:t>Sanayie </a:t>
            </a:r>
            <a:r>
              <a:rPr lang="en-US" dirty="0" err="1">
                <a:solidFill>
                  <a:srgbClr val="980F19"/>
                </a:solidFill>
              </a:rPr>
              <a:t>ait</a:t>
            </a:r>
            <a:r>
              <a:rPr lang="en-US" dirty="0">
                <a:solidFill>
                  <a:srgbClr val="980F19"/>
                </a:solidFill>
              </a:rPr>
              <a:t> </a:t>
            </a:r>
            <a:r>
              <a:rPr lang="en-US" dirty="0" err="1">
                <a:solidFill>
                  <a:srgbClr val="980F19"/>
                </a:solidFill>
              </a:rPr>
              <a:t>işlerde</a:t>
            </a:r>
            <a:r>
              <a:rPr lang="en-US" dirty="0">
                <a:solidFill>
                  <a:srgbClr val="980F19"/>
                </a:solidFill>
              </a:rPr>
              <a:t> </a:t>
            </a:r>
            <a:r>
              <a:rPr lang="tr-TR" dirty="0" smtClean="0">
                <a:solidFill>
                  <a:srgbClr val="980F19"/>
                </a:solidFill>
              </a:rPr>
              <a:t>18</a:t>
            </a:r>
            <a:r>
              <a:rPr lang="en-US" dirty="0" smtClean="0">
                <a:solidFill>
                  <a:srgbClr val="980F19"/>
                </a:solidFill>
              </a:rPr>
              <a:t> </a:t>
            </a:r>
            <a:r>
              <a:rPr lang="en-US" dirty="0" err="1">
                <a:solidFill>
                  <a:srgbClr val="980F19"/>
                </a:solidFill>
              </a:rPr>
              <a:t>yaşını</a:t>
            </a:r>
            <a:r>
              <a:rPr lang="en-US" dirty="0">
                <a:solidFill>
                  <a:srgbClr val="980F19"/>
                </a:solidFill>
              </a:rPr>
              <a:t> </a:t>
            </a:r>
            <a:r>
              <a:rPr lang="en-US" dirty="0" err="1">
                <a:solidFill>
                  <a:srgbClr val="980F19"/>
                </a:solidFill>
              </a:rPr>
              <a:t>doldurmamış</a:t>
            </a:r>
            <a:r>
              <a:rPr lang="en-US" dirty="0">
                <a:solidFill>
                  <a:srgbClr val="980F19"/>
                </a:solidFill>
              </a:rPr>
              <a:t> </a:t>
            </a:r>
            <a:r>
              <a:rPr lang="en-US" dirty="0" err="1">
                <a:solidFill>
                  <a:srgbClr val="980F19"/>
                </a:solidFill>
              </a:rPr>
              <a:t>çocuk</a:t>
            </a:r>
            <a:r>
              <a:rPr lang="en-US" dirty="0">
                <a:solidFill>
                  <a:srgbClr val="980F19"/>
                </a:solidFill>
              </a:rPr>
              <a:t> </a:t>
            </a:r>
            <a:r>
              <a:rPr lang="en-US" dirty="0" err="1">
                <a:solidFill>
                  <a:srgbClr val="980F19"/>
                </a:solidFill>
              </a:rPr>
              <a:t>ve</a:t>
            </a:r>
            <a:r>
              <a:rPr lang="en-US" dirty="0">
                <a:solidFill>
                  <a:srgbClr val="980F19"/>
                </a:solidFill>
              </a:rPr>
              <a:t> </a:t>
            </a:r>
            <a:r>
              <a:rPr lang="en-US" dirty="0" err="1">
                <a:solidFill>
                  <a:srgbClr val="980F19"/>
                </a:solidFill>
              </a:rPr>
              <a:t>genç</a:t>
            </a:r>
            <a:r>
              <a:rPr lang="en-US" dirty="0">
                <a:solidFill>
                  <a:srgbClr val="980F19"/>
                </a:solidFill>
              </a:rPr>
              <a:t> </a:t>
            </a:r>
            <a:r>
              <a:rPr lang="en-US" dirty="0" err="1">
                <a:solidFill>
                  <a:srgbClr val="980F19"/>
                </a:solidFill>
              </a:rPr>
              <a:t>işçilerin</a:t>
            </a:r>
            <a:r>
              <a:rPr lang="en-US" dirty="0">
                <a:solidFill>
                  <a:srgbClr val="980F19"/>
                </a:solidFill>
              </a:rPr>
              <a:t> </a:t>
            </a:r>
            <a:r>
              <a:rPr lang="en-US" dirty="0" err="1">
                <a:solidFill>
                  <a:srgbClr val="980F19"/>
                </a:solidFill>
              </a:rPr>
              <a:t>gece</a:t>
            </a:r>
            <a:r>
              <a:rPr lang="en-US" dirty="0">
                <a:solidFill>
                  <a:srgbClr val="980F19"/>
                </a:solidFill>
              </a:rPr>
              <a:t> </a:t>
            </a:r>
            <a:r>
              <a:rPr lang="en-US" dirty="0" err="1">
                <a:solidFill>
                  <a:srgbClr val="980F19"/>
                </a:solidFill>
              </a:rPr>
              <a:t>çalıştırılması</a:t>
            </a:r>
            <a:r>
              <a:rPr lang="en-US" dirty="0">
                <a:solidFill>
                  <a:srgbClr val="980F19"/>
                </a:solidFill>
              </a:rPr>
              <a:t> </a:t>
            </a:r>
            <a:r>
              <a:rPr lang="en-US" dirty="0" err="1">
                <a:solidFill>
                  <a:srgbClr val="980F19"/>
                </a:solidFill>
              </a:rPr>
              <a:t>yasaktır</a:t>
            </a:r>
            <a:r>
              <a:rPr lang="en-US" dirty="0">
                <a:solidFill>
                  <a:srgbClr val="980F19"/>
                </a:solidFill>
              </a:rPr>
              <a:t>. </a:t>
            </a:r>
            <a:endParaRPr lang="tr-TR" dirty="0">
              <a:solidFill>
                <a:srgbClr val="980F19"/>
              </a:solidFill>
            </a:endParaRPr>
          </a:p>
          <a:p>
            <a:pPr marL="285750" indent="-285750" algn="just">
              <a:buFont typeface="Wingdings" panose="05000000000000000000" pitchFamily="2" charset="2"/>
              <a:buChar char="v"/>
            </a:pPr>
            <a:r>
              <a:rPr lang="tr-TR" dirty="0" smtClean="0">
                <a:solidFill>
                  <a:srgbClr val="980F19"/>
                </a:solidFill>
              </a:rPr>
              <a:t>K</a:t>
            </a:r>
            <a:r>
              <a:rPr lang="en-US" dirty="0" err="1" smtClean="0">
                <a:solidFill>
                  <a:srgbClr val="980F19"/>
                </a:solidFill>
              </a:rPr>
              <a:t>adın</a:t>
            </a:r>
            <a:r>
              <a:rPr lang="en-US" dirty="0" smtClean="0">
                <a:solidFill>
                  <a:srgbClr val="980F19"/>
                </a:solidFill>
              </a:rPr>
              <a:t> </a:t>
            </a:r>
            <a:r>
              <a:rPr lang="en-US" dirty="0" err="1">
                <a:solidFill>
                  <a:srgbClr val="980F19"/>
                </a:solidFill>
              </a:rPr>
              <a:t>çalışanlar</a:t>
            </a:r>
            <a:r>
              <a:rPr lang="en-US" dirty="0">
                <a:solidFill>
                  <a:srgbClr val="980F19"/>
                </a:solidFill>
              </a:rPr>
              <a:t> </a:t>
            </a:r>
            <a:r>
              <a:rPr lang="en-US" dirty="0" err="1">
                <a:solidFill>
                  <a:srgbClr val="980F19"/>
                </a:solidFill>
              </a:rPr>
              <a:t>gece</a:t>
            </a:r>
            <a:r>
              <a:rPr lang="en-US" dirty="0">
                <a:solidFill>
                  <a:srgbClr val="980F19"/>
                </a:solidFill>
              </a:rPr>
              <a:t> </a:t>
            </a:r>
            <a:r>
              <a:rPr lang="tr-TR" dirty="0" smtClean="0">
                <a:solidFill>
                  <a:srgbClr val="980F19"/>
                </a:solidFill>
              </a:rPr>
              <a:t>7,5 </a:t>
            </a:r>
            <a:r>
              <a:rPr lang="en-US" dirty="0" err="1" smtClean="0">
                <a:solidFill>
                  <a:srgbClr val="980F19"/>
                </a:solidFill>
              </a:rPr>
              <a:t>saatten</a:t>
            </a:r>
            <a:r>
              <a:rPr lang="en-US" dirty="0" smtClean="0">
                <a:solidFill>
                  <a:srgbClr val="980F19"/>
                </a:solidFill>
              </a:rPr>
              <a:t> </a:t>
            </a:r>
            <a:r>
              <a:rPr lang="en-US" dirty="0" err="1">
                <a:solidFill>
                  <a:srgbClr val="980F19"/>
                </a:solidFill>
              </a:rPr>
              <a:t>fazla</a:t>
            </a:r>
            <a:r>
              <a:rPr lang="en-US" dirty="0">
                <a:solidFill>
                  <a:srgbClr val="980F19"/>
                </a:solidFill>
              </a:rPr>
              <a:t> </a:t>
            </a:r>
            <a:r>
              <a:rPr lang="en-US" dirty="0" err="1">
                <a:solidFill>
                  <a:srgbClr val="980F19"/>
                </a:solidFill>
              </a:rPr>
              <a:t>çalıştırılamaz</a:t>
            </a:r>
            <a:r>
              <a:rPr lang="en-US" dirty="0">
                <a:solidFill>
                  <a:srgbClr val="980F19"/>
                </a:solidFill>
              </a:rPr>
              <a:t>. </a:t>
            </a:r>
            <a:r>
              <a:rPr lang="tr-TR" dirty="0">
                <a:solidFill>
                  <a:srgbClr val="980F19"/>
                </a:solidFill>
              </a:rPr>
              <a:t>T</a:t>
            </a:r>
            <a:r>
              <a:rPr lang="en-US" dirty="0" err="1" smtClean="0">
                <a:solidFill>
                  <a:srgbClr val="980F19"/>
                </a:solidFill>
              </a:rPr>
              <a:t>urizm</a:t>
            </a:r>
            <a:r>
              <a:rPr lang="en-US" dirty="0">
                <a:solidFill>
                  <a:srgbClr val="980F19"/>
                </a:solidFill>
              </a:rPr>
              <a:t>, </a:t>
            </a:r>
            <a:r>
              <a:rPr lang="en-US" dirty="0" err="1">
                <a:solidFill>
                  <a:srgbClr val="980F19"/>
                </a:solidFill>
              </a:rPr>
              <a:t>özel</a:t>
            </a:r>
            <a:r>
              <a:rPr lang="en-US" dirty="0">
                <a:solidFill>
                  <a:srgbClr val="980F19"/>
                </a:solidFill>
              </a:rPr>
              <a:t> </a:t>
            </a:r>
            <a:r>
              <a:rPr lang="en-US" dirty="0" err="1">
                <a:solidFill>
                  <a:srgbClr val="980F19"/>
                </a:solidFill>
              </a:rPr>
              <a:t>güvenlik</a:t>
            </a:r>
            <a:r>
              <a:rPr lang="en-US" dirty="0">
                <a:solidFill>
                  <a:srgbClr val="980F19"/>
                </a:solidFill>
              </a:rPr>
              <a:t> </a:t>
            </a:r>
            <a:r>
              <a:rPr lang="en-US" dirty="0" err="1">
                <a:solidFill>
                  <a:srgbClr val="980F19"/>
                </a:solidFill>
              </a:rPr>
              <a:t>ve</a:t>
            </a:r>
            <a:r>
              <a:rPr lang="en-US" dirty="0">
                <a:solidFill>
                  <a:srgbClr val="980F19"/>
                </a:solidFill>
              </a:rPr>
              <a:t> </a:t>
            </a:r>
            <a:r>
              <a:rPr lang="en-US" dirty="0" err="1">
                <a:solidFill>
                  <a:srgbClr val="980F19"/>
                </a:solidFill>
              </a:rPr>
              <a:t>sağlık</a:t>
            </a:r>
            <a:r>
              <a:rPr lang="en-US" dirty="0">
                <a:solidFill>
                  <a:srgbClr val="980F19"/>
                </a:solidFill>
              </a:rPr>
              <a:t> </a:t>
            </a:r>
            <a:r>
              <a:rPr lang="en-US" dirty="0" err="1">
                <a:solidFill>
                  <a:srgbClr val="980F19"/>
                </a:solidFill>
              </a:rPr>
              <a:t>hizmeti</a:t>
            </a:r>
            <a:r>
              <a:rPr lang="en-US" dirty="0">
                <a:solidFill>
                  <a:srgbClr val="980F19"/>
                </a:solidFill>
              </a:rPr>
              <a:t> </a:t>
            </a:r>
            <a:r>
              <a:rPr lang="en-US" dirty="0" err="1">
                <a:solidFill>
                  <a:srgbClr val="980F19"/>
                </a:solidFill>
              </a:rPr>
              <a:t>yürütülen</a:t>
            </a:r>
            <a:r>
              <a:rPr lang="en-US" dirty="0">
                <a:solidFill>
                  <a:srgbClr val="980F19"/>
                </a:solidFill>
              </a:rPr>
              <a:t> </a:t>
            </a:r>
            <a:r>
              <a:rPr lang="en-US" dirty="0" err="1" smtClean="0">
                <a:solidFill>
                  <a:srgbClr val="980F19"/>
                </a:solidFill>
              </a:rPr>
              <a:t>işlerde</a:t>
            </a:r>
            <a:r>
              <a:rPr lang="tr-TR" dirty="0" smtClean="0">
                <a:solidFill>
                  <a:srgbClr val="980F19"/>
                </a:solidFill>
              </a:rPr>
              <a:t>,</a:t>
            </a:r>
            <a:r>
              <a:rPr lang="en-US" dirty="0" smtClean="0">
                <a:solidFill>
                  <a:srgbClr val="980F19"/>
                </a:solidFill>
              </a:rPr>
              <a:t> </a:t>
            </a:r>
            <a:r>
              <a:rPr lang="en-US" dirty="0" err="1" smtClean="0">
                <a:solidFill>
                  <a:srgbClr val="980F19"/>
                </a:solidFill>
              </a:rPr>
              <a:t>kadın</a:t>
            </a:r>
            <a:r>
              <a:rPr lang="en-US" dirty="0" smtClean="0">
                <a:solidFill>
                  <a:srgbClr val="980F19"/>
                </a:solidFill>
              </a:rPr>
              <a:t> </a:t>
            </a:r>
            <a:r>
              <a:rPr lang="en-US" dirty="0" err="1">
                <a:solidFill>
                  <a:srgbClr val="980F19"/>
                </a:solidFill>
              </a:rPr>
              <a:t>çalışanın</a:t>
            </a:r>
            <a:r>
              <a:rPr lang="en-US" dirty="0">
                <a:solidFill>
                  <a:srgbClr val="980F19"/>
                </a:solidFill>
              </a:rPr>
              <a:t> </a:t>
            </a:r>
            <a:r>
              <a:rPr lang="en-US" dirty="0" err="1">
                <a:solidFill>
                  <a:srgbClr val="980F19"/>
                </a:solidFill>
              </a:rPr>
              <a:t>yazılı</a:t>
            </a:r>
            <a:r>
              <a:rPr lang="en-US" dirty="0">
                <a:solidFill>
                  <a:srgbClr val="980F19"/>
                </a:solidFill>
              </a:rPr>
              <a:t> </a:t>
            </a:r>
            <a:r>
              <a:rPr lang="en-US" dirty="0" err="1">
                <a:solidFill>
                  <a:srgbClr val="980F19"/>
                </a:solidFill>
              </a:rPr>
              <a:t>onayının</a:t>
            </a:r>
            <a:r>
              <a:rPr lang="en-US" dirty="0">
                <a:solidFill>
                  <a:srgbClr val="980F19"/>
                </a:solidFill>
              </a:rPr>
              <a:t> </a:t>
            </a:r>
            <a:r>
              <a:rPr lang="en-US" dirty="0" err="1">
                <a:solidFill>
                  <a:srgbClr val="980F19"/>
                </a:solidFill>
              </a:rPr>
              <a:t>alınması</a:t>
            </a:r>
            <a:r>
              <a:rPr lang="en-US" dirty="0">
                <a:solidFill>
                  <a:srgbClr val="980F19"/>
                </a:solidFill>
              </a:rPr>
              <a:t> </a:t>
            </a:r>
            <a:r>
              <a:rPr lang="en-US" dirty="0" err="1">
                <a:solidFill>
                  <a:srgbClr val="980F19"/>
                </a:solidFill>
              </a:rPr>
              <a:t>şartıyla</a:t>
            </a:r>
            <a:r>
              <a:rPr lang="en-US" dirty="0">
                <a:solidFill>
                  <a:srgbClr val="980F19"/>
                </a:solidFill>
              </a:rPr>
              <a:t> </a:t>
            </a:r>
            <a:r>
              <a:rPr lang="tr-TR" dirty="0" smtClean="0">
                <a:solidFill>
                  <a:srgbClr val="980F19"/>
                </a:solidFill>
              </a:rPr>
              <a:t>7,5 </a:t>
            </a:r>
            <a:r>
              <a:rPr lang="en-US" dirty="0" err="1" smtClean="0">
                <a:solidFill>
                  <a:srgbClr val="980F19"/>
                </a:solidFill>
              </a:rPr>
              <a:t>saatin</a:t>
            </a:r>
            <a:r>
              <a:rPr lang="en-US" dirty="0" smtClean="0">
                <a:solidFill>
                  <a:srgbClr val="980F19"/>
                </a:solidFill>
              </a:rPr>
              <a:t> </a:t>
            </a:r>
            <a:r>
              <a:rPr lang="en-US" dirty="0" err="1">
                <a:solidFill>
                  <a:srgbClr val="980F19"/>
                </a:solidFill>
              </a:rPr>
              <a:t>üzerinde</a:t>
            </a:r>
            <a:r>
              <a:rPr lang="en-US" dirty="0">
                <a:solidFill>
                  <a:srgbClr val="980F19"/>
                </a:solidFill>
              </a:rPr>
              <a:t> </a:t>
            </a:r>
            <a:r>
              <a:rPr lang="en-US" dirty="0" err="1">
                <a:solidFill>
                  <a:srgbClr val="980F19"/>
                </a:solidFill>
              </a:rPr>
              <a:t>gece</a:t>
            </a:r>
            <a:r>
              <a:rPr lang="en-US" dirty="0">
                <a:solidFill>
                  <a:srgbClr val="980F19"/>
                </a:solidFill>
              </a:rPr>
              <a:t> </a:t>
            </a:r>
            <a:r>
              <a:rPr lang="en-US" dirty="0" err="1">
                <a:solidFill>
                  <a:srgbClr val="980F19"/>
                </a:solidFill>
              </a:rPr>
              <a:t>çalışması</a:t>
            </a:r>
            <a:r>
              <a:rPr lang="en-US" dirty="0">
                <a:solidFill>
                  <a:srgbClr val="980F19"/>
                </a:solidFill>
              </a:rPr>
              <a:t> </a:t>
            </a:r>
            <a:r>
              <a:rPr lang="en-US" dirty="0" err="1">
                <a:solidFill>
                  <a:srgbClr val="980F19"/>
                </a:solidFill>
              </a:rPr>
              <a:t>yaptırılabilir</a:t>
            </a:r>
            <a:r>
              <a:rPr lang="en-US" dirty="0">
                <a:solidFill>
                  <a:srgbClr val="980F19"/>
                </a:solidFill>
              </a:rPr>
              <a:t>.</a:t>
            </a:r>
          </a:p>
        </p:txBody>
      </p:sp>
      <p:sp>
        <p:nvSpPr>
          <p:cNvPr id="8" name="Slayt Numarası Yer Tutucusu 7"/>
          <p:cNvSpPr>
            <a:spLocks noGrp="1"/>
          </p:cNvSpPr>
          <p:nvPr>
            <p:ph type="sldNum" sz="quarter" idx="12"/>
          </p:nvPr>
        </p:nvSpPr>
        <p:spPr/>
        <p:txBody>
          <a:bodyPr/>
          <a:lstStyle/>
          <a:p>
            <a:fld id="{885776FF-AC16-4B72-9C8A-C6C7B834E379}" type="slidenum">
              <a:rPr lang="tr-TR" smtClean="0"/>
              <a:pPr/>
              <a:t>27</a:t>
            </a:fld>
            <a:endParaRPr lang="tr-TR" dirty="0"/>
          </a:p>
        </p:txBody>
      </p:sp>
    </p:spTree>
    <p:extLst>
      <p:ext uri="{BB962C8B-B14F-4D97-AF65-F5344CB8AC3E}">
        <p14:creationId xmlns:p14="http://schemas.microsoft.com/office/powerpoint/2010/main" val="599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par>
                                <p:cTn id="18" presetID="21" presetClass="exit" presetSubtype="1" fill="hold" nodeType="withEffect">
                                  <p:stCondLst>
                                    <p:cond delay="0"/>
                                  </p:stCondLst>
                                  <p:childTnLst>
                                    <p:animEffect transition="out" filter="wheel(1)">
                                      <p:cBhvr>
                                        <p:cTn id="19" dur="2000"/>
                                        <p:tgtEl>
                                          <p:spTgt spid="20"/>
                                        </p:tgtEl>
                                      </p:cBhvr>
                                    </p:animEffect>
                                    <p:set>
                                      <p:cBhvr>
                                        <p:cTn id="20" dur="1" fill="hold">
                                          <p:stCondLst>
                                            <p:cond delay="1999"/>
                                          </p:stCondLst>
                                        </p:cTn>
                                        <p:tgtEl>
                                          <p:spTgt spid="20"/>
                                        </p:tgtEl>
                                        <p:attrNameLst>
                                          <p:attrName>style.visibility</p:attrName>
                                        </p:attrNameLst>
                                      </p:cBhvr>
                                      <p:to>
                                        <p:strVal val="hidden"/>
                                      </p:to>
                                    </p:set>
                                  </p:childTnLst>
                                </p:cTn>
                              </p:par>
                            </p:childTnLst>
                          </p:cTn>
                        </p:par>
                        <p:par>
                          <p:cTn id="21" fill="hold">
                            <p:stCondLst>
                              <p:cond delay="3000"/>
                            </p:stCondLst>
                            <p:childTnLst>
                              <p:par>
                                <p:cTn id="22" presetID="21"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par>
                          <p:cTn id="25" fill="hold">
                            <p:stCondLst>
                              <p:cond delay="5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heel(1)">
                                      <p:cBhvr>
                                        <p:cTn id="35" dur="2000"/>
                                        <p:tgtEl>
                                          <p:spTgt spid="33"/>
                                        </p:tgtEl>
                                      </p:cBhvr>
                                    </p:animEffect>
                                  </p:childTnLst>
                                </p:cTn>
                              </p:par>
                              <p:par>
                                <p:cTn id="36" presetID="21" presetClass="entr" presetSubtype="1"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heel(1)">
                                      <p:cBhvr>
                                        <p:cTn id="38" dur="2000"/>
                                        <p:tgtEl>
                                          <p:spTgt spid="34"/>
                                        </p:tgtEl>
                                      </p:cBhvr>
                                    </p:animEffect>
                                  </p:childTnLst>
                                </p:cTn>
                              </p:par>
                              <p:par>
                                <p:cTn id="39" presetID="21" presetClass="exit" presetSubtype="1" fill="hold" nodeType="withEffect">
                                  <p:stCondLst>
                                    <p:cond delay="0"/>
                                  </p:stCondLst>
                                  <p:childTnLst>
                                    <p:animEffect transition="out" filter="wheel(1)">
                                      <p:cBhvr>
                                        <p:cTn id="40" dur="2000"/>
                                        <p:tgtEl>
                                          <p:spTgt spid="34"/>
                                        </p:tgtEl>
                                      </p:cBhvr>
                                    </p:animEffect>
                                    <p:set>
                                      <p:cBhvr>
                                        <p:cTn id="41" dur="1" fill="hold">
                                          <p:stCondLst>
                                            <p:cond delay="1999"/>
                                          </p:stCondLst>
                                        </p:cTn>
                                        <p:tgtEl>
                                          <p:spTgt spid="34"/>
                                        </p:tgtEl>
                                        <p:attrNameLst>
                                          <p:attrName>style.visibility</p:attrName>
                                        </p:attrNameLst>
                                      </p:cBhvr>
                                      <p:to>
                                        <p:strVal val="hidden"/>
                                      </p:to>
                                    </p:se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heel(1)">
                                      <p:cBhvr>
                                        <p:cTn id="4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48" grpId="0"/>
      <p:bldP spid="49" grpId="0"/>
      <p:bldP spid="4"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7619880" cy="1238302"/>
          </a:xfrm>
        </p:spPr>
        <p:txBody>
          <a:bodyPr>
            <a:normAutofit/>
          </a:bodyPr>
          <a:lstStyle/>
          <a:p>
            <a:r>
              <a:rPr lang="tr-TR" dirty="0" smtClean="0">
                <a:ea typeface="Times New Roman" panose="02020603050405020304" pitchFamily="18" charset="0"/>
              </a:rPr>
              <a:t>ANALIK HALİNDE ÇALIŞMA</a:t>
            </a:r>
            <a:endParaRPr lang="en-US" dirty="0"/>
          </a:p>
        </p:txBody>
      </p:sp>
      <p:grpSp>
        <p:nvGrpSpPr>
          <p:cNvPr id="33" name="Grup 32"/>
          <p:cNvGrpSpPr/>
          <p:nvPr/>
        </p:nvGrpSpPr>
        <p:grpSpPr>
          <a:xfrm>
            <a:off x="4073811" y="1683527"/>
            <a:ext cx="3044326" cy="2253848"/>
            <a:chOff x="5773523" y="1748075"/>
            <a:chExt cx="2369244" cy="1923649"/>
          </a:xfrm>
        </p:grpSpPr>
        <p:sp>
          <p:nvSpPr>
            <p:cNvPr id="34" name="Freeform 5"/>
            <p:cNvSpPr>
              <a:spLocks/>
            </p:cNvSpPr>
            <p:nvPr/>
          </p:nvSpPr>
          <p:spPr bwMode="auto">
            <a:xfrm rot="2700000">
              <a:off x="5996320" y="1525278"/>
              <a:ext cx="1923649" cy="2369244"/>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D21519"/>
            </a:solid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5" name="Metin kutusu 34"/>
            <p:cNvSpPr txBox="1"/>
            <p:nvPr/>
          </p:nvSpPr>
          <p:spPr>
            <a:xfrm>
              <a:off x="6138116" y="2288759"/>
              <a:ext cx="1746424" cy="1339698"/>
            </a:xfrm>
            <a:prstGeom prst="rect">
              <a:avLst/>
            </a:prstGeom>
            <a:noFill/>
          </p:spPr>
          <p:txBody>
            <a:bodyPr wrap="square" rtlCol="0">
              <a:spAutoFit/>
            </a:bodyPr>
            <a:lstStyle/>
            <a:p>
              <a:pPr lvl="0"/>
              <a:r>
                <a:rPr lang="tr-TR" sz="2400" dirty="0" smtClean="0">
                  <a:solidFill>
                    <a:prstClr val="white"/>
                  </a:solidFill>
                  <a:latin typeface="Garamond" panose="02020404030301010803" pitchFamily="18" charset="0"/>
                </a:rPr>
                <a:t>Haftalık </a:t>
              </a:r>
              <a:r>
                <a:rPr lang="tr-TR" sz="2400" dirty="0">
                  <a:solidFill>
                    <a:prstClr val="white"/>
                  </a:solidFill>
                  <a:latin typeface="Garamond" panose="02020404030301010803" pitchFamily="18" charset="0"/>
                </a:rPr>
                <a:t>çalışma süresinin yarısı kadar ücretsiz izin </a:t>
              </a:r>
            </a:p>
          </p:txBody>
        </p:sp>
      </p:grpSp>
      <p:grpSp>
        <p:nvGrpSpPr>
          <p:cNvPr id="36" name="Grup 35"/>
          <p:cNvGrpSpPr/>
          <p:nvPr/>
        </p:nvGrpSpPr>
        <p:grpSpPr>
          <a:xfrm>
            <a:off x="2221709" y="1394880"/>
            <a:ext cx="2382152" cy="2880357"/>
            <a:chOff x="4303098" y="1457856"/>
            <a:chExt cx="1853908" cy="2458371"/>
          </a:xfrm>
          <a:solidFill>
            <a:srgbClr val="AF151D"/>
          </a:solidFill>
        </p:grpSpPr>
        <p:sp>
          <p:nvSpPr>
            <p:cNvPr id="37" name="Freeform 5"/>
            <p:cNvSpPr>
              <a:spLocks/>
            </p:cNvSpPr>
            <p:nvPr/>
          </p:nvSpPr>
          <p:spPr bwMode="auto">
            <a:xfrm rot="18900000">
              <a:off x="4303098" y="1457856"/>
              <a:ext cx="1853908" cy="2458371"/>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p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8" name="Metin kutusu 37"/>
            <p:cNvSpPr txBox="1"/>
            <p:nvPr/>
          </p:nvSpPr>
          <p:spPr>
            <a:xfrm>
              <a:off x="4698503" y="2510565"/>
              <a:ext cx="1319683" cy="4465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2800" dirty="0" smtClean="0">
                  <a:solidFill>
                    <a:prstClr val="white"/>
                  </a:solidFill>
                  <a:latin typeface="Garamond" panose="02020404030301010803" pitchFamily="18" charset="0"/>
                </a:rPr>
                <a:t>Analık izni</a:t>
              </a:r>
              <a:endPar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grpSp>
        <p:nvGrpSpPr>
          <p:cNvPr id="39" name="Grup 38"/>
          <p:cNvGrpSpPr/>
          <p:nvPr/>
        </p:nvGrpSpPr>
        <p:grpSpPr>
          <a:xfrm>
            <a:off x="4353517" y="3648439"/>
            <a:ext cx="2637958" cy="2776655"/>
            <a:chOff x="5996569" y="3269143"/>
            <a:chExt cx="2052989" cy="2369862"/>
          </a:xfrm>
        </p:grpSpPr>
        <p:sp>
          <p:nvSpPr>
            <p:cNvPr id="40" name="Freeform 5"/>
            <p:cNvSpPr>
              <a:spLocks/>
            </p:cNvSpPr>
            <p:nvPr/>
          </p:nvSpPr>
          <p:spPr bwMode="auto">
            <a:xfrm rot="18900000" flipH="1">
              <a:off x="5996569" y="3269143"/>
              <a:ext cx="1923148" cy="2369862"/>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808080"/>
            </a:solid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41" name="Metin kutusu 40"/>
            <p:cNvSpPr txBox="1"/>
            <p:nvPr/>
          </p:nvSpPr>
          <p:spPr>
            <a:xfrm>
              <a:off x="6143481" y="3737723"/>
              <a:ext cx="1906077" cy="814326"/>
            </a:xfrm>
            <a:prstGeom prst="rect">
              <a:avLst/>
            </a:prstGeom>
            <a:noFill/>
          </p:spPr>
          <p:txBody>
            <a:bodyPr wrap="square" rtlCol="0">
              <a:spAutoFit/>
            </a:bodyPr>
            <a:lstStyle/>
            <a:p>
              <a:pPr lvl="0"/>
              <a:r>
                <a:rPr lang="tr-TR" sz="2800" dirty="0" smtClean="0">
                  <a:solidFill>
                    <a:prstClr val="white"/>
                  </a:solidFill>
                  <a:latin typeface="Garamond" panose="02020404030301010803" pitchFamily="18" charset="0"/>
                </a:rPr>
                <a:t>Ücretsiz</a:t>
              </a:r>
            </a:p>
            <a:p>
              <a:pPr lvl="0"/>
              <a:r>
                <a:rPr lang="tr-TR" sz="2800" dirty="0" smtClean="0">
                  <a:solidFill>
                    <a:prstClr val="white"/>
                  </a:solidFill>
                  <a:latin typeface="Garamond" panose="02020404030301010803" pitchFamily="18" charset="0"/>
                </a:rPr>
                <a:t> izin</a:t>
              </a:r>
              <a:endParaRPr lang="tr-TR" sz="2800" dirty="0">
                <a:solidFill>
                  <a:prstClr val="white"/>
                </a:solidFill>
                <a:latin typeface="Garamond" panose="02020404030301010803" pitchFamily="18" charset="0"/>
              </a:endParaRPr>
            </a:p>
          </p:txBody>
        </p:sp>
      </p:grpSp>
      <p:grpSp>
        <p:nvGrpSpPr>
          <p:cNvPr id="42" name="Grup 41"/>
          <p:cNvGrpSpPr/>
          <p:nvPr/>
        </p:nvGrpSpPr>
        <p:grpSpPr>
          <a:xfrm>
            <a:off x="1833772" y="3900011"/>
            <a:ext cx="3158025" cy="2172702"/>
            <a:chOff x="4001185" y="3549735"/>
            <a:chExt cx="2457730" cy="1854391"/>
          </a:xfrm>
        </p:grpSpPr>
        <p:sp>
          <p:nvSpPr>
            <p:cNvPr id="43" name="Freeform 5"/>
            <p:cNvSpPr>
              <a:spLocks/>
            </p:cNvSpPr>
            <p:nvPr/>
          </p:nvSpPr>
          <p:spPr bwMode="auto">
            <a:xfrm rot="2700000" flipH="1">
              <a:off x="4302854" y="3248066"/>
              <a:ext cx="1854391" cy="245773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44" name="Metin kutusu 43"/>
            <p:cNvSpPr txBox="1"/>
            <p:nvPr/>
          </p:nvSpPr>
          <p:spPr>
            <a:xfrm>
              <a:off x="4242200" y="3787352"/>
              <a:ext cx="1774911" cy="4465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Süt izni</a:t>
              </a:r>
            </a:p>
          </p:txBody>
        </p:sp>
      </p:grpSp>
      <p:sp>
        <p:nvSpPr>
          <p:cNvPr id="4" name="Dikdörtgen 3"/>
          <p:cNvSpPr/>
          <p:nvPr/>
        </p:nvSpPr>
        <p:spPr>
          <a:xfrm>
            <a:off x="94941" y="1724042"/>
            <a:ext cx="2314075" cy="1200329"/>
          </a:xfrm>
          <a:prstGeom prst="rect">
            <a:avLst/>
          </a:prstGeom>
        </p:spPr>
        <p:txBody>
          <a:bodyPr wrap="square">
            <a:spAutoFit/>
          </a:bodyPr>
          <a:lstStyle/>
          <a:p>
            <a:pPr lvl="0">
              <a:defRPr/>
            </a:pPr>
            <a:r>
              <a:rPr lang="tr-TR" dirty="0">
                <a:solidFill>
                  <a:prstClr val="black"/>
                </a:solidFill>
                <a:latin typeface="Garamond" panose="02020404030301010803" pitchFamily="18" charset="0"/>
              </a:rPr>
              <a:t>D</a:t>
            </a:r>
            <a:r>
              <a:rPr lang="tr-TR" dirty="0" smtClean="0">
                <a:solidFill>
                  <a:prstClr val="black"/>
                </a:solidFill>
                <a:latin typeface="Garamond" panose="02020404030301010803" pitchFamily="18" charset="0"/>
              </a:rPr>
              <a:t>oğumdan </a:t>
            </a:r>
            <a:r>
              <a:rPr lang="tr-TR" dirty="0">
                <a:solidFill>
                  <a:prstClr val="black"/>
                </a:solidFill>
                <a:latin typeface="Garamond" panose="02020404030301010803" pitchFamily="18" charset="0"/>
              </a:rPr>
              <a:t>önce </a:t>
            </a:r>
            <a:r>
              <a:rPr lang="tr-TR" dirty="0" smtClean="0">
                <a:solidFill>
                  <a:prstClr val="black"/>
                </a:solidFill>
                <a:latin typeface="Garamond" panose="02020404030301010803" pitchFamily="18" charset="0"/>
              </a:rPr>
              <a:t>8 /  </a:t>
            </a:r>
            <a:r>
              <a:rPr lang="tr-TR" dirty="0">
                <a:solidFill>
                  <a:prstClr val="black"/>
                </a:solidFill>
                <a:latin typeface="Garamond" panose="02020404030301010803" pitchFamily="18" charset="0"/>
              </a:rPr>
              <a:t>doğumdan sonra 8</a:t>
            </a:r>
            <a:r>
              <a:rPr lang="tr-TR" dirty="0" smtClean="0">
                <a:solidFill>
                  <a:prstClr val="black"/>
                </a:solidFill>
                <a:latin typeface="Garamond" panose="02020404030301010803" pitchFamily="18" charset="0"/>
              </a:rPr>
              <a:t> </a:t>
            </a:r>
            <a:r>
              <a:rPr lang="tr-TR" dirty="0">
                <a:solidFill>
                  <a:prstClr val="black"/>
                </a:solidFill>
                <a:latin typeface="Garamond" panose="02020404030301010803" pitchFamily="18" charset="0"/>
              </a:rPr>
              <a:t>hafta olmak üzere toplam </a:t>
            </a:r>
            <a:r>
              <a:rPr lang="tr-TR" dirty="0" smtClean="0">
                <a:solidFill>
                  <a:prstClr val="black"/>
                </a:solidFill>
                <a:latin typeface="Garamond" panose="02020404030301010803" pitchFamily="18" charset="0"/>
              </a:rPr>
              <a:t>16 hafta </a:t>
            </a:r>
            <a:endParaRPr lang="tr-TR" dirty="0">
              <a:solidFill>
                <a:prstClr val="black"/>
              </a:solidFill>
              <a:latin typeface="Garamond" panose="02020404030301010803" pitchFamily="18" charset="0"/>
            </a:endParaRPr>
          </a:p>
        </p:txBody>
      </p:sp>
      <p:sp>
        <p:nvSpPr>
          <p:cNvPr id="5" name="Dikdörtgen 4"/>
          <p:cNvSpPr/>
          <p:nvPr/>
        </p:nvSpPr>
        <p:spPr>
          <a:xfrm>
            <a:off x="6732110" y="1707840"/>
            <a:ext cx="2294505" cy="1277786"/>
          </a:xfrm>
          <a:prstGeom prst="rect">
            <a:avLst/>
          </a:prstGeom>
        </p:spPr>
        <p:txBody>
          <a:bodyPr wrap="square">
            <a:spAutoFit/>
          </a:bodyPr>
          <a:lstStyle/>
          <a:p>
            <a:pPr lvl="0" algn="just">
              <a:lnSpc>
                <a:spcPct val="107000"/>
              </a:lnSpc>
            </a:pPr>
            <a:r>
              <a:rPr lang="tr-TR" dirty="0">
                <a:solidFill>
                  <a:prstClr val="black"/>
                </a:solidFill>
                <a:latin typeface="Garamond" panose="02020404030301010803" pitchFamily="18" charset="0"/>
              </a:rPr>
              <a:t>B</a:t>
            </a:r>
            <a:r>
              <a:rPr lang="en-US" dirty="0" err="1">
                <a:solidFill>
                  <a:prstClr val="black"/>
                </a:solidFill>
                <a:latin typeface="Garamond" panose="02020404030301010803" pitchFamily="18" charset="0"/>
              </a:rPr>
              <a:t>irinci</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doğumda</a:t>
            </a:r>
            <a:r>
              <a:rPr lang="en-US" dirty="0">
                <a:solidFill>
                  <a:prstClr val="black"/>
                </a:solidFill>
                <a:latin typeface="Garamond" panose="02020404030301010803" pitchFamily="18" charset="0"/>
              </a:rPr>
              <a:t> </a:t>
            </a:r>
            <a:r>
              <a:rPr lang="tr-TR" dirty="0" smtClean="0">
                <a:solidFill>
                  <a:prstClr val="black"/>
                </a:solidFill>
                <a:latin typeface="Garamond" panose="02020404030301010803" pitchFamily="18" charset="0"/>
              </a:rPr>
              <a:t>60 </a:t>
            </a:r>
            <a:r>
              <a:rPr lang="tr-TR" dirty="0">
                <a:solidFill>
                  <a:prstClr val="black"/>
                </a:solidFill>
                <a:latin typeface="Garamond" panose="02020404030301010803" pitchFamily="18" charset="0"/>
              </a:rPr>
              <a:t>/</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ikinci</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doğumda</a:t>
            </a:r>
            <a:r>
              <a:rPr lang="en-US" dirty="0">
                <a:solidFill>
                  <a:prstClr val="black"/>
                </a:solidFill>
                <a:latin typeface="Garamond" panose="02020404030301010803" pitchFamily="18" charset="0"/>
              </a:rPr>
              <a:t> </a:t>
            </a:r>
            <a:r>
              <a:rPr lang="tr-TR" dirty="0">
                <a:solidFill>
                  <a:prstClr val="black"/>
                </a:solidFill>
                <a:latin typeface="Garamond" panose="02020404030301010803" pitchFamily="18" charset="0"/>
              </a:rPr>
              <a:t>120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sonraki</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doğumlarda</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ise</a:t>
            </a:r>
            <a:r>
              <a:rPr lang="en-US" dirty="0">
                <a:solidFill>
                  <a:prstClr val="black"/>
                </a:solidFill>
                <a:latin typeface="Garamond" panose="02020404030301010803" pitchFamily="18" charset="0"/>
              </a:rPr>
              <a:t> </a:t>
            </a:r>
            <a:r>
              <a:rPr lang="tr-TR" dirty="0">
                <a:solidFill>
                  <a:prstClr val="black"/>
                </a:solidFill>
                <a:latin typeface="Garamond" panose="02020404030301010803" pitchFamily="18" charset="0"/>
              </a:rPr>
              <a:t>180 </a:t>
            </a:r>
            <a:r>
              <a:rPr lang="en-US" dirty="0" err="1">
                <a:solidFill>
                  <a:prstClr val="black"/>
                </a:solidFill>
                <a:latin typeface="Garamond" panose="02020404030301010803" pitchFamily="18" charset="0"/>
              </a:rPr>
              <a:t>gün</a:t>
            </a:r>
            <a:endParaRPr lang="tr-TR" dirty="0">
              <a:solidFill>
                <a:prstClr val="black"/>
              </a:solidFill>
              <a:latin typeface="Garamond" panose="02020404030301010803" pitchFamily="18" charset="0"/>
            </a:endParaRPr>
          </a:p>
        </p:txBody>
      </p:sp>
      <p:sp>
        <p:nvSpPr>
          <p:cNvPr id="6" name="Dikdörtgen 5"/>
          <p:cNvSpPr/>
          <p:nvPr/>
        </p:nvSpPr>
        <p:spPr>
          <a:xfrm>
            <a:off x="6707183" y="4113900"/>
            <a:ext cx="2243142" cy="1754326"/>
          </a:xfrm>
          <a:prstGeom prst="rect">
            <a:avLst/>
          </a:prstGeom>
        </p:spPr>
        <p:txBody>
          <a:bodyPr wrap="square">
            <a:spAutoFit/>
          </a:bodyPr>
          <a:lstStyle/>
          <a:p>
            <a:pPr lvl="0" algn="just"/>
            <a:r>
              <a:rPr lang="tr-TR" dirty="0" smtClean="0">
                <a:solidFill>
                  <a:prstClr val="black"/>
                </a:solidFill>
                <a:latin typeface="Garamond" panose="02020404030301010803" pitchFamily="18" charset="0"/>
              </a:rPr>
              <a:t>16 </a:t>
            </a:r>
            <a:r>
              <a:rPr lang="tr-TR" dirty="0">
                <a:solidFill>
                  <a:prstClr val="black"/>
                </a:solidFill>
                <a:latin typeface="Garamond" panose="02020404030301010803" pitchFamily="18" charset="0"/>
              </a:rPr>
              <a:t>haftalık sürenin tamamlanmasından </a:t>
            </a:r>
            <a:r>
              <a:rPr lang="tr-TR" dirty="0" smtClean="0">
                <a:solidFill>
                  <a:prstClr val="black"/>
                </a:solidFill>
                <a:latin typeface="Garamond" panose="02020404030301010803" pitchFamily="18" charset="0"/>
              </a:rPr>
              <a:t>veya </a:t>
            </a:r>
            <a:r>
              <a:rPr lang="tr-TR" dirty="0">
                <a:solidFill>
                  <a:prstClr val="black"/>
                </a:solidFill>
                <a:latin typeface="Garamond" panose="02020404030301010803" pitchFamily="18" charset="0"/>
              </a:rPr>
              <a:t>çoğul gebelik halinde </a:t>
            </a:r>
            <a:r>
              <a:rPr lang="tr-TR" dirty="0" smtClean="0">
                <a:solidFill>
                  <a:prstClr val="black"/>
                </a:solidFill>
                <a:latin typeface="Garamond" panose="02020404030301010803" pitchFamily="18" charset="0"/>
              </a:rPr>
              <a:t>18 </a:t>
            </a:r>
            <a:r>
              <a:rPr lang="tr-TR" dirty="0">
                <a:solidFill>
                  <a:prstClr val="black"/>
                </a:solidFill>
                <a:latin typeface="Garamond" panose="02020404030301010803" pitchFamily="18" charset="0"/>
              </a:rPr>
              <a:t>haftalık süreden sonra </a:t>
            </a:r>
            <a:r>
              <a:rPr lang="tr-TR" dirty="0" smtClean="0">
                <a:solidFill>
                  <a:prstClr val="black"/>
                </a:solidFill>
                <a:latin typeface="Garamond" panose="02020404030301010803" pitchFamily="18" charset="0"/>
              </a:rPr>
              <a:t>6 aya kadar</a:t>
            </a:r>
            <a:endParaRPr lang="tr-TR" dirty="0">
              <a:solidFill>
                <a:prstClr val="black"/>
              </a:solidFill>
              <a:latin typeface="Garamond" panose="02020404030301010803" pitchFamily="18" charset="0"/>
            </a:endParaRPr>
          </a:p>
        </p:txBody>
      </p:sp>
      <p:sp>
        <p:nvSpPr>
          <p:cNvPr id="7" name="Dikdörtgen 6"/>
          <p:cNvSpPr/>
          <p:nvPr/>
        </p:nvSpPr>
        <p:spPr>
          <a:xfrm>
            <a:off x="39238" y="3605605"/>
            <a:ext cx="2362340" cy="2862322"/>
          </a:xfrm>
          <a:prstGeom prst="rect">
            <a:avLst/>
          </a:prstGeom>
        </p:spPr>
        <p:txBody>
          <a:bodyPr wrap="square">
            <a:spAutoFit/>
          </a:bodyPr>
          <a:lstStyle/>
          <a:p>
            <a:pPr lvl="0" algn="just"/>
            <a:r>
              <a:rPr lang="tr-TR" dirty="0" smtClean="0">
                <a:solidFill>
                  <a:prstClr val="black"/>
                </a:solidFill>
                <a:latin typeface="Garamond" panose="02020404030301010803" pitchFamily="18" charset="0"/>
              </a:rPr>
              <a:t>1 yaşından </a:t>
            </a:r>
            <a:r>
              <a:rPr lang="tr-TR" dirty="0">
                <a:solidFill>
                  <a:prstClr val="black"/>
                </a:solidFill>
                <a:latin typeface="Garamond" panose="02020404030301010803" pitchFamily="18" charset="0"/>
              </a:rPr>
              <a:t>küçük </a:t>
            </a:r>
            <a:r>
              <a:rPr lang="tr-TR" dirty="0" smtClean="0">
                <a:solidFill>
                  <a:prstClr val="black"/>
                </a:solidFill>
                <a:latin typeface="Garamond" panose="02020404030301010803" pitchFamily="18" charset="0"/>
              </a:rPr>
              <a:t>çocukların emzirilmeleri için </a:t>
            </a:r>
            <a:r>
              <a:rPr lang="tr-TR" dirty="0">
                <a:solidFill>
                  <a:prstClr val="black"/>
                </a:solidFill>
                <a:latin typeface="Garamond" panose="02020404030301010803" pitchFamily="18" charset="0"/>
              </a:rPr>
              <a:t>günde toplam </a:t>
            </a:r>
            <a:r>
              <a:rPr lang="tr-TR" dirty="0" smtClean="0">
                <a:solidFill>
                  <a:prstClr val="black"/>
                </a:solidFill>
                <a:latin typeface="Garamond" panose="02020404030301010803" pitchFamily="18" charset="0"/>
              </a:rPr>
              <a:t>1,5  </a:t>
            </a:r>
            <a:r>
              <a:rPr lang="tr-TR" dirty="0">
                <a:solidFill>
                  <a:prstClr val="black"/>
                </a:solidFill>
                <a:latin typeface="Garamond" panose="02020404030301010803" pitchFamily="18" charset="0"/>
              </a:rPr>
              <a:t>saat süt izni verilir. </a:t>
            </a:r>
            <a:endParaRPr lang="tr-TR" dirty="0" smtClean="0">
              <a:solidFill>
                <a:prstClr val="black"/>
              </a:solidFill>
              <a:latin typeface="Garamond" panose="02020404030301010803" pitchFamily="18" charset="0"/>
            </a:endParaRPr>
          </a:p>
          <a:p>
            <a:pPr lvl="0" algn="just"/>
            <a:r>
              <a:rPr lang="tr-TR" dirty="0" smtClean="0">
                <a:solidFill>
                  <a:prstClr val="black"/>
                </a:solidFill>
                <a:latin typeface="Garamond" panose="02020404030301010803" pitchFamily="18" charset="0"/>
              </a:rPr>
              <a:t>Hangi </a:t>
            </a:r>
            <a:r>
              <a:rPr lang="tr-TR" dirty="0">
                <a:solidFill>
                  <a:prstClr val="black"/>
                </a:solidFill>
                <a:latin typeface="Garamond" panose="02020404030301010803" pitchFamily="18" charset="0"/>
              </a:rPr>
              <a:t>saatler arasında ve kaça bölünerek </a:t>
            </a:r>
            <a:r>
              <a:rPr lang="tr-TR" dirty="0" smtClean="0">
                <a:solidFill>
                  <a:prstClr val="black"/>
                </a:solidFill>
                <a:latin typeface="Garamond" panose="02020404030301010803" pitchFamily="18" charset="0"/>
              </a:rPr>
              <a:t>kullanılacağını </a:t>
            </a:r>
            <a:r>
              <a:rPr lang="tr-TR" dirty="0">
                <a:solidFill>
                  <a:prstClr val="black"/>
                </a:solidFill>
                <a:latin typeface="Garamond" panose="02020404030301010803" pitchFamily="18" charset="0"/>
              </a:rPr>
              <a:t>işçi </a:t>
            </a:r>
            <a:r>
              <a:rPr lang="tr-TR" dirty="0" smtClean="0">
                <a:solidFill>
                  <a:prstClr val="black"/>
                </a:solidFill>
                <a:latin typeface="Garamond" panose="02020404030301010803" pitchFamily="18" charset="0"/>
              </a:rPr>
              <a:t>belirler</a:t>
            </a:r>
            <a:r>
              <a:rPr lang="tr-TR" dirty="0">
                <a:solidFill>
                  <a:prstClr val="black"/>
                </a:solidFill>
                <a:latin typeface="Garamond" panose="02020404030301010803" pitchFamily="18" charset="0"/>
              </a:rPr>
              <a:t>. </a:t>
            </a:r>
            <a:endParaRPr lang="tr-TR" dirty="0" smtClean="0">
              <a:solidFill>
                <a:prstClr val="black"/>
              </a:solidFill>
              <a:latin typeface="Garamond" panose="02020404030301010803" pitchFamily="18" charset="0"/>
            </a:endParaRPr>
          </a:p>
          <a:p>
            <a:pPr lvl="0" algn="just"/>
            <a:r>
              <a:rPr lang="tr-TR" dirty="0" smtClean="0">
                <a:solidFill>
                  <a:prstClr val="black"/>
                </a:solidFill>
                <a:latin typeface="Garamond" panose="02020404030301010803" pitchFamily="18" charset="0"/>
              </a:rPr>
              <a:t>Bu </a:t>
            </a:r>
            <a:r>
              <a:rPr lang="tr-TR" dirty="0">
                <a:solidFill>
                  <a:prstClr val="black"/>
                </a:solidFill>
                <a:latin typeface="Garamond" panose="02020404030301010803" pitchFamily="18" charset="0"/>
              </a:rPr>
              <a:t>süre günlük çalışma süresinden sayılır.</a:t>
            </a:r>
          </a:p>
        </p:txBody>
      </p:sp>
      <p:sp>
        <p:nvSpPr>
          <p:cNvPr id="11" name="Slayt Numarası Yer Tutucusu 10"/>
          <p:cNvSpPr>
            <a:spLocks noGrp="1"/>
          </p:cNvSpPr>
          <p:nvPr>
            <p:ph type="sldNum" sz="quarter" idx="12"/>
          </p:nvPr>
        </p:nvSpPr>
        <p:spPr/>
        <p:txBody>
          <a:bodyPr/>
          <a:lstStyle/>
          <a:p>
            <a:fld id="{885776FF-AC16-4B72-9C8A-C6C7B834E379}" type="slidenum">
              <a:rPr lang="tr-TR" smtClean="0"/>
              <a:pPr/>
              <a:t>28</a:t>
            </a:fld>
            <a:endParaRPr lang="tr-TR" dirty="0"/>
          </a:p>
        </p:txBody>
      </p:sp>
    </p:spTree>
    <p:extLst>
      <p:ext uri="{BB962C8B-B14F-4D97-AF65-F5344CB8AC3E}">
        <p14:creationId xmlns:p14="http://schemas.microsoft.com/office/powerpoint/2010/main" val="29372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750"/>
                            </p:stCondLst>
                            <p:childTnLst>
                              <p:par>
                                <p:cTn id="13" presetID="10" presetClass="entr" presetSubtype="0" fill="hold" nodeType="afterEffect">
                                  <p:stCondLst>
                                    <p:cond delay="25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childTnLst>
                          </p:cTn>
                        </p:par>
                        <p:par>
                          <p:cTn id="20" fill="hold">
                            <p:stCondLst>
                              <p:cond delay="3750"/>
                            </p:stCondLst>
                            <p:childTnLst>
                              <p:par>
                                <p:cTn id="21" presetID="22" presetClass="entr" presetSubtype="1"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4750"/>
                            </p:stCondLst>
                            <p:childTnLst>
                              <p:par>
                                <p:cTn id="25" presetID="22" presetClass="entr" presetSubtype="1"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5750"/>
                            </p:stCondLst>
                            <p:childTnLst>
                              <p:par>
                                <p:cTn id="29" presetID="22" presetClass="entr" presetSubtype="1"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6750"/>
                            </p:stCondLst>
                            <p:childTnLst>
                              <p:par>
                                <p:cTn id="33" presetID="22" presetClass="entr" presetSubtype="1"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DOĞUM SONRASI KISMİ SÜRELİ ÇALIŞMA</a:t>
            </a:r>
            <a:endParaRPr lang="en-US" dirty="0"/>
          </a:p>
        </p:txBody>
      </p:sp>
      <p:sp>
        <p:nvSpPr>
          <p:cNvPr id="19" name="Oval 5"/>
          <p:cNvSpPr>
            <a:spLocks noChangeArrowheads="1"/>
          </p:cNvSpPr>
          <p:nvPr/>
        </p:nvSpPr>
        <p:spPr bwMode="auto">
          <a:xfrm>
            <a:off x="338968" y="1731177"/>
            <a:ext cx="722286" cy="722473"/>
          </a:xfrm>
          <a:prstGeom prst="ellipse">
            <a:avLst/>
          </a:prstGeom>
          <a:solidFill>
            <a:srgbClr val="C51A26"/>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20" name="Group 61"/>
          <p:cNvGrpSpPr/>
          <p:nvPr/>
        </p:nvGrpSpPr>
        <p:grpSpPr>
          <a:xfrm>
            <a:off x="256831" y="1649018"/>
            <a:ext cx="886560" cy="886791"/>
            <a:chOff x="6546413" y="2257147"/>
            <a:chExt cx="1868076" cy="1868076"/>
          </a:xfrm>
          <a:solidFill>
            <a:srgbClr val="B31926"/>
          </a:solidFill>
        </p:grpSpPr>
        <p:sp>
          <p:nvSpPr>
            <p:cNvPr id="21"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2"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3"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4"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5"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6"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7"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8"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29"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0"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1"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2"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33" name="Oval 5"/>
          <p:cNvSpPr>
            <a:spLocks noChangeArrowheads="1"/>
          </p:cNvSpPr>
          <p:nvPr/>
        </p:nvSpPr>
        <p:spPr bwMode="auto">
          <a:xfrm>
            <a:off x="338968" y="4160118"/>
            <a:ext cx="722286" cy="722473"/>
          </a:xfrm>
          <a:prstGeom prst="ellipse">
            <a:avLst/>
          </a:prstGeom>
          <a:solidFill>
            <a:srgbClr val="980F19"/>
          </a:solidFill>
          <a:ln>
            <a:noFill/>
          </a:ln>
          <a:extLst/>
        </p:spPr>
        <p:txBody>
          <a:bodyPr vert="horz" wrap="square" lIns="148599" tIns="74300" rIns="148599" bIns="743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nvGrpSpPr>
          <p:cNvPr id="34" name="Group 86"/>
          <p:cNvGrpSpPr/>
          <p:nvPr/>
        </p:nvGrpSpPr>
        <p:grpSpPr>
          <a:xfrm>
            <a:off x="256831" y="4077959"/>
            <a:ext cx="886560" cy="886791"/>
            <a:chOff x="9237196" y="2257147"/>
            <a:chExt cx="1868076" cy="1868076"/>
          </a:xfrm>
          <a:solidFill>
            <a:srgbClr val="8A0E19"/>
          </a:solidFill>
        </p:grpSpPr>
        <p:sp>
          <p:nvSpPr>
            <p:cNvPr id="35"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6"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7"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8"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39"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0"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1"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2"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3"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a:extLst/>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4"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5"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sp>
          <p:nvSpPr>
            <p:cNvPr id="46"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74314" tIns="37157" rIns="74314" bIns="371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926" b="0"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endParaRPr>
            </a:p>
          </p:txBody>
        </p:sp>
      </p:grpSp>
      <p:sp>
        <p:nvSpPr>
          <p:cNvPr id="48" name="Dikdörtgen 47"/>
          <p:cNvSpPr/>
          <p:nvPr/>
        </p:nvSpPr>
        <p:spPr>
          <a:xfrm>
            <a:off x="1277939" y="1120744"/>
            <a:ext cx="7360200" cy="67787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rgbClr val="B31926"/>
                </a:solidFill>
                <a:effectLst/>
                <a:uLnTx/>
                <a:uFillTx/>
                <a:latin typeface="Garamond" panose="02020404030301010803" pitchFamily="18" charset="0"/>
                <a:ea typeface="Times New Roman" panose="02020603050405020304" pitchFamily="18" charset="0"/>
                <a:cs typeface="+mn-cs"/>
              </a:rPr>
              <a:t>Kısmi Süreli Çalışma</a:t>
            </a:r>
            <a:endParaRPr kumimoji="0" lang="tr-TR" sz="2800" b="1" i="0" u="none" strike="noStrike" kern="1200" cap="none" spc="0" normalizeH="0" baseline="0" noProof="0" dirty="0">
              <a:ln>
                <a:noFill/>
              </a:ln>
              <a:solidFill>
                <a:srgbClr val="B31926"/>
              </a:solidFill>
              <a:effectLst/>
              <a:uLnTx/>
              <a:uFillTx/>
              <a:latin typeface="Garamond" panose="02020404030301010803" pitchFamily="18" charset="0"/>
              <a:ea typeface="Times New Roman" panose="02020603050405020304" pitchFamily="18" charset="0"/>
              <a:cs typeface="+mn-cs"/>
            </a:endParaRPr>
          </a:p>
        </p:txBody>
      </p:sp>
      <p:sp>
        <p:nvSpPr>
          <p:cNvPr id="49" name="Dikdörtgen 48"/>
          <p:cNvSpPr/>
          <p:nvPr/>
        </p:nvSpPr>
        <p:spPr>
          <a:xfrm>
            <a:off x="1369464" y="3549004"/>
            <a:ext cx="6053914" cy="67787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rgbClr val="B31926"/>
                </a:solidFill>
                <a:effectLst/>
                <a:uLnTx/>
                <a:uFillTx/>
                <a:latin typeface="Garamond" panose="02020404030301010803" pitchFamily="18" charset="0"/>
                <a:ea typeface="Times New Roman" panose="02020603050405020304" pitchFamily="18" charset="0"/>
                <a:cs typeface="+mn-cs"/>
              </a:rPr>
              <a:t>Uygulama Esasları</a:t>
            </a:r>
            <a:endParaRPr kumimoji="0" lang="en-US" sz="2800" b="1" i="0" u="none" strike="noStrike" kern="1200" cap="none" spc="0" normalizeH="0" baseline="0" noProof="0" dirty="0">
              <a:ln>
                <a:noFill/>
              </a:ln>
              <a:solidFill>
                <a:srgbClr val="B31926"/>
              </a:solidFill>
              <a:effectLst/>
              <a:uLnTx/>
              <a:uFillTx/>
              <a:latin typeface="Garamond" panose="02020404030301010803" pitchFamily="18" charset="0"/>
              <a:ea typeface="Times New Roman" panose="02020603050405020304" pitchFamily="18" charset="0"/>
              <a:cs typeface="+mn-cs"/>
            </a:endParaRPr>
          </a:p>
        </p:txBody>
      </p:sp>
      <p:sp>
        <p:nvSpPr>
          <p:cNvPr id="4" name="Dikdörtgen 3"/>
          <p:cNvSpPr/>
          <p:nvPr/>
        </p:nvSpPr>
        <p:spPr>
          <a:xfrm>
            <a:off x="1221617" y="1739784"/>
            <a:ext cx="7288633" cy="2031325"/>
          </a:xfrm>
          <a:prstGeom prst="rect">
            <a:avLst/>
          </a:prstGeom>
        </p:spPr>
        <p:txBody>
          <a:bodyPr wrap="square">
            <a:spAutoFit/>
          </a:bodyPr>
          <a:lstStyle/>
          <a:p>
            <a:pPr marL="285750" lvl="0" indent="-285750" algn="just">
              <a:buFont typeface="Wingdings" panose="05000000000000000000" pitchFamily="2" charset="2"/>
              <a:buChar char="v"/>
            </a:pPr>
            <a:r>
              <a:rPr lang="tr-TR" dirty="0" smtClean="0">
                <a:solidFill>
                  <a:srgbClr val="C51A26"/>
                </a:solidFill>
              </a:rPr>
              <a:t>Analık izni veya ücretsiz izinlerin </a:t>
            </a:r>
            <a:r>
              <a:rPr lang="tr-TR" dirty="0">
                <a:solidFill>
                  <a:srgbClr val="C51A26"/>
                </a:solidFill>
              </a:rPr>
              <a:t>bitiminden sonra mecburi ilköğretim çağının başladığı tarihi takip eden ay başına kadar </a:t>
            </a:r>
            <a:r>
              <a:rPr lang="tr-TR" dirty="0" smtClean="0">
                <a:solidFill>
                  <a:srgbClr val="C51A26"/>
                </a:solidFill>
              </a:rPr>
              <a:t>ebeveynlerden </a:t>
            </a:r>
            <a:r>
              <a:rPr lang="tr-TR" dirty="0">
                <a:solidFill>
                  <a:srgbClr val="C51A26"/>
                </a:solidFill>
              </a:rPr>
              <a:t>biri kısmi süreli çalışma talebinde bulunabilir. </a:t>
            </a:r>
            <a:endParaRPr lang="tr-TR" dirty="0" smtClean="0">
              <a:solidFill>
                <a:srgbClr val="C51A26"/>
              </a:solidFill>
            </a:endParaRPr>
          </a:p>
          <a:p>
            <a:pPr marL="285750" lvl="0" indent="-285750" algn="just">
              <a:buFont typeface="Wingdings" panose="05000000000000000000" pitchFamily="2" charset="2"/>
              <a:buChar char="v"/>
            </a:pPr>
            <a:r>
              <a:rPr lang="tr-TR" dirty="0" smtClean="0">
                <a:solidFill>
                  <a:srgbClr val="C51A26"/>
                </a:solidFill>
              </a:rPr>
              <a:t>Bu </a:t>
            </a:r>
            <a:r>
              <a:rPr lang="tr-TR" dirty="0">
                <a:solidFill>
                  <a:srgbClr val="C51A26"/>
                </a:solidFill>
              </a:rPr>
              <a:t>talep işveren tarafından karşılanır ve geçerli fesih nedeni sayılmaz. </a:t>
            </a:r>
            <a:endParaRPr lang="tr-TR" dirty="0" smtClean="0">
              <a:solidFill>
                <a:srgbClr val="C51A26"/>
              </a:solidFill>
            </a:endParaRPr>
          </a:p>
          <a:p>
            <a:pPr marL="285750" lvl="0" indent="-285750" algn="just">
              <a:buFont typeface="Wingdings" panose="05000000000000000000" pitchFamily="2" charset="2"/>
              <a:buChar char="v"/>
            </a:pPr>
            <a:r>
              <a:rPr lang="tr-TR" dirty="0">
                <a:solidFill>
                  <a:srgbClr val="C51A26"/>
                </a:solidFill>
              </a:rPr>
              <a:t>Üç yaşını doldurmamış bir çocuğu eşiyle birlikte veya münferiden evlat edinenler de çocuğun fiilen teslim edildiği tarihten itibaren bu haktan faydalanır</a:t>
            </a:r>
            <a:r>
              <a:rPr lang="tr-TR" dirty="0" smtClean="0">
                <a:solidFill>
                  <a:srgbClr val="C51A26"/>
                </a:solidFill>
              </a:rPr>
              <a:t>.</a:t>
            </a:r>
            <a:endParaRPr lang="tr-TR" dirty="0">
              <a:solidFill>
                <a:srgbClr val="C51A26"/>
              </a:solidFill>
            </a:endParaRPr>
          </a:p>
        </p:txBody>
      </p:sp>
      <p:sp>
        <p:nvSpPr>
          <p:cNvPr id="50" name="Dikdörtgen 49"/>
          <p:cNvSpPr/>
          <p:nvPr/>
        </p:nvSpPr>
        <p:spPr>
          <a:xfrm>
            <a:off x="1204147" y="4123342"/>
            <a:ext cx="7350693" cy="2308324"/>
          </a:xfrm>
          <a:prstGeom prst="rect">
            <a:avLst/>
          </a:prstGeom>
        </p:spPr>
        <p:txBody>
          <a:bodyPr wrap="square">
            <a:spAutoFit/>
          </a:bodyPr>
          <a:lstStyle/>
          <a:p>
            <a:pPr marL="285750" lvl="0" indent="-285750" algn="just">
              <a:buFont typeface="Wingdings" panose="05000000000000000000" pitchFamily="2" charset="2"/>
              <a:buChar char="v"/>
            </a:pPr>
            <a:r>
              <a:rPr lang="en-US" dirty="0" err="1">
                <a:solidFill>
                  <a:srgbClr val="980F19"/>
                </a:solidFill>
              </a:rPr>
              <a:t>Kısmi</a:t>
            </a:r>
            <a:r>
              <a:rPr lang="en-US" dirty="0">
                <a:solidFill>
                  <a:srgbClr val="980F19"/>
                </a:solidFill>
              </a:rPr>
              <a:t> </a:t>
            </a:r>
            <a:r>
              <a:rPr lang="en-US" dirty="0" err="1">
                <a:solidFill>
                  <a:srgbClr val="980F19"/>
                </a:solidFill>
              </a:rPr>
              <a:t>süreli</a:t>
            </a:r>
            <a:r>
              <a:rPr lang="en-US" dirty="0">
                <a:solidFill>
                  <a:srgbClr val="980F19"/>
                </a:solidFill>
              </a:rPr>
              <a:t> </a:t>
            </a:r>
            <a:r>
              <a:rPr lang="en-US" dirty="0" err="1">
                <a:solidFill>
                  <a:srgbClr val="980F19"/>
                </a:solidFill>
              </a:rPr>
              <a:t>çalışmaya</a:t>
            </a:r>
            <a:r>
              <a:rPr lang="en-US" dirty="0">
                <a:solidFill>
                  <a:srgbClr val="980F19"/>
                </a:solidFill>
              </a:rPr>
              <a:t> </a:t>
            </a:r>
            <a:r>
              <a:rPr lang="en-US" dirty="0" err="1">
                <a:solidFill>
                  <a:srgbClr val="980F19"/>
                </a:solidFill>
              </a:rPr>
              <a:t>başlayan</a:t>
            </a:r>
            <a:r>
              <a:rPr lang="en-US" dirty="0">
                <a:solidFill>
                  <a:srgbClr val="980F19"/>
                </a:solidFill>
              </a:rPr>
              <a:t> </a:t>
            </a:r>
            <a:r>
              <a:rPr lang="en-US" dirty="0" err="1">
                <a:solidFill>
                  <a:srgbClr val="980F19"/>
                </a:solidFill>
              </a:rPr>
              <a:t>işçi</a:t>
            </a:r>
            <a:r>
              <a:rPr lang="en-US" dirty="0">
                <a:solidFill>
                  <a:srgbClr val="980F19"/>
                </a:solidFill>
              </a:rPr>
              <a:t>, </a:t>
            </a:r>
            <a:r>
              <a:rPr lang="en-US" dirty="0" err="1">
                <a:solidFill>
                  <a:srgbClr val="980F19"/>
                </a:solidFill>
              </a:rPr>
              <a:t>aynı</a:t>
            </a:r>
            <a:r>
              <a:rPr lang="en-US" dirty="0">
                <a:solidFill>
                  <a:srgbClr val="980F19"/>
                </a:solidFill>
              </a:rPr>
              <a:t> </a:t>
            </a:r>
            <a:r>
              <a:rPr lang="en-US" dirty="0" err="1">
                <a:solidFill>
                  <a:srgbClr val="980F19"/>
                </a:solidFill>
              </a:rPr>
              <a:t>çocuk</a:t>
            </a:r>
            <a:r>
              <a:rPr lang="en-US" dirty="0">
                <a:solidFill>
                  <a:srgbClr val="980F19"/>
                </a:solidFill>
              </a:rPr>
              <a:t> </a:t>
            </a:r>
            <a:r>
              <a:rPr lang="en-US" dirty="0" err="1">
                <a:solidFill>
                  <a:srgbClr val="980F19"/>
                </a:solidFill>
              </a:rPr>
              <a:t>için</a:t>
            </a:r>
            <a:r>
              <a:rPr lang="en-US" dirty="0">
                <a:solidFill>
                  <a:srgbClr val="980F19"/>
                </a:solidFill>
              </a:rPr>
              <a:t> </a:t>
            </a:r>
            <a:r>
              <a:rPr lang="en-US" dirty="0" err="1">
                <a:solidFill>
                  <a:srgbClr val="980F19"/>
                </a:solidFill>
              </a:rPr>
              <a:t>bir</a:t>
            </a:r>
            <a:r>
              <a:rPr lang="en-US" dirty="0">
                <a:solidFill>
                  <a:srgbClr val="980F19"/>
                </a:solidFill>
              </a:rPr>
              <a:t> </a:t>
            </a:r>
            <a:r>
              <a:rPr lang="en-US" dirty="0" err="1">
                <a:solidFill>
                  <a:srgbClr val="980F19"/>
                </a:solidFill>
              </a:rPr>
              <a:t>daha</a:t>
            </a:r>
            <a:r>
              <a:rPr lang="en-US" dirty="0">
                <a:solidFill>
                  <a:srgbClr val="980F19"/>
                </a:solidFill>
              </a:rPr>
              <a:t> </a:t>
            </a:r>
            <a:r>
              <a:rPr lang="en-US" dirty="0" err="1">
                <a:solidFill>
                  <a:srgbClr val="980F19"/>
                </a:solidFill>
              </a:rPr>
              <a:t>bu</a:t>
            </a:r>
            <a:r>
              <a:rPr lang="en-US" dirty="0">
                <a:solidFill>
                  <a:srgbClr val="980F19"/>
                </a:solidFill>
              </a:rPr>
              <a:t> </a:t>
            </a:r>
            <a:r>
              <a:rPr lang="en-US" dirty="0" err="1">
                <a:solidFill>
                  <a:srgbClr val="980F19"/>
                </a:solidFill>
              </a:rPr>
              <a:t>haktan</a:t>
            </a:r>
            <a:r>
              <a:rPr lang="en-US" dirty="0">
                <a:solidFill>
                  <a:srgbClr val="980F19"/>
                </a:solidFill>
              </a:rPr>
              <a:t> </a:t>
            </a:r>
            <a:r>
              <a:rPr lang="en-US" dirty="0" err="1">
                <a:solidFill>
                  <a:srgbClr val="980F19"/>
                </a:solidFill>
              </a:rPr>
              <a:t>faydalanmamak</a:t>
            </a:r>
            <a:r>
              <a:rPr lang="en-US" dirty="0">
                <a:solidFill>
                  <a:srgbClr val="980F19"/>
                </a:solidFill>
              </a:rPr>
              <a:t> </a:t>
            </a:r>
            <a:r>
              <a:rPr lang="en-US" dirty="0" err="1">
                <a:solidFill>
                  <a:srgbClr val="980F19"/>
                </a:solidFill>
              </a:rPr>
              <a:t>üzere</a:t>
            </a:r>
            <a:r>
              <a:rPr lang="en-US" dirty="0">
                <a:solidFill>
                  <a:srgbClr val="980F19"/>
                </a:solidFill>
              </a:rPr>
              <a:t> tam </a:t>
            </a:r>
            <a:r>
              <a:rPr lang="en-US" dirty="0" err="1">
                <a:solidFill>
                  <a:srgbClr val="980F19"/>
                </a:solidFill>
              </a:rPr>
              <a:t>zamanlı</a:t>
            </a:r>
            <a:r>
              <a:rPr lang="en-US" dirty="0">
                <a:solidFill>
                  <a:srgbClr val="980F19"/>
                </a:solidFill>
              </a:rPr>
              <a:t> </a:t>
            </a:r>
            <a:r>
              <a:rPr lang="en-US" dirty="0" err="1">
                <a:solidFill>
                  <a:srgbClr val="980F19"/>
                </a:solidFill>
              </a:rPr>
              <a:t>çalışmaya</a:t>
            </a:r>
            <a:r>
              <a:rPr lang="en-US" dirty="0">
                <a:solidFill>
                  <a:srgbClr val="980F19"/>
                </a:solidFill>
              </a:rPr>
              <a:t> </a:t>
            </a:r>
            <a:r>
              <a:rPr lang="en-US" dirty="0" err="1">
                <a:solidFill>
                  <a:srgbClr val="980F19"/>
                </a:solidFill>
              </a:rPr>
              <a:t>dönebilir</a:t>
            </a:r>
            <a:r>
              <a:rPr lang="en-US" dirty="0">
                <a:solidFill>
                  <a:srgbClr val="980F19"/>
                </a:solidFill>
              </a:rPr>
              <a:t>. </a:t>
            </a:r>
            <a:endParaRPr lang="tr-TR" dirty="0" smtClean="0">
              <a:solidFill>
                <a:srgbClr val="980F19"/>
              </a:solidFill>
            </a:endParaRPr>
          </a:p>
          <a:p>
            <a:pPr marL="285750" lvl="0" indent="-285750" algn="just">
              <a:buFont typeface="Wingdings" panose="05000000000000000000" pitchFamily="2" charset="2"/>
              <a:buChar char="v"/>
            </a:pPr>
            <a:r>
              <a:rPr lang="en-US" dirty="0" err="1" smtClean="0">
                <a:solidFill>
                  <a:srgbClr val="980F19"/>
                </a:solidFill>
              </a:rPr>
              <a:t>Kısmi</a:t>
            </a:r>
            <a:r>
              <a:rPr lang="en-US" dirty="0" smtClean="0">
                <a:solidFill>
                  <a:srgbClr val="980F19"/>
                </a:solidFill>
              </a:rPr>
              <a:t> </a:t>
            </a:r>
            <a:r>
              <a:rPr lang="en-US" dirty="0" err="1">
                <a:solidFill>
                  <a:srgbClr val="980F19"/>
                </a:solidFill>
              </a:rPr>
              <a:t>süreli</a:t>
            </a:r>
            <a:r>
              <a:rPr lang="en-US" dirty="0">
                <a:solidFill>
                  <a:srgbClr val="980F19"/>
                </a:solidFill>
              </a:rPr>
              <a:t> </a:t>
            </a:r>
            <a:r>
              <a:rPr lang="en-US" dirty="0" err="1">
                <a:solidFill>
                  <a:srgbClr val="980F19"/>
                </a:solidFill>
              </a:rPr>
              <a:t>çalışmaya</a:t>
            </a:r>
            <a:r>
              <a:rPr lang="en-US" dirty="0">
                <a:solidFill>
                  <a:srgbClr val="980F19"/>
                </a:solidFill>
              </a:rPr>
              <a:t> </a:t>
            </a:r>
            <a:r>
              <a:rPr lang="en-US" dirty="0" err="1">
                <a:solidFill>
                  <a:srgbClr val="980F19"/>
                </a:solidFill>
              </a:rPr>
              <a:t>geçen</a:t>
            </a:r>
            <a:r>
              <a:rPr lang="en-US" dirty="0">
                <a:solidFill>
                  <a:srgbClr val="980F19"/>
                </a:solidFill>
              </a:rPr>
              <a:t> </a:t>
            </a:r>
            <a:r>
              <a:rPr lang="en-US" dirty="0" err="1">
                <a:solidFill>
                  <a:srgbClr val="980F19"/>
                </a:solidFill>
              </a:rPr>
              <a:t>işçinin</a:t>
            </a:r>
            <a:r>
              <a:rPr lang="en-US" dirty="0">
                <a:solidFill>
                  <a:srgbClr val="980F19"/>
                </a:solidFill>
              </a:rPr>
              <a:t> tam </a:t>
            </a:r>
            <a:r>
              <a:rPr lang="en-US" dirty="0" err="1">
                <a:solidFill>
                  <a:srgbClr val="980F19"/>
                </a:solidFill>
              </a:rPr>
              <a:t>zamanlı</a:t>
            </a:r>
            <a:r>
              <a:rPr lang="en-US" dirty="0">
                <a:solidFill>
                  <a:srgbClr val="980F19"/>
                </a:solidFill>
              </a:rPr>
              <a:t> </a:t>
            </a:r>
            <a:r>
              <a:rPr lang="en-US" dirty="0" err="1">
                <a:solidFill>
                  <a:srgbClr val="980F19"/>
                </a:solidFill>
              </a:rPr>
              <a:t>çalışmaya</a:t>
            </a:r>
            <a:r>
              <a:rPr lang="en-US" dirty="0">
                <a:solidFill>
                  <a:srgbClr val="980F19"/>
                </a:solidFill>
              </a:rPr>
              <a:t> </a:t>
            </a:r>
            <a:r>
              <a:rPr lang="en-US" dirty="0" err="1">
                <a:solidFill>
                  <a:srgbClr val="980F19"/>
                </a:solidFill>
              </a:rPr>
              <a:t>başlaması</a:t>
            </a:r>
            <a:r>
              <a:rPr lang="en-US" dirty="0">
                <a:solidFill>
                  <a:srgbClr val="980F19"/>
                </a:solidFill>
              </a:rPr>
              <a:t> </a:t>
            </a:r>
            <a:r>
              <a:rPr lang="en-US" dirty="0" err="1">
                <a:solidFill>
                  <a:srgbClr val="980F19"/>
                </a:solidFill>
              </a:rPr>
              <a:t>durumunda</a:t>
            </a:r>
            <a:r>
              <a:rPr lang="en-US" dirty="0">
                <a:solidFill>
                  <a:srgbClr val="980F19"/>
                </a:solidFill>
              </a:rPr>
              <a:t> </a:t>
            </a:r>
            <a:r>
              <a:rPr lang="en-US" dirty="0" err="1">
                <a:solidFill>
                  <a:srgbClr val="980F19"/>
                </a:solidFill>
              </a:rPr>
              <a:t>yerine</a:t>
            </a:r>
            <a:r>
              <a:rPr lang="en-US" dirty="0">
                <a:solidFill>
                  <a:srgbClr val="980F19"/>
                </a:solidFill>
              </a:rPr>
              <a:t> </a:t>
            </a:r>
            <a:r>
              <a:rPr lang="en-US" dirty="0" err="1">
                <a:solidFill>
                  <a:srgbClr val="980F19"/>
                </a:solidFill>
              </a:rPr>
              <a:t>işe</a:t>
            </a:r>
            <a:r>
              <a:rPr lang="en-US" dirty="0">
                <a:solidFill>
                  <a:srgbClr val="980F19"/>
                </a:solidFill>
              </a:rPr>
              <a:t> </a:t>
            </a:r>
            <a:r>
              <a:rPr lang="en-US" dirty="0" err="1">
                <a:solidFill>
                  <a:srgbClr val="980F19"/>
                </a:solidFill>
              </a:rPr>
              <a:t>alınan</a:t>
            </a:r>
            <a:r>
              <a:rPr lang="en-US" dirty="0">
                <a:solidFill>
                  <a:srgbClr val="980F19"/>
                </a:solidFill>
              </a:rPr>
              <a:t> </a:t>
            </a:r>
            <a:r>
              <a:rPr lang="en-US" dirty="0" err="1">
                <a:solidFill>
                  <a:srgbClr val="980F19"/>
                </a:solidFill>
              </a:rPr>
              <a:t>işçinin</a:t>
            </a:r>
            <a:r>
              <a:rPr lang="en-US" dirty="0">
                <a:solidFill>
                  <a:srgbClr val="980F19"/>
                </a:solidFill>
              </a:rPr>
              <a:t> </a:t>
            </a:r>
            <a:r>
              <a:rPr lang="en-US" dirty="0" err="1">
                <a:solidFill>
                  <a:srgbClr val="980F19"/>
                </a:solidFill>
              </a:rPr>
              <a:t>iş</a:t>
            </a:r>
            <a:r>
              <a:rPr lang="en-US" dirty="0">
                <a:solidFill>
                  <a:srgbClr val="980F19"/>
                </a:solidFill>
              </a:rPr>
              <a:t> </a:t>
            </a:r>
            <a:r>
              <a:rPr lang="en-US" dirty="0" err="1">
                <a:solidFill>
                  <a:srgbClr val="980F19"/>
                </a:solidFill>
              </a:rPr>
              <a:t>sözleşmesi</a:t>
            </a:r>
            <a:r>
              <a:rPr lang="en-US" dirty="0">
                <a:solidFill>
                  <a:srgbClr val="980F19"/>
                </a:solidFill>
              </a:rPr>
              <a:t> </a:t>
            </a:r>
            <a:r>
              <a:rPr lang="en-US" dirty="0" err="1">
                <a:solidFill>
                  <a:srgbClr val="980F19"/>
                </a:solidFill>
              </a:rPr>
              <a:t>kendiliğinden</a:t>
            </a:r>
            <a:r>
              <a:rPr lang="en-US" dirty="0">
                <a:solidFill>
                  <a:srgbClr val="980F19"/>
                </a:solidFill>
              </a:rPr>
              <a:t> </a:t>
            </a:r>
            <a:r>
              <a:rPr lang="en-US" dirty="0" err="1">
                <a:solidFill>
                  <a:srgbClr val="980F19"/>
                </a:solidFill>
              </a:rPr>
              <a:t>sona</a:t>
            </a:r>
            <a:r>
              <a:rPr lang="en-US" dirty="0">
                <a:solidFill>
                  <a:srgbClr val="980F19"/>
                </a:solidFill>
              </a:rPr>
              <a:t> </a:t>
            </a:r>
            <a:r>
              <a:rPr lang="en-US" dirty="0" err="1">
                <a:solidFill>
                  <a:srgbClr val="980F19"/>
                </a:solidFill>
              </a:rPr>
              <a:t>erer</a:t>
            </a:r>
            <a:r>
              <a:rPr lang="en-US" dirty="0">
                <a:solidFill>
                  <a:srgbClr val="980F19"/>
                </a:solidFill>
              </a:rPr>
              <a:t>. </a:t>
            </a:r>
            <a:endParaRPr lang="tr-TR" dirty="0" smtClean="0">
              <a:solidFill>
                <a:srgbClr val="980F19"/>
              </a:solidFill>
            </a:endParaRPr>
          </a:p>
          <a:p>
            <a:pPr marL="285750" lvl="0" indent="-285750" algn="just">
              <a:buFont typeface="Wingdings" panose="05000000000000000000" pitchFamily="2" charset="2"/>
              <a:buChar char="v"/>
            </a:pPr>
            <a:r>
              <a:rPr lang="en-US" dirty="0" smtClean="0">
                <a:solidFill>
                  <a:srgbClr val="980F19"/>
                </a:solidFill>
              </a:rPr>
              <a:t>Bu </a:t>
            </a:r>
            <a:r>
              <a:rPr lang="en-US" dirty="0" err="1">
                <a:solidFill>
                  <a:srgbClr val="980F19"/>
                </a:solidFill>
              </a:rPr>
              <a:t>haktan</a:t>
            </a:r>
            <a:r>
              <a:rPr lang="en-US" dirty="0">
                <a:solidFill>
                  <a:srgbClr val="980F19"/>
                </a:solidFill>
              </a:rPr>
              <a:t> </a:t>
            </a:r>
            <a:r>
              <a:rPr lang="en-US" dirty="0" err="1">
                <a:solidFill>
                  <a:srgbClr val="980F19"/>
                </a:solidFill>
              </a:rPr>
              <a:t>faydalanmak</a:t>
            </a:r>
            <a:r>
              <a:rPr lang="en-US" dirty="0">
                <a:solidFill>
                  <a:srgbClr val="980F19"/>
                </a:solidFill>
              </a:rPr>
              <a:t> </a:t>
            </a:r>
            <a:r>
              <a:rPr lang="en-US" dirty="0" err="1">
                <a:solidFill>
                  <a:srgbClr val="980F19"/>
                </a:solidFill>
              </a:rPr>
              <a:t>veya</a:t>
            </a:r>
            <a:r>
              <a:rPr lang="en-US" dirty="0">
                <a:solidFill>
                  <a:srgbClr val="980F19"/>
                </a:solidFill>
              </a:rPr>
              <a:t> tam </a:t>
            </a:r>
            <a:r>
              <a:rPr lang="en-US" dirty="0" err="1">
                <a:solidFill>
                  <a:srgbClr val="980F19"/>
                </a:solidFill>
              </a:rPr>
              <a:t>zamanlı</a:t>
            </a:r>
            <a:r>
              <a:rPr lang="en-US" dirty="0">
                <a:solidFill>
                  <a:srgbClr val="980F19"/>
                </a:solidFill>
              </a:rPr>
              <a:t> </a:t>
            </a:r>
            <a:r>
              <a:rPr lang="en-US" dirty="0" err="1">
                <a:solidFill>
                  <a:srgbClr val="980F19"/>
                </a:solidFill>
              </a:rPr>
              <a:t>çalışmaya</a:t>
            </a:r>
            <a:r>
              <a:rPr lang="en-US" dirty="0">
                <a:solidFill>
                  <a:srgbClr val="980F19"/>
                </a:solidFill>
              </a:rPr>
              <a:t> </a:t>
            </a:r>
            <a:r>
              <a:rPr lang="en-US" dirty="0" err="1">
                <a:solidFill>
                  <a:srgbClr val="980F19"/>
                </a:solidFill>
              </a:rPr>
              <a:t>geri</a:t>
            </a:r>
            <a:r>
              <a:rPr lang="en-US" dirty="0">
                <a:solidFill>
                  <a:srgbClr val="980F19"/>
                </a:solidFill>
              </a:rPr>
              <a:t> </a:t>
            </a:r>
            <a:r>
              <a:rPr lang="en-US" dirty="0" err="1">
                <a:solidFill>
                  <a:srgbClr val="980F19"/>
                </a:solidFill>
              </a:rPr>
              <a:t>dönmek</a:t>
            </a:r>
            <a:r>
              <a:rPr lang="en-US" dirty="0">
                <a:solidFill>
                  <a:srgbClr val="980F19"/>
                </a:solidFill>
              </a:rPr>
              <a:t> </a:t>
            </a:r>
            <a:r>
              <a:rPr lang="en-US" dirty="0" err="1">
                <a:solidFill>
                  <a:srgbClr val="980F19"/>
                </a:solidFill>
              </a:rPr>
              <a:t>isteyen</a:t>
            </a:r>
            <a:r>
              <a:rPr lang="en-US" dirty="0">
                <a:solidFill>
                  <a:srgbClr val="980F19"/>
                </a:solidFill>
              </a:rPr>
              <a:t> </a:t>
            </a:r>
            <a:r>
              <a:rPr lang="en-US" dirty="0" err="1">
                <a:solidFill>
                  <a:srgbClr val="980F19"/>
                </a:solidFill>
              </a:rPr>
              <a:t>işçi</a:t>
            </a:r>
            <a:r>
              <a:rPr lang="en-US" dirty="0">
                <a:solidFill>
                  <a:srgbClr val="980F19"/>
                </a:solidFill>
              </a:rPr>
              <a:t> </a:t>
            </a:r>
            <a:r>
              <a:rPr lang="en-US" dirty="0" err="1">
                <a:solidFill>
                  <a:srgbClr val="980F19"/>
                </a:solidFill>
              </a:rPr>
              <a:t>işverene</a:t>
            </a:r>
            <a:r>
              <a:rPr lang="en-US" dirty="0">
                <a:solidFill>
                  <a:srgbClr val="980F19"/>
                </a:solidFill>
              </a:rPr>
              <a:t> </a:t>
            </a:r>
            <a:r>
              <a:rPr lang="en-US" dirty="0" err="1">
                <a:solidFill>
                  <a:srgbClr val="980F19"/>
                </a:solidFill>
              </a:rPr>
              <a:t>bunu</a:t>
            </a:r>
            <a:r>
              <a:rPr lang="en-US" dirty="0">
                <a:solidFill>
                  <a:srgbClr val="980F19"/>
                </a:solidFill>
              </a:rPr>
              <a:t> </a:t>
            </a:r>
            <a:r>
              <a:rPr lang="en-US" dirty="0" err="1">
                <a:solidFill>
                  <a:srgbClr val="980F19"/>
                </a:solidFill>
              </a:rPr>
              <a:t>en</a:t>
            </a:r>
            <a:r>
              <a:rPr lang="en-US" dirty="0">
                <a:solidFill>
                  <a:srgbClr val="980F19"/>
                </a:solidFill>
              </a:rPr>
              <a:t> </a:t>
            </a:r>
            <a:r>
              <a:rPr lang="en-US" dirty="0" err="1">
                <a:solidFill>
                  <a:srgbClr val="980F19"/>
                </a:solidFill>
              </a:rPr>
              <a:t>az</a:t>
            </a:r>
            <a:r>
              <a:rPr lang="en-US" dirty="0">
                <a:solidFill>
                  <a:srgbClr val="980F19"/>
                </a:solidFill>
              </a:rPr>
              <a:t> </a:t>
            </a:r>
            <a:r>
              <a:rPr lang="en-US" dirty="0" err="1">
                <a:solidFill>
                  <a:srgbClr val="980F19"/>
                </a:solidFill>
              </a:rPr>
              <a:t>bir</a:t>
            </a:r>
            <a:r>
              <a:rPr lang="en-US" dirty="0">
                <a:solidFill>
                  <a:srgbClr val="980F19"/>
                </a:solidFill>
              </a:rPr>
              <a:t> ay </a:t>
            </a:r>
            <a:r>
              <a:rPr lang="en-US" dirty="0" err="1">
                <a:solidFill>
                  <a:srgbClr val="980F19"/>
                </a:solidFill>
              </a:rPr>
              <a:t>önce</a:t>
            </a:r>
            <a:r>
              <a:rPr lang="en-US" dirty="0">
                <a:solidFill>
                  <a:srgbClr val="980F19"/>
                </a:solidFill>
              </a:rPr>
              <a:t> </a:t>
            </a:r>
            <a:r>
              <a:rPr lang="en-US" dirty="0" err="1">
                <a:solidFill>
                  <a:srgbClr val="980F19"/>
                </a:solidFill>
              </a:rPr>
              <a:t>yazılı</a:t>
            </a:r>
            <a:r>
              <a:rPr lang="en-US" dirty="0">
                <a:solidFill>
                  <a:srgbClr val="980F19"/>
                </a:solidFill>
              </a:rPr>
              <a:t> </a:t>
            </a:r>
            <a:r>
              <a:rPr lang="en-US" dirty="0" err="1">
                <a:solidFill>
                  <a:srgbClr val="980F19"/>
                </a:solidFill>
              </a:rPr>
              <a:t>olarak</a:t>
            </a:r>
            <a:r>
              <a:rPr lang="en-US" dirty="0">
                <a:solidFill>
                  <a:srgbClr val="980F19"/>
                </a:solidFill>
              </a:rPr>
              <a:t> </a:t>
            </a:r>
            <a:r>
              <a:rPr lang="en-US" dirty="0" err="1">
                <a:solidFill>
                  <a:srgbClr val="980F19"/>
                </a:solidFill>
              </a:rPr>
              <a:t>bildirir</a:t>
            </a:r>
            <a:r>
              <a:rPr lang="en-US" dirty="0">
                <a:solidFill>
                  <a:srgbClr val="980F19"/>
                </a:solidFill>
              </a:rPr>
              <a:t>. </a:t>
            </a:r>
            <a:endParaRPr lang="tr-TR" dirty="0" smtClean="0">
              <a:solidFill>
                <a:srgbClr val="980F19"/>
              </a:solidFill>
            </a:endParaRPr>
          </a:p>
          <a:p>
            <a:pPr marL="285750" lvl="0" indent="-285750" algn="just">
              <a:buFont typeface="Wingdings" panose="05000000000000000000" pitchFamily="2" charset="2"/>
              <a:buChar char="v"/>
            </a:pPr>
            <a:r>
              <a:rPr lang="en-US" dirty="0" err="1" smtClean="0">
                <a:solidFill>
                  <a:srgbClr val="980F19"/>
                </a:solidFill>
              </a:rPr>
              <a:t>Ebeveynlerden</a:t>
            </a:r>
            <a:r>
              <a:rPr lang="en-US" dirty="0" smtClean="0">
                <a:solidFill>
                  <a:srgbClr val="980F19"/>
                </a:solidFill>
              </a:rPr>
              <a:t> </a:t>
            </a:r>
            <a:r>
              <a:rPr lang="en-US" dirty="0" err="1">
                <a:solidFill>
                  <a:srgbClr val="980F19"/>
                </a:solidFill>
              </a:rPr>
              <a:t>birinin</a:t>
            </a:r>
            <a:r>
              <a:rPr lang="en-US" dirty="0">
                <a:solidFill>
                  <a:srgbClr val="980F19"/>
                </a:solidFill>
              </a:rPr>
              <a:t> </a:t>
            </a:r>
            <a:r>
              <a:rPr lang="en-US" dirty="0" err="1">
                <a:solidFill>
                  <a:srgbClr val="980F19"/>
                </a:solidFill>
              </a:rPr>
              <a:t>çalışmaması</a:t>
            </a:r>
            <a:r>
              <a:rPr lang="en-US" dirty="0">
                <a:solidFill>
                  <a:srgbClr val="980F19"/>
                </a:solidFill>
              </a:rPr>
              <a:t> </a:t>
            </a:r>
            <a:r>
              <a:rPr lang="en-US" dirty="0" err="1">
                <a:solidFill>
                  <a:srgbClr val="980F19"/>
                </a:solidFill>
              </a:rPr>
              <a:t>hâlinde</a:t>
            </a:r>
            <a:r>
              <a:rPr lang="en-US" dirty="0">
                <a:solidFill>
                  <a:srgbClr val="980F19"/>
                </a:solidFill>
              </a:rPr>
              <a:t>, </a:t>
            </a:r>
            <a:r>
              <a:rPr lang="en-US" dirty="0" err="1">
                <a:solidFill>
                  <a:srgbClr val="980F19"/>
                </a:solidFill>
              </a:rPr>
              <a:t>çalışan</a:t>
            </a:r>
            <a:r>
              <a:rPr lang="en-US" dirty="0">
                <a:solidFill>
                  <a:srgbClr val="980F19"/>
                </a:solidFill>
              </a:rPr>
              <a:t> </a:t>
            </a:r>
            <a:r>
              <a:rPr lang="en-US" dirty="0" err="1">
                <a:solidFill>
                  <a:srgbClr val="980F19"/>
                </a:solidFill>
              </a:rPr>
              <a:t>eş</a:t>
            </a:r>
            <a:r>
              <a:rPr lang="en-US" dirty="0">
                <a:solidFill>
                  <a:srgbClr val="980F19"/>
                </a:solidFill>
              </a:rPr>
              <a:t> </a:t>
            </a:r>
            <a:r>
              <a:rPr lang="en-US" dirty="0" err="1">
                <a:solidFill>
                  <a:srgbClr val="980F19"/>
                </a:solidFill>
              </a:rPr>
              <a:t>kısmi</a:t>
            </a:r>
            <a:r>
              <a:rPr lang="en-US" dirty="0">
                <a:solidFill>
                  <a:srgbClr val="980F19"/>
                </a:solidFill>
              </a:rPr>
              <a:t> </a:t>
            </a:r>
            <a:r>
              <a:rPr lang="en-US" dirty="0" err="1">
                <a:solidFill>
                  <a:srgbClr val="980F19"/>
                </a:solidFill>
              </a:rPr>
              <a:t>süreli</a:t>
            </a:r>
            <a:r>
              <a:rPr lang="en-US" dirty="0">
                <a:solidFill>
                  <a:srgbClr val="980F19"/>
                </a:solidFill>
              </a:rPr>
              <a:t> </a:t>
            </a:r>
            <a:r>
              <a:rPr lang="en-US" dirty="0" err="1">
                <a:solidFill>
                  <a:srgbClr val="980F19"/>
                </a:solidFill>
              </a:rPr>
              <a:t>çalışma</a:t>
            </a:r>
            <a:r>
              <a:rPr lang="en-US" dirty="0">
                <a:solidFill>
                  <a:srgbClr val="980F19"/>
                </a:solidFill>
              </a:rPr>
              <a:t> </a:t>
            </a:r>
            <a:r>
              <a:rPr lang="en-US" dirty="0" err="1">
                <a:solidFill>
                  <a:srgbClr val="980F19"/>
                </a:solidFill>
              </a:rPr>
              <a:t>talebinde</a:t>
            </a:r>
            <a:r>
              <a:rPr lang="en-US" dirty="0">
                <a:solidFill>
                  <a:srgbClr val="980F19"/>
                </a:solidFill>
              </a:rPr>
              <a:t> </a:t>
            </a:r>
            <a:r>
              <a:rPr lang="en-US" dirty="0" err="1">
                <a:solidFill>
                  <a:srgbClr val="980F19"/>
                </a:solidFill>
              </a:rPr>
              <a:t>bulunamaz</a:t>
            </a:r>
            <a:r>
              <a:rPr lang="en-US" dirty="0">
                <a:solidFill>
                  <a:srgbClr val="980F19"/>
                </a:solidFill>
              </a:rPr>
              <a:t>. </a:t>
            </a:r>
          </a:p>
        </p:txBody>
      </p:sp>
      <p:sp>
        <p:nvSpPr>
          <p:cNvPr id="8" name="Slayt Numarası Yer Tutucusu 7"/>
          <p:cNvSpPr>
            <a:spLocks noGrp="1"/>
          </p:cNvSpPr>
          <p:nvPr>
            <p:ph type="sldNum" sz="quarter" idx="12"/>
          </p:nvPr>
        </p:nvSpPr>
        <p:spPr/>
        <p:txBody>
          <a:bodyPr/>
          <a:lstStyle/>
          <a:p>
            <a:fld id="{885776FF-AC16-4B72-9C8A-C6C7B834E379}" type="slidenum">
              <a:rPr lang="tr-TR" smtClean="0"/>
              <a:pPr/>
              <a:t>29</a:t>
            </a:fld>
            <a:endParaRPr lang="tr-TR" dirty="0"/>
          </a:p>
        </p:txBody>
      </p:sp>
    </p:spTree>
    <p:extLst>
      <p:ext uri="{BB962C8B-B14F-4D97-AF65-F5344CB8AC3E}">
        <p14:creationId xmlns:p14="http://schemas.microsoft.com/office/powerpoint/2010/main" val="6704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par>
                                <p:cTn id="18" presetID="21" presetClass="exit" presetSubtype="1" fill="hold" nodeType="withEffect">
                                  <p:stCondLst>
                                    <p:cond delay="0"/>
                                  </p:stCondLst>
                                  <p:childTnLst>
                                    <p:animEffect transition="out" filter="wheel(1)">
                                      <p:cBhvr>
                                        <p:cTn id="19" dur="2000"/>
                                        <p:tgtEl>
                                          <p:spTgt spid="20"/>
                                        </p:tgtEl>
                                      </p:cBhvr>
                                    </p:animEffect>
                                    <p:set>
                                      <p:cBhvr>
                                        <p:cTn id="20" dur="1" fill="hold">
                                          <p:stCondLst>
                                            <p:cond delay="1999"/>
                                          </p:stCondLst>
                                        </p:cTn>
                                        <p:tgtEl>
                                          <p:spTgt spid="20"/>
                                        </p:tgtEl>
                                        <p:attrNameLst>
                                          <p:attrName>style.visibility</p:attrName>
                                        </p:attrNameLst>
                                      </p:cBhvr>
                                      <p:to>
                                        <p:strVal val="hidden"/>
                                      </p:to>
                                    </p:set>
                                  </p:childTnLst>
                                </p:cTn>
                              </p:par>
                            </p:childTnLst>
                          </p:cTn>
                        </p:par>
                        <p:par>
                          <p:cTn id="21" fill="hold">
                            <p:stCondLst>
                              <p:cond delay="3000"/>
                            </p:stCondLst>
                            <p:childTnLst>
                              <p:par>
                                <p:cTn id="22" presetID="21"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par>
                          <p:cTn id="25" fill="hold">
                            <p:stCondLst>
                              <p:cond delay="5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heel(1)">
                                      <p:cBhvr>
                                        <p:cTn id="35" dur="2000"/>
                                        <p:tgtEl>
                                          <p:spTgt spid="33"/>
                                        </p:tgtEl>
                                      </p:cBhvr>
                                    </p:animEffect>
                                  </p:childTnLst>
                                </p:cTn>
                              </p:par>
                              <p:par>
                                <p:cTn id="36" presetID="21" presetClass="entr" presetSubtype="1"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heel(1)">
                                      <p:cBhvr>
                                        <p:cTn id="38" dur="2000"/>
                                        <p:tgtEl>
                                          <p:spTgt spid="34"/>
                                        </p:tgtEl>
                                      </p:cBhvr>
                                    </p:animEffect>
                                  </p:childTnLst>
                                </p:cTn>
                              </p:par>
                              <p:par>
                                <p:cTn id="39" presetID="21" presetClass="exit" presetSubtype="1" fill="hold" nodeType="withEffect">
                                  <p:stCondLst>
                                    <p:cond delay="0"/>
                                  </p:stCondLst>
                                  <p:childTnLst>
                                    <p:animEffect transition="out" filter="wheel(1)">
                                      <p:cBhvr>
                                        <p:cTn id="40" dur="2000"/>
                                        <p:tgtEl>
                                          <p:spTgt spid="34"/>
                                        </p:tgtEl>
                                      </p:cBhvr>
                                    </p:animEffect>
                                    <p:set>
                                      <p:cBhvr>
                                        <p:cTn id="41" dur="1" fill="hold">
                                          <p:stCondLst>
                                            <p:cond delay="1999"/>
                                          </p:stCondLst>
                                        </p:cTn>
                                        <p:tgtEl>
                                          <p:spTgt spid="34"/>
                                        </p:tgtEl>
                                        <p:attrNameLst>
                                          <p:attrName>style.visibility</p:attrName>
                                        </p:attrNameLst>
                                      </p:cBhvr>
                                      <p:to>
                                        <p:strVal val="hidden"/>
                                      </p:to>
                                    </p:se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heel(1)">
                                      <p:cBhvr>
                                        <p:cTn id="4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48" grpId="0"/>
      <p:bldP spid="49" grpId="0"/>
      <p:bldP spid="4"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AMAÇ VE KAPSAM</a:t>
            </a:r>
            <a:endParaRPr lang="tr-TR" dirty="0"/>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grpSp>
        <p:nvGrpSpPr>
          <p:cNvPr id="7" name="Grup 6"/>
          <p:cNvGrpSpPr/>
          <p:nvPr/>
        </p:nvGrpSpPr>
        <p:grpSpPr>
          <a:xfrm>
            <a:off x="704850" y="1917647"/>
            <a:ext cx="3095625" cy="4001554"/>
            <a:chOff x="504825" y="1969252"/>
            <a:chExt cx="3095625" cy="4001554"/>
          </a:xfrm>
        </p:grpSpPr>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9306" t="3194" r="8889" b="14861"/>
            <a:stretch/>
          </p:blipFill>
          <p:spPr>
            <a:xfrm>
              <a:off x="504825" y="1969252"/>
              <a:ext cx="3095625" cy="3100880"/>
            </a:xfrm>
            <a:prstGeom prst="rect">
              <a:avLst/>
            </a:prstGeom>
          </p:spPr>
        </p:pic>
        <p:sp>
          <p:nvSpPr>
            <p:cNvPr id="6" name="Metin kutusu 5"/>
            <p:cNvSpPr txBox="1"/>
            <p:nvPr/>
          </p:nvSpPr>
          <p:spPr>
            <a:xfrm>
              <a:off x="1243012" y="5324475"/>
              <a:ext cx="1619250" cy="646331"/>
            </a:xfrm>
            <a:prstGeom prst="rect">
              <a:avLst/>
            </a:prstGeom>
            <a:noFill/>
          </p:spPr>
          <p:txBody>
            <a:bodyPr wrap="square" rtlCol="0">
              <a:spAutoFit/>
            </a:bodyPr>
            <a:lstStyle/>
            <a:p>
              <a:r>
                <a:rPr lang="tr-TR" sz="3600" dirty="0" smtClean="0"/>
                <a:t>AMAÇ</a:t>
              </a:r>
              <a:endParaRPr lang="en-US" sz="3600" dirty="0"/>
            </a:p>
          </p:txBody>
        </p:sp>
      </p:grpSp>
      <p:grpSp>
        <p:nvGrpSpPr>
          <p:cNvPr id="8" name="Grup 7"/>
          <p:cNvGrpSpPr/>
          <p:nvPr/>
        </p:nvGrpSpPr>
        <p:grpSpPr>
          <a:xfrm>
            <a:off x="5096402" y="1862342"/>
            <a:ext cx="3200400" cy="3936304"/>
            <a:chOff x="5086877" y="1917647"/>
            <a:chExt cx="3200400" cy="3936304"/>
          </a:xfrm>
        </p:grpSpPr>
        <p:pic>
          <p:nvPicPr>
            <p:cNvPr id="5" name="Resim 4"/>
            <p:cNvPicPr>
              <a:picLocks noChangeAspect="1"/>
            </p:cNvPicPr>
            <p:nvPr/>
          </p:nvPicPr>
          <p:blipFill rotWithShape="1">
            <a:blip r:embed="rId4">
              <a:extLst>
                <a:ext uri="{28A0092B-C50C-407E-A947-70E740481C1C}">
                  <a14:useLocalDpi xmlns:a14="http://schemas.microsoft.com/office/drawing/2010/main" val="0"/>
                </a:ext>
              </a:extLst>
            </a:blip>
            <a:srcRect r="3473" b="14584"/>
            <a:stretch/>
          </p:blipFill>
          <p:spPr>
            <a:xfrm>
              <a:off x="5086877" y="1917647"/>
              <a:ext cx="3200400" cy="2832009"/>
            </a:xfrm>
            <a:prstGeom prst="rect">
              <a:avLst/>
            </a:prstGeom>
          </p:spPr>
        </p:pic>
        <p:sp>
          <p:nvSpPr>
            <p:cNvPr id="9" name="Metin kutusu 8"/>
            <p:cNvSpPr txBox="1"/>
            <p:nvPr/>
          </p:nvSpPr>
          <p:spPr>
            <a:xfrm>
              <a:off x="5377918" y="5207620"/>
              <a:ext cx="2618319" cy="646331"/>
            </a:xfrm>
            <a:prstGeom prst="rect">
              <a:avLst/>
            </a:prstGeom>
            <a:noFill/>
          </p:spPr>
          <p:txBody>
            <a:bodyPr wrap="square" rtlCol="0">
              <a:spAutoFit/>
            </a:bodyPr>
            <a:lstStyle/>
            <a:p>
              <a:pPr algn="ctr"/>
              <a:r>
                <a:rPr lang="tr-TR" sz="3600" dirty="0" smtClean="0"/>
                <a:t>KAPSAM</a:t>
              </a:r>
              <a:endParaRPr lang="en-US" sz="3600" dirty="0"/>
            </a:p>
          </p:txBody>
        </p:sp>
      </p:grpSp>
      <p:sp>
        <p:nvSpPr>
          <p:cNvPr id="12" name="Slayt Numarası Yer Tutucusu 11"/>
          <p:cNvSpPr>
            <a:spLocks noGrp="1"/>
          </p:cNvSpPr>
          <p:nvPr>
            <p:ph type="sldNum" sz="quarter" idx="12"/>
          </p:nvPr>
        </p:nvSpPr>
        <p:spPr/>
        <p:txBody>
          <a:bodyPr/>
          <a:lstStyle/>
          <a:p>
            <a:fld id="{885776FF-AC16-4B72-9C8A-C6C7B834E379}" type="slidenum">
              <a:rPr lang="tr-TR" smtClean="0"/>
              <a:pPr/>
              <a:t>3</a:t>
            </a:fld>
            <a:endParaRPr lang="tr-TR" dirty="0"/>
          </a:p>
        </p:txBody>
      </p:sp>
    </p:spTree>
    <p:extLst>
      <p:ext uri="{BB962C8B-B14F-4D97-AF65-F5344CB8AC3E}">
        <p14:creationId xmlns:p14="http://schemas.microsoft.com/office/powerpoint/2010/main" val="2119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7"/>
                                        </p:tgtEl>
                                        <p:attrNameLst>
                                          <p:attrName>style.opacity</p:attrName>
                                        </p:attrNameLst>
                                      </p:cBhvr>
                                      <p:to>
                                        <p:strVal val="0.5"/>
                                      </p:to>
                                    </p:set>
                                    <p:animEffect filter="image" prLst="opacity: 0.5">
                                      <p:cBhvr rctx="IE">
                                        <p:cTn id="14" dur="indefinite"/>
                                        <p:tgtEl>
                                          <p:spTgt spid="7"/>
                                        </p:tgtEl>
                                      </p:cBhvr>
                                    </p:animEffect>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7619880" cy="1238302"/>
          </a:xfrm>
        </p:spPr>
        <p:txBody>
          <a:bodyPr>
            <a:normAutofit/>
          </a:bodyPr>
          <a:lstStyle/>
          <a:p>
            <a:r>
              <a:rPr lang="tr-TR" dirty="0">
                <a:ea typeface="Times New Roman" panose="02020603050405020304" pitchFamily="18" charset="0"/>
              </a:rPr>
              <a:t>ÇALIŞTIRMA YAŞI</a:t>
            </a:r>
            <a:endParaRPr lang="en-US" dirty="0"/>
          </a:p>
        </p:txBody>
      </p:sp>
      <p:grpSp>
        <p:nvGrpSpPr>
          <p:cNvPr id="33" name="Grup 32"/>
          <p:cNvGrpSpPr/>
          <p:nvPr/>
        </p:nvGrpSpPr>
        <p:grpSpPr>
          <a:xfrm>
            <a:off x="4073811" y="1683527"/>
            <a:ext cx="3044326" cy="2253848"/>
            <a:chOff x="5773523" y="1748075"/>
            <a:chExt cx="2369244" cy="1923649"/>
          </a:xfrm>
        </p:grpSpPr>
        <p:sp>
          <p:nvSpPr>
            <p:cNvPr id="34" name="Freeform 5"/>
            <p:cNvSpPr>
              <a:spLocks/>
            </p:cNvSpPr>
            <p:nvPr/>
          </p:nvSpPr>
          <p:spPr bwMode="auto">
            <a:xfrm rot="2700000">
              <a:off x="5996320" y="1525278"/>
              <a:ext cx="1923649" cy="2369244"/>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D21519"/>
            </a:solid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5" name="Metin kutusu 34"/>
            <p:cNvSpPr txBox="1"/>
            <p:nvPr/>
          </p:nvSpPr>
          <p:spPr>
            <a:xfrm>
              <a:off x="6138116" y="2778659"/>
              <a:ext cx="1746424" cy="446566"/>
            </a:xfrm>
            <a:prstGeom prst="rect">
              <a:avLst/>
            </a:prstGeom>
            <a:noFill/>
          </p:spPr>
          <p:txBody>
            <a:bodyPr wrap="square" rtlCol="0">
              <a:spAutoFit/>
            </a:bodyPr>
            <a:lstStyle/>
            <a:p>
              <a:pPr lvl="0"/>
              <a:r>
                <a:rPr lang="tr-TR" sz="2800" dirty="0">
                  <a:solidFill>
                    <a:prstClr val="white"/>
                  </a:solidFill>
                  <a:latin typeface="Garamond" panose="02020404030301010803" pitchFamily="18" charset="0"/>
                </a:rPr>
                <a:t>Hafif işler</a:t>
              </a:r>
            </a:p>
          </p:txBody>
        </p:sp>
      </p:grpSp>
      <p:grpSp>
        <p:nvGrpSpPr>
          <p:cNvPr id="36" name="Grup 35"/>
          <p:cNvGrpSpPr/>
          <p:nvPr/>
        </p:nvGrpSpPr>
        <p:grpSpPr>
          <a:xfrm>
            <a:off x="2221709" y="1394880"/>
            <a:ext cx="2382152" cy="2880357"/>
            <a:chOff x="4303098" y="1457856"/>
            <a:chExt cx="1853908" cy="2458371"/>
          </a:xfrm>
          <a:solidFill>
            <a:srgbClr val="AF151D"/>
          </a:solidFill>
        </p:grpSpPr>
        <p:sp>
          <p:nvSpPr>
            <p:cNvPr id="37" name="Freeform 5"/>
            <p:cNvSpPr>
              <a:spLocks/>
            </p:cNvSpPr>
            <p:nvPr/>
          </p:nvSpPr>
          <p:spPr bwMode="auto">
            <a:xfrm rot="18900000">
              <a:off x="4303098" y="1457856"/>
              <a:ext cx="1853908" cy="2458371"/>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p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8" name="Metin kutusu 37"/>
            <p:cNvSpPr txBox="1"/>
            <p:nvPr/>
          </p:nvSpPr>
          <p:spPr>
            <a:xfrm>
              <a:off x="4698503" y="2354959"/>
              <a:ext cx="1319683" cy="81432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err="1" smtClean="0">
                  <a:ln>
                    <a:noFill/>
                  </a:ln>
                  <a:solidFill>
                    <a:prstClr val="white"/>
                  </a:solidFill>
                  <a:effectLst/>
                  <a:uLnTx/>
                  <a:uFillTx/>
                  <a:latin typeface="Garamond" panose="02020404030301010803" pitchFamily="18" charset="0"/>
                  <a:ea typeface="+mn-ea"/>
                  <a:cs typeface="+mn-cs"/>
                </a:rPr>
                <a:t>Çalıştırm</a:t>
              </a:r>
              <a:r>
                <a:rPr lang="tr-TR" sz="2800" dirty="0" smtClean="0">
                  <a:solidFill>
                    <a:prstClr val="white"/>
                  </a:solidFill>
                  <a:latin typeface="Garamond" panose="02020404030301010803" pitchFamily="18" charset="0"/>
                </a:rPr>
                <a:t>a yaşı</a:t>
              </a:r>
              <a:endPar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grpSp>
      <p:grpSp>
        <p:nvGrpSpPr>
          <p:cNvPr id="39" name="Grup 38"/>
          <p:cNvGrpSpPr/>
          <p:nvPr/>
        </p:nvGrpSpPr>
        <p:grpSpPr>
          <a:xfrm>
            <a:off x="4353517" y="3648439"/>
            <a:ext cx="2637958" cy="2776655"/>
            <a:chOff x="5996569" y="3269143"/>
            <a:chExt cx="2052989" cy="2369862"/>
          </a:xfrm>
        </p:grpSpPr>
        <p:sp>
          <p:nvSpPr>
            <p:cNvPr id="40" name="Freeform 5"/>
            <p:cNvSpPr>
              <a:spLocks/>
            </p:cNvSpPr>
            <p:nvPr/>
          </p:nvSpPr>
          <p:spPr bwMode="auto">
            <a:xfrm rot="18900000" flipH="1">
              <a:off x="5996569" y="3269143"/>
              <a:ext cx="1923148" cy="2369862"/>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rgbClr val="808080"/>
            </a:solid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41" name="Metin kutusu 40"/>
            <p:cNvSpPr txBox="1"/>
            <p:nvPr/>
          </p:nvSpPr>
          <p:spPr>
            <a:xfrm>
              <a:off x="6143481" y="3737723"/>
              <a:ext cx="1906077" cy="1182087"/>
            </a:xfrm>
            <a:prstGeom prst="rect">
              <a:avLst/>
            </a:prstGeom>
            <a:noFill/>
          </p:spPr>
          <p:txBody>
            <a:bodyPr wrap="square" rtlCol="0">
              <a:spAutoFit/>
            </a:bodyPr>
            <a:lstStyle/>
            <a:p>
              <a:pPr lvl="0"/>
              <a:r>
                <a:rPr lang="tr-TR" sz="2800" dirty="0">
                  <a:solidFill>
                    <a:prstClr val="white"/>
                  </a:solidFill>
                  <a:latin typeface="Garamond" panose="02020404030301010803" pitchFamily="18" charset="0"/>
                </a:rPr>
                <a:t>Sanat, kültür ve </a:t>
              </a:r>
              <a:r>
                <a:rPr lang="tr-TR" sz="2800" dirty="0" err="1" smtClean="0">
                  <a:solidFill>
                    <a:prstClr val="white"/>
                  </a:solidFill>
                  <a:latin typeface="Garamond" panose="02020404030301010803" pitchFamily="18" charset="0"/>
                </a:rPr>
                <a:t>ve</a:t>
              </a:r>
              <a:r>
                <a:rPr lang="tr-TR" sz="2800" dirty="0" smtClean="0">
                  <a:solidFill>
                    <a:prstClr val="white"/>
                  </a:solidFill>
                  <a:latin typeface="Garamond" panose="02020404030301010803" pitchFamily="18" charset="0"/>
                </a:rPr>
                <a:t> reklam </a:t>
              </a:r>
              <a:r>
                <a:rPr lang="tr-TR" sz="2800" dirty="0">
                  <a:solidFill>
                    <a:prstClr val="white"/>
                  </a:solidFill>
                  <a:latin typeface="Garamond" panose="02020404030301010803" pitchFamily="18" charset="0"/>
                </a:rPr>
                <a:t>faaliyetleri</a:t>
              </a:r>
            </a:p>
          </p:txBody>
        </p:sp>
      </p:grpSp>
      <p:grpSp>
        <p:nvGrpSpPr>
          <p:cNvPr id="42" name="Grup 41"/>
          <p:cNvGrpSpPr/>
          <p:nvPr/>
        </p:nvGrpSpPr>
        <p:grpSpPr>
          <a:xfrm>
            <a:off x="1833772" y="3900011"/>
            <a:ext cx="3158025" cy="2172702"/>
            <a:chOff x="4001185" y="3549735"/>
            <a:chExt cx="2457730" cy="1854391"/>
          </a:xfrm>
        </p:grpSpPr>
        <p:sp>
          <p:nvSpPr>
            <p:cNvPr id="43" name="Freeform 5"/>
            <p:cNvSpPr>
              <a:spLocks/>
            </p:cNvSpPr>
            <p:nvPr/>
          </p:nvSpPr>
          <p:spPr bwMode="auto">
            <a:xfrm rot="2700000" flipH="1">
              <a:off x="4302854" y="3248066"/>
              <a:ext cx="1854391" cy="245773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p:spPr>
          <p:txBody>
            <a:bodyPr vert="horz" wrap="square" lIns="182897" tIns="91449" rIns="182897" bIns="91449" numCol="1" anchor="t" anchorCtr="0" compatLnSpc="1">
              <a:prstTxWarp prst="textNoShape">
                <a:avLst/>
              </a:prstTxWarp>
            </a:bodyPr>
            <a:lstStyle>
              <a:defPPr>
                <a:defRPr lang="en-US"/>
              </a:defPPr>
              <a:lvl1pPr marL="0" algn="l" defTabSz="180000" rtl="0" eaLnBrk="1" latinLnBrk="0" hangingPunct="1">
                <a:defRPr sz="709" kern="1200">
                  <a:solidFill>
                    <a:schemeClr val="tx1"/>
                  </a:solidFill>
                  <a:latin typeface="+mn-lt"/>
                  <a:ea typeface="+mn-ea"/>
                  <a:cs typeface="+mn-cs"/>
                </a:defRPr>
              </a:lvl1pPr>
              <a:lvl2pPr marL="180000" algn="l" defTabSz="180000" rtl="0" eaLnBrk="1" latinLnBrk="0" hangingPunct="1">
                <a:defRPr sz="709" kern="1200">
                  <a:solidFill>
                    <a:schemeClr val="tx1"/>
                  </a:solidFill>
                  <a:latin typeface="+mn-lt"/>
                  <a:ea typeface="+mn-ea"/>
                  <a:cs typeface="+mn-cs"/>
                </a:defRPr>
              </a:lvl2pPr>
              <a:lvl3pPr marL="359999" algn="l" defTabSz="180000" rtl="0" eaLnBrk="1" latinLnBrk="0" hangingPunct="1">
                <a:defRPr sz="709" kern="1200">
                  <a:solidFill>
                    <a:schemeClr val="tx1"/>
                  </a:solidFill>
                  <a:latin typeface="+mn-lt"/>
                  <a:ea typeface="+mn-ea"/>
                  <a:cs typeface="+mn-cs"/>
                </a:defRPr>
              </a:lvl3pPr>
              <a:lvl4pPr marL="539999" algn="l" defTabSz="180000" rtl="0" eaLnBrk="1" latinLnBrk="0" hangingPunct="1">
                <a:defRPr sz="709" kern="1200">
                  <a:solidFill>
                    <a:schemeClr val="tx1"/>
                  </a:solidFill>
                  <a:latin typeface="+mn-lt"/>
                  <a:ea typeface="+mn-ea"/>
                  <a:cs typeface="+mn-cs"/>
                </a:defRPr>
              </a:lvl4pPr>
              <a:lvl5pPr marL="719999" algn="l" defTabSz="180000" rtl="0" eaLnBrk="1" latinLnBrk="0" hangingPunct="1">
                <a:defRPr sz="709" kern="1200">
                  <a:solidFill>
                    <a:schemeClr val="tx1"/>
                  </a:solidFill>
                  <a:latin typeface="+mn-lt"/>
                  <a:ea typeface="+mn-ea"/>
                  <a:cs typeface="+mn-cs"/>
                </a:defRPr>
              </a:lvl5pPr>
              <a:lvl6pPr marL="899998" algn="l" defTabSz="180000" rtl="0" eaLnBrk="1" latinLnBrk="0" hangingPunct="1">
                <a:defRPr sz="709" kern="1200">
                  <a:solidFill>
                    <a:schemeClr val="tx1"/>
                  </a:solidFill>
                  <a:latin typeface="+mn-lt"/>
                  <a:ea typeface="+mn-ea"/>
                  <a:cs typeface="+mn-cs"/>
                </a:defRPr>
              </a:lvl6pPr>
              <a:lvl7pPr marL="1079998" algn="l" defTabSz="180000" rtl="0" eaLnBrk="1" latinLnBrk="0" hangingPunct="1">
                <a:defRPr sz="709" kern="1200">
                  <a:solidFill>
                    <a:schemeClr val="tx1"/>
                  </a:solidFill>
                  <a:latin typeface="+mn-lt"/>
                  <a:ea typeface="+mn-ea"/>
                  <a:cs typeface="+mn-cs"/>
                </a:defRPr>
              </a:lvl7pPr>
              <a:lvl8pPr marL="1259997" algn="l" defTabSz="180000" rtl="0" eaLnBrk="1" latinLnBrk="0" hangingPunct="1">
                <a:defRPr sz="709" kern="1200">
                  <a:solidFill>
                    <a:schemeClr val="tx1"/>
                  </a:solidFill>
                  <a:latin typeface="+mn-lt"/>
                  <a:ea typeface="+mn-ea"/>
                  <a:cs typeface="+mn-cs"/>
                </a:defRPr>
              </a:lvl8pPr>
              <a:lvl9pPr marL="1439997" algn="l" defTabSz="180000" rtl="0" eaLnBrk="1" latinLnBrk="0" hangingPunct="1">
                <a:defRPr sz="709"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Tx/>
                <a:buNone/>
                <a:tabLst/>
                <a:defRPr/>
              </a:pPr>
              <a:endParaRPr kumimoji="0" lang="bg-BG"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44" name="Metin kutusu 43"/>
            <p:cNvSpPr txBox="1"/>
            <p:nvPr/>
          </p:nvSpPr>
          <p:spPr>
            <a:xfrm>
              <a:off x="4243273" y="3792916"/>
              <a:ext cx="1774911" cy="81432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err="1" smtClean="0">
                  <a:ln>
                    <a:noFill/>
                  </a:ln>
                  <a:solidFill>
                    <a:prstClr val="white"/>
                  </a:solidFill>
                  <a:effectLst/>
                  <a:uLnTx/>
                  <a:uFillTx/>
                  <a:latin typeface="Garamond" panose="02020404030301010803" pitchFamily="18" charset="0"/>
                  <a:ea typeface="+mn-ea"/>
                  <a:cs typeface="+mn-cs"/>
                </a:rPr>
                <a:t>Çalışm</a:t>
              </a:r>
              <a:r>
                <a:rPr lang="tr-TR" sz="2800" dirty="0" smtClean="0">
                  <a:solidFill>
                    <a:prstClr val="white"/>
                  </a:solidFill>
                  <a:latin typeface="Garamond" panose="02020404030301010803" pitchFamily="18" charset="0"/>
                </a:rPr>
                <a:t>a süreleri</a:t>
              </a:r>
              <a:endParaRPr kumimoji="0" lang="tr-TR" sz="28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p:txBody>
        </p:sp>
      </p:grpSp>
      <p:sp>
        <p:nvSpPr>
          <p:cNvPr id="4" name="Dikdörtgen 3"/>
          <p:cNvSpPr/>
          <p:nvPr/>
        </p:nvSpPr>
        <p:spPr>
          <a:xfrm>
            <a:off x="94941" y="1724042"/>
            <a:ext cx="2314075" cy="923330"/>
          </a:xfrm>
          <a:prstGeom prst="rect">
            <a:avLst/>
          </a:prstGeom>
        </p:spPr>
        <p:txBody>
          <a:bodyPr wrap="square">
            <a:spAutoFit/>
          </a:bodyPr>
          <a:lstStyle/>
          <a:p>
            <a:pPr lvl="0">
              <a:defRPr/>
            </a:pPr>
            <a:r>
              <a:rPr lang="tr-TR" dirty="0" smtClean="0">
                <a:solidFill>
                  <a:prstClr val="black"/>
                </a:solidFill>
                <a:latin typeface="Garamond" panose="02020404030301010803" pitchFamily="18" charset="0"/>
              </a:rPr>
              <a:t>15 yaşını doldurmamış çocukların çalıştırılması yasaktır.</a:t>
            </a:r>
            <a:endParaRPr lang="tr-TR" dirty="0">
              <a:solidFill>
                <a:prstClr val="black"/>
              </a:solidFill>
              <a:latin typeface="Garamond" panose="02020404030301010803" pitchFamily="18" charset="0"/>
            </a:endParaRPr>
          </a:p>
        </p:txBody>
      </p:sp>
      <p:sp>
        <p:nvSpPr>
          <p:cNvPr id="5" name="Dikdörtgen 4"/>
          <p:cNvSpPr/>
          <p:nvPr/>
        </p:nvSpPr>
        <p:spPr>
          <a:xfrm>
            <a:off x="6732110" y="1707840"/>
            <a:ext cx="2294505" cy="1268489"/>
          </a:xfrm>
          <a:prstGeom prst="rect">
            <a:avLst/>
          </a:prstGeom>
        </p:spPr>
        <p:txBody>
          <a:bodyPr wrap="square">
            <a:spAutoFit/>
          </a:bodyPr>
          <a:lstStyle/>
          <a:p>
            <a:pPr lvl="0" algn="just">
              <a:lnSpc>
                <a:spcPct val="107000"/>
              </a:lnSpc>
            </a:pPr>
            <a:r>
              <a:rPr lang="tr-TR" dirty="0">
                <a:solidFill>
                  <a:prstClr val="black"/>
                </a:solidFill>
                <a:latin typeface="Garamond" panose="02020404030301010803" pitchFamily="18" charset="0"/>
                <a:ea typeface="Calibri" panose="020F0502020204030204" pitchFamily="34" charset="0"/>
                <a:cs typeface="Calibri Light" panose="020F0302020204030204" pitchFamily="34" charset="0"/>
              </a:rPr>
              <a:t>14 yaşını doldurmuş ve zorunlu ilköğretim çağını tamamlamış olan </a:t>
            </a:r>
            <a:r>
              <a:rPr lang="tr-TR" dirty="0" smtClean="0">
                <a:solidFill>
                  <a:prstClr val="black"/>
                </a:solidFill>
                <a:latin typeface="Garamond" panose="02020404030301010803" pitchFamily="18" charset="0"/>
                <a:ea typeface="Calibri" panose="020F0502020204030204" pitchFamily="34" charset="0"/>
                <a:cs typeface="Calibri Light" panose="020F0302020204030204" pitchFamily="34" charset="0"/>
              </a:rPr>
              <a:t>çocuklar</a:t>
            </a:r>
            <a:endParaRPr lang="tr-TR" dirty="0">
              <a:solidFill>
                <a:prstClr val="black"/>
              </a:solidFill>
              <a:latin typeface="Garamond" panose="02020404030301010803" pitchFamily="18" charset="0"/>
              <a:ea typeface="Calibri" panose="020F0502020204030204" pitchFamily="34" charset="0"/>
              <a:cs typeface="Calibri Light" panose="020F0302020204030204" pitchFamily="34" charset="0"/>
            </a:endParaRPr>
          </a:p>
        </p:txBody>
      </p:sp>
      <p:sp>
        <p:nvSpPr>
          <p:cNvPr id="6" name="Dikdörtgen 5"/>
          <p:cNvSpPr/>
          <p:nvPr/>
        </p:nvSpPr>
        <p:spPr>
          <a:xfrm>
            <a:off x="6730629" y="4547651"/>
            <a:ext cx="2243142" cy="646331"/>
          </a:xfrm>
          <a:prstGeom prst="rect">
            <a:avLst/>
          </a:prstGeom>
        </p:spPr>
        <p:txBody>
          <a:bodyPr wrap="square">
            <a:spAutoFit/>
          </a:bodyPr>
          <a:lstStyle/>
          <a:p>
            <a:pPr lvl="0" algn="just"/>
            <a:r>
              <a:rPr lang="tr-TR" dirty="0">
                <a:solidFill>
                  <a:prstClr val="black"/>
                </a:solidFill>
                <a:latin typeface="Garamond" panose="02020404030301010803" pitchFamily="18" charset="0"/>
              </a:rPr>
              <a:t>14 yaşını doldurmamış </a:t>
            </a:r>
            <a:r>
              <a:rPr lang="tr-TR" dirty="0" smtClean="0">
                <a:solidFill>
                  <a:prstClr val="black"/>
                </a:solidFill>
                <a:latin typeface="Garamond" panose="02020404030301010803" pitchFamily="18" charset="0"/>
              </a:rPr>
              <a:t>çocuklar</a:t>
            </a:r>
            <a:endParaRPr lang="tr-TR" dirty="0">
              <a:solidFill>
                <a:prstClr val="black"/>
              </a:solidFill>
              <a:latin typeface="Garamond" panose="02020404030301010803" pitchFamily="18" charset="0"/>
            </a:endParaRPr>
          </a:p>
        </p:txBody>
      </p:sp>
      <p:sp>
        <p:nvSpPr>
          <p:cNvPr id="7" name="Dikdörtgen 6"/>
          <p:cNvSpPr/>
          <p:nvPr/>
        </p:nvSpPr>
        <p:spPr>
          <a:xfrm>
            <a:off x="70796" y="3205670"/>
            <a:ext cx="2262669" cy="3293209"/>
          </a:xfrm>
          <a:prstGeom prst="rect">
            <a:avLst/>
          </a:prstGeom>
        </p:spPr>
        <p:txBody>
          <a:bodyPr wrap="square">
            <a:spAutoFit/>
          </a:bodyPr>
          <a:lstStyle/>
          <a:p>
            <a:pPr lvl="0" algn="just"/>
            <a:r>
              <a:rPr lang="tr-TR" sz="1600" dirty="0">
                <a:solidFill>
                  <a:prstClr val="black"/>
                </a:solidFill>
                <a:latin typeface="Garamond" panose="02020404030301010803" pitchFamily="18" charset="0"/>
              </a:rPr>
              <a:t>Zorunlu ilköğretim çağını tamamlamış ve örgün eğitime devam etmeyen çocukların çalışma saatleri günde </a:t>
            </a:r>
            <a:r>
              <a:rPr lang="tr-TR" sz="1600" dirty="0" smtClean="0">
                <a:solidFill>
                  <a:prstClr val="black"/>
                </a:solidFill>
                <a:latin typeface="Garamond" panose="02020404030301010803" pitchFamily="18" charset="0"/>
              </a:rPr>
              <a:t>7 </a:t>
            </a:r>
            <a:r>
              <a:rPr lang="tr-TR" sz="1600" dirty="0">
                <a:solidFill>
                  <a:prstClr val="black"/>
                </a:solidFill>
                <a:latin typeface="Garamond" panose="02020404030301010803" pitchFamily="18" charset="0"/>
              </a:rPr>
              <a:t>ve haftada </a:t>
            </a:r>
            <a:r>
              <a:rPr lang="tr-TR" sz="1600" dirty="0" smtClean="0">
                <a:solidFill>
                  <a:prstClr val="black"/>
                </a:solidFill>
                <a:latin typeface="Garamond" panose="02020404030301010803" pitchFamily="18" charset="0"/>
              </a:rPr>
              <a:t>35 </a:t>
            </a:r>
            <a:r>
              <a:rPr lang="tr-TR" sz="1600" dirty="0">
                <a:solidFill>
                  <a:prstClr val="black"/>
                </a:solidFill>
                <a:latin typeface="Garamond" panose="02020404030301010803" pitchFamily="18" charset="0"/>
              </a:rPr>
              <a:t>saatten; sanat, kültür ve reklam faaliyetlerinde çalışanların ise günde </a:t>
            </a:r>
            <a:r>
              <a:rPr lang="tr-TR" sz="1600" dirty="0" smtClean="0">
                <a:solidFill>
                  <a:prstClr val="black"/>
                </a:solidFill>
                <a:latin typeface="Garamond" panose="02020404030301010803" pitchFamily="18" charset="0"/>
              </a:rPr>
              <a:t>5 </a:t>
            </a:r>
            <a:r>
              <a:rPr lang="tr-TR" sz="1600" dirty="0">
                <a:solidFill>
                  <a:prstClr val="black"/>
                </a:solidFill>
                <a:latin typeface="Garamond" panose="02020404030301010803" pitchFamily="18" charset="0"/>
              </a:rPr>
              <a:t>ve haftada </a:t>
            </a:r>
            <a:r>
              <a:rPr lang="tr-TR" sz="1600" dirty="0" smtClean="0">
                <a:solidFill>
                  <a:prstClr val="black"/>
                </a:solidFill>
                <a:latin typeface="Garamond" panose="02020404030301010803" pitchFamily="18" charset="0"/>
              </a:rPr>
              <a:t>30 saatten </a:t>
            </a:r>
            <a:r>
              <a:rPr lang="tr-TR" sz="1600" dirty="0">
                <a:solidFill>
                  <a:prstClr val="black"/>
                </a:solidFill>
                <a:latin typeface="Garamond" panose="02020404030301010803" pitchFamily="18" charset="0"/>
              </a:rPr>
              <a:t>fazla olamaz. Bu süre, </a:t>
            </a:r>
            <a:r>
              <a:rPr lang="tr-TR" sz="1600" dirty="0" smtClean="0">
                <a:solidFill>
                  <a:prstClr val="black"/>
                </a:solidFill>
                <a:latin typeface="Garamond" panose="02020404030301010803" pitchFamily="18" charset="0"/>
              </a:rPr>
              <a:t>15 </a:t>
            </a:r>
            <a:r>
              <a:rPr lang="tr-TR" sz="1600" dirty="0">
                <a:solidFill>
                  <a:prstClr val="black"/>
                </a:solidFill>
                <a:latin typeface="Garamond" panose="02020404030301010803" pitchFamily="18" charset="0"/>
              </a:rPr>
              <a:t>yaşını tamamlamış çocuklar için günde </a:t>
            </a:r>
            <a:r>
              <a:rPr lang="tr-TR" sz="1600" dirty="0" smtClean="0">
                <a:solidFill>
                  <a:prstClr val="black"/>
                </a:solidFill>
                <a:latin typeface="Garamond" panose="02020404030301010803" pitchFamily="18" charset="0"/>
              </a:rPr>
              <a:t>8 </a:t>
            </a:r>
            <a:r>
              <a:rPr lang="tr-TR" sz="1600" dirty="0">
                <a:solidFill>
                  <a:prstClr val="black"/>
                </a:solidFill>
                <a:latin typeface="Garamond" panose="02020404030301010803" pitchFamily="18" charset="0"/>
              </a:rPr>
              <a:t>ve haftada </a:t>
            </a:r>
            <a:r>
              <a:rPr lang="tr-TR" sz="1600" dirty="0" smtClean="0">
                <a:solidFill>
                  <a:prstClr val="black"/>
                </a:solidFill>
                <a:latin typeface="Garamond" panose="02020404030301010803" pitchFamily="18" charset="0"/>
              </a:rPr>
              <a:t>40 </a:t>
            </a:r>
            <a:r>
              <a:rPr lang="tr-TR" sz="1600" dirty="0">
                <a:solidFill>
                  <a:prstClr val="black"/>
                </a:solidFill>
                <a:latin typeface="Garamond" panose="02020404030301010803" pitchFamily="18" charset="0"/>
              </a:rPr>
              <a:t>saate kadar artırılabilir.</a:t>
            </a:r>
          </a:p>
        </p:txBody>
      </p:sp>
      <p:sp>
        <p:nvSpPr>
          <p:cNvPr id="11" name="Slayt Numarası Yer Tutucusu 10"/>
          <p:cNvSpPr>
            <a:spLocks noGrp="1"/>
          </p:cNvSpPr>
          <p:nvPr>
            <p:ph type="sldNum" sz="quarter" idx="12"/>
          </p:nvPr>
        </p:nvSpPr>
        <p:spPr/>
        <p:txBody>
          <a:bodyPr/>
          <a:lstStyle/>
          <a:p>
            <a:fld id="{885776FF-AC16-4B72-9C8A-C6C7B834E379}" type="slidenum">
              <a:rPr lang="tr-TR" smtClean="0"/>
              <a:pPr/>
              <a:t>30</a:t>
            </a:fld>
            <a:endParaRPr lang="tr-TR" dirty="0"/>
          </a:p>
        </p:txBody>
      </p:sp>
    </p:spTree>
    <p:extLst>
      <p:ext uri="{BB962C8B-B14F-4D97-AF65-F5344CB8AC3E}">
        <p14:creationId xmlns:p14="http://schemas.microsoft.com/office/powerpoint/2010/main" val="340539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750"/>
                            </p:stCondLst>
                            <p:childTnLst>
                              <p:par>
                                <p:cTn id="13" presetID="10" presetClass="entr" presetSubtype="0" fill="hold" nodeType="afterEffect">
                                  <p:stCondLst>
                                    <p:cond delay="25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childTnLst>
                          </p:cTn>
                        </p:par>
                        <p:par>
                          <p:cTn id="20" fill="hold">
                            <p:stCondLst>
                              <p:cond delay="3750"/>
                            </p:stCondLst>
                            <p:childTnLst>
                              <p:par>
                                <p:cTn id="21" presetID="22" presetClass="entr" presetSubtype="1"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4750"/>
                            </p:stCondLst>
                            <p:childTnLst>
                              <p:par>
                                <p:cTn id="25" presetID="22" presetClass="entr" presetSubtype="1"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5750"/>
                            </p:stCondLst>
                            <p:childTnLst>
                              <p:par>
                                <p:cTn id="29" presetID="22" presetClass="entr" presetSubtype="1"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6750"/>
                            </p:stCondLst>
                            <p:childTnLst>
                              <p:par>
                                <p:cTn id="33" presetID="22" presetClass="entr" presetSubtype="1"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YILLIK ÜCRETLİ İZİN HAKKI</a:t>
            </a:r>
            <a:endParaRPr lang="en-US" dirty="0"/>
          </a:p>
        </p:txBody>
      </p:sp>
      <p:sp>
        <p:nvSpPr>
          <p:cNvPr id="4" name="İçerik Yer Tutucusu 3"/>
          <p:cNvSpPr>
            <a:spLocks noGrp="1"/>
          </p:cNvSpPr>
          <p:nvPr>
            <p:ph idx="1"/>
          </p:nvPr>
        </p:nvSpPr>
        <p:spPr>
          <a:xfrm>
            <a:off x="463550" y="1320645"/>
            <a:ext cx="8043331" cy="4573587"/>
          </a:xfrm>
        </p:spPr>
        <p:txBody>
          <a:bodyPr/>
          <a:lstStyle/>
          <a:p>
            <a:pPr algn="just"/>
            <a:r>
              <a:rPr lang="tr-TR" sz="2400" dirty="0" smtClean="0">
                <a:latin typeface="Garamond" panose="02020404030301010803" pitchFamily="18" charset="0"/>
              </a:rPr>
              <a:t>İşyerinde </a:t>
            </a:r>
            <a:r>
              <a:rPr lang="tr-TR" sz="2400" dirty="0">
                <a:latin typeface="Garamond" panose="02020404030301010803" pitchFamily="18" charset="0"/>
              </a:rPr>
              <a:t>işe başladığı günden </a:t>
            </a:r>
            <a:r>
              <a:rPr lang="tr-TR" sz="2400" dirty="0" smtClean="0">
                <a:latin typeface="Garamond" panose="02020404030301010803" pitchFamily="18" charset="0"/>
              </a:rPr>
              <a:t>itibaren en </a:t>
            </a:r>
            <a:r>
              <a:rPr lang="tr-TR" sz="2400" dirty="0">
                <a:latin typeface="Garamond" panose="02020404030301010803" pitchFamily="18" charset="0"/>
              </a:rPr>
              <a:t>az bir yıl çalışmış olan işçilere yıllık ücretli izin verilir</a:t>
            </a:r>
            <a:r>
              <a:rPr lang="tr-TR" sz="2400" dirty="0" smtClean="0">
                <a:latin typeface="Garamond" panose="02020404030301010803" pitchFamily="18" charset="0"/>
              </a:rPr>
              <a:t>.</a:t>
            </a:r>
          </a:p>
          <a:p>
            <a:pPr algn="just"/>
            <a:r>
              <a:rPr lang="tr-TR" sz="2400" dirty="0" smtClean="0">
                <a:latin typeface="Garamond" panose="02020404030301010803" pitchFamily="18" charset="0"/>
              </a:rPr>
              <a:t>Yıllık izin bir </a:t>
            </a:r>
            <a:r>
              <a:rPr lang="tr-TR" sz="2400" dirty="0">
                <a:latin typeface="Garamond" panose="02020404030301010803" pitchFamily="18" charset="0"/>
              </a:rPr>
              <a:t>bölümü </a:t>
            </a:r>
            <a:r>
              <a:rPr lang="tr-TR" sz="2400" dirty="0" smtClean="0">
                <a:latin typeface="Garamond" panose="02020404030301010803" pitchFamily="18" charset="0"/>
              </a:rPr>
              <a:t>10 </a:t>
            </a:r>
            <a:r>
              <a:rPr lang="tr-TR" sz="2400" dirty="0">
                <a:latin typeface="Garamond" panose="02020404030301010803" pitchFamily="18" charset="0"/>
              </a:rPr>
              <a:t>günden aşağı olmamak üzere bölümler hâlinde kullanılabilir.</a:t>
            </a:r>
          </a:p>
          <a:p>
            <a:pPr algn="just"/>
            <a:endParaRPr lang="tr-TR" dirty="0">
              <a:latin typeface="Garamond" panose="02020404030301010803" pitchFamily="18" charset="0"/>
            </a:endParaRPr>
          </a:p>
          <a:p>
            <a:pPr algn="just"/>
            <a:endParaRPr lang="tr-TR" dirty="0">
              <a:latin typeface="Garamond" panose="02020404030301010803" pitchFamily="18" charset="0"/>
              <a:ea typeface="Calibri" panose="020F0502020204030204" pitchFamily="34" charset="0"/>
              <a:cs typeface="Times New Roman" panose="02020603050405020304" pitchFamily="18" charset="0"/>
            </a:endParaRPr>
          </a:p>
          <a:p>
            <a:pPr algn="just"/>
            <a:endParaRPr lang="tr-TR" dirty="0">
              <a:latin typeface="Garamond" panose="02020404030301010803" pitchFamily="18" charset="0"/>
              <a:ea typeface="Calibri" panose="020F0502020204030204" pitchFamily="34" charset="0"/>
              <a:cs typeface="Times New Roman" panose="02020603050405020304" pitchFamily="18" charset="0"/>
            </a:endParaRPr>
          </a:p>
          <a:p>
            <a:pPr algn="just"/>
            <a:endParaRPr lang="tr-TR" dirty="0">
              <a:latin typeface="Garamond" panose="02020404030301010803" pitchFamily="18" charset="0"/>
              <a:ea typeface="Calibri" panose="020F0502020204030204" pitchFamily="34" charset="0"/>
              <a:cs typeface="Times New Roman" panose="02020603050405020304" pitchFamily="18" charset="0"/>
            </a:endParaRPr>
          </a:p>
          <a:p>
            <a:pPr algn="just"/>
            <a:endParaRPr lang="tr-TR" dirty="0">
              <a:latin typeface="Garamond" panose="02020404030301010803" pitchFamily="18" charset="0"/>
              <a:ea typeface="Calibri" panose="020F0502020204030204" pitchFamily="34" charset="0"/>
              <a:cs typeface="Times New Roman" panose="02020603050405020304" pitchFamily="18" charset="0"/>
            </a:endParaRPr>
          </a:p>
          <a:p>
            <a:pPr algn="just"/>
            <a:endParaRPr lang="en-US" dirty="0">
              <a:latin typeface="Garamond" panose="02020404030301010803" pitchFamily="18" charset="0"/>
              <a:ea typeface="Calibri" panose="020F0502020204030204" pitchFamily="34"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70449414"/>
              </p:ext>
            </p:extLst>
          </p:nvPr>
        </p:nvGraphicFramePr>
        <p:xfrm>
          <a:off x="574759" y="2889188"/>
          <a:ext cx="8128000" cy="19546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91040639"/>
                    </a:ext>
                  </a:extLst>
                </a:gridCol>
                <a:gridCol w="4064000">
                  <a:extLst>
                    <a:ext uri="{9D8B030D-6E8A-4147-A177-3AD203B41FA5}">
                      <a16:colId xmlns:a16="http://schemas.microsoft.com/office/drawing/2014/main" val="1370112476"/>
                    </a:ext>
                  </a:extLst>
                </a:gridCol>
              </a:tblGrid>
              <a:tr h="1954661">
                <a:tc>
                  <a:txBody>
                    <a:bodyPr/>
                    <a:lstStyle/>
                    <a:p>
                      <a:pPr algn="l"/>
                      <a:r>
                        <a:rPr lang="tr-TR" sz="3200" dirty="0" smtClean="0">
                          <a:latin typeface="Garamond" panose="02020404030301010803" pitchFamily="18" charset="0"/>
                        </a:rPr>
                        <a:t>HİZMET SÜRESİ</a:t>
                      </a:r>
                      <a:endParaRPr lang="tr-TR" sz="3200" dirty="0">
                        <a:latin typeface="Garamond" panose="02020404030301010803" pitchFamily="18" charset="0"/>
                      </a:endParaRPr>
                    </a:p>
                  </a:txBody>
                  <a:tcPr vert="vert270">
                    <a:solidFill>
                      <a:srgbClr val="AB151E"/>
                    </a:solidFill>
                  </a:tcPr>
                </a:tc>
                <a:tc>
                  <a:txBody>
                    <a:bodyPr/>
                    <a:lstStyle/>
                    <a:p>
                      <a:pPr algn="l"/>
                      <a:r>
                        <a:rPr lang="tr-TR" sz="3200" dirty="0" smtClean="0">
                          <a:latin typeface="Garamond" panose="02020404030301010803" pitchFamily="18" charset="0"/>
                        </a:rPr>
                        <a:t>İZİN</a:t>
                      </a:r>
                    </a:p>
                    <a:p>
                      <a:pPr algn="l"/>
                      <a:r>
                        <a:rPr lang="tr-TR" sz="3200" dirty="0" smtClean="0">
                          <a:latin typeface="Garamond" panose="02020404030301010803" pitchFamily="18" charset="0"/>
                        </a:rPr>
                        <a:t>SÜRESİ</a:t>
                      </a:r>
                      <a:endParaRPr lang="tr-TR" sz="3200" dirty="0">
                        <a:latin typeface="Garamond" panose="02020404030301010803" pitchFamily="18" charset="0"/>
                      </a:endParaRPr>
                    </a:p>
                  </a:txBody>
                  <a:tcPr vert="vert270">
                    <a:solidFill>
                      <a:srgbClr val="AB151E"/>
                    </a:solidFill>
                  </a:tcPr>
                </a:tc>
                <a:extLst>
                  <a:ext uri="{0D108BD9-81ED-4DB2-BD59-A6C34878D82A}">
                    <a16:rowId xmlns:a16="http://schemas.microsoft.com/office/drawing/2014/main" val="328358664"/>
                  </a:ext>
                </a:extLst>
              </a:tr>
            </a:tbl>
          </a:graphicData>
        </a:graphic>
      </p:graphicFrame>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192" y="2960097"/>
            <a:ext cx="1598949" cy="1683661"/>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541" y="2927128"/>
            <a:ext cx="1924706" cy="1716630"/>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3370101998"/>
              </p:ext>
            </p:extLst>
          </p:nvPr>
        </p:nvGraphicFramePr>
        <p:xfrm>
          <a:off x="574759" y="4802191"/>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63830156"/>
                    </a:ext>
                  </a:extLst>
                </a:gridCol>
                <a:gridCol w="4064000">
                  <a:extLst>
                    <a:ext uri="{9D8B030D-6E8A-4147-A177-3AD203B41FA5}">
                      <a16:colId xmlns:a16="http://schemas.microsoft.com/office/drawing/2014/main" val="2111527516"/>
                    </a:ext>
                  </a:extLst>
                </a:gridCol>
              </a:tblGrid>
              <a:tr h="370840">
                <a:tc>
                  <a:txBody>
                    <a:bodyPr/>
                    <a:lstStyle/>
                    <a:p>
                      <a:pPr algn="ctr"/>
                      <a:r>
                        <a:rPr lang="tr-TR" sz="2800" b="0" dirty="0" smtClean="0">
                          <a:solidFill>
                            <a:schemeClr val="tx1"/>
                          </a:solidFill>
                          <a:latin typeface="Garamond" panose="02020404030301010803" pitchFamily="18" charset="0"/>
                        </a:rPr>
                        <a:t>1 – 5 Yıl (dahil)</a:t>
                      </a:r>
                      <a:endParaRPr lang="tr-TR" sz="2800" b="0" dirty="0">
                        <a:solidFill>
                          <a:schemeClr val="tx1"/>
                        </a:solidFill>
                        <a:latin typeface="Garamond" panose="02020404030301010803" pitchFamily="18" charset="0"/>
                      </a:endParaRPr>
                    </a:p>
                  </a:txBody>
                  <a:tcPr>
                    <a:solidFill>
                      <a:srgbClr val="DC9FA2"/>
                    </a:solidFill>
                  </a:tcPr>
                </a:tc>
                <a:tc>
                  <a:txBody>
                    <a:bodyPr/>
                    <a:lstStyle/>
                    <a:p>
                      <a:pPr algn="ctr"/>
                      <a:r>
                        <a:rPr lang="tr-TR" sz="2800" b="0" dirty="0" smtClean="0">
                          <a:solidFill>
                            <a:schemeClr val="tx1"/>
                          </a:solidFill>
                          <a:latin typeface="Garamond" panose="02020404030301010803" pitchFamily="18" charset="0"/>
                        </a:rPr>
                        <a:t>14 Gün</a:t>
                      </a:r>
                      <a:endParaRPr lang="tr-TR" sz="2800" b="0" dirty="0">
                        <a:solidFill>
                          <a:schemeClr val="tx1"/>
                        </a:solidFill>
                        <a:latin typeface="Garamond" panose="02020404030301010803" pitchFamily="18" charset="0"/>
                      </a:endParaRPr>
                    </a:p>
                  </a:txBody>
                  <a:tcPr>
                    <a:solidFill>
                      <a:srgbClr val="DC9FA2"/>
                    </a:solidFill>
                  </a:tcPr>
                </a:tc>
                <a:extLst>
                  <a:ext uri="{0D108BD9-81ED-4DB2-BD59-A6C34878D82A}">
                    <a16:rowId xmlns:a16="http://schemas.microsoft.com/office/drawing/2014/main" val="729322873"/>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541433536"/>
              </p:ext>
            </p:extLst>
          </p:nvPr>
        </p:nvGraphicFramePr>
        <p:xfrm>
          <a:off x="574759" y="5278693"/>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70989373"/>
                    </a:ext>
                  </a:extLst>
                </a:gridCol>
                <a:gridCol w="4064000">
                  <a:extLst>
                    <a:ext uri="{9D8B030D-6E8A-4147-A177-3AD203B41FA5}">
                      <a16:colId xmlns:a16="http://schemas.microsoft.com/office/drawing/2014/main" val="3109600136"/>
                    </a:ext>
                  </a:extLst>
                </a:gridCol>
              </a:tblGrid>
              <a:tr h="370840">
                <a:tc>
                  <a:txBody>
                    <a:bodyPr/>
                    <a:lstStyle/>
                    <a:p>
                      <a:pPr algn="ctr"/>
                      <a:r>
                        <a:rPr lang="tr-TR" sz="2800" b="0" dirty="0" smtClean="0">
                          <a:solidFill>
                            <a:schemeClr val="tx1"/>
                          </a:solidFill>
                          <a:latin typeface="Garamond" panose="02020404030301010803" pitchFamily="18" charset="0"/>
                        </a:rPr>
                        <a:t>5 – 15 Yıl</a:t>
                      </a:r>
                      <a:endParaRPr lang="tr-TR" sz="2800" b="0" dirty="0">
                        <a:solidFill>
                          <a:schemeClr val="tx1"/>
                        </a:solidFill>
                        <a:latin typeface="Garamond" panose="02020404030301010803" pitchFamily="18" charset="0"/>
                      </a:endParaRPr>
                    </a:p>
                  </a:txBody>
                  <a:tcPr>
                    <a:solidFill>
                      <a:srgbClr val="D9D9D9"/>
                    </a:solidFill>
                  </a:tcPr>
                </a:tc>
                <a:tc>
                  <a:txBody>
                    <a:bodyPr/>
                    <a:lstStyle/>
                    <a:p>
                      <a:pPr algn="ctr"/>
                      <a:r>
                        <a:rPr lang="tr-TR" sz="2800" b="0" dirty="0" smtClean="0">
                          <a:solidFill>
                            <a:schemeClr val="tx1"/>
                          </a:solidFill>
                          <a:latin typeface="Garamond" panose="02020404030301010803" pitchFamily="18" charset="0"/>
                        </a:rPr>
                        <a:t>20 Gün</a:t>
                      </a:r>
                      <a:endParaRPr lang="tr-TR" sz="2800" b="0" dirty="0">
                        <a:solidFill>
                          <a:schemeClr val="tx1"/>
                        </a:solidFill>
                        <a:latin typeface="Garamond" panose="02020404030301010803" pitchFamily="18" charset="0"/>
                      </a:endParaRPr>
                    </a:p>
                  </a:txBody>
                  <a:tcPr>
                    <a:solidFill>
                      <a:srgbClr val="D9D9D9"/>
                    </a:solidFill>
                  </a:tcPr>
                </a:tc>
                <a:extLst>
                  <a:ext uri="{0D108BD9-81ED-4DB2-BD59-A6C34878D82A}">
                    <a16:rowId xmlns:a16="http://schemas.microsoft.com/office/drawing/2014/main" val="1737039035"/>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1721186677"/>
              </p:ext>
            </p:extLst>
          </p:nvPr>
        </p:nvGraphicFramePr>
        <p:xfrm>
          <a:off x="574759" y="5755194"/>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44377921"/>
                    </a:ext>
                  </a:extLst>
                </a:gridCol>
                <a:gridCol w="4064000">
                  <a:extLst>
                    <a:ext uri="{9D8B030D-6E8A-4147-A177-3AD203B41FA5}">
                      <a16:colId xmlns:a16="http://schemas.microsoft.com/office/drawing/2014/main" val="3631987398"/>
                    </a:ext>
                  </a:extLst>
                </a:gridCol>
              </a:tblGrid>
              <a:tr h="370840">
                <a:tc>
                  <a:txBody>
                    <a:bodyPr/>
                    <a:lstStyle/>
                    <a:p>
                      <a:pPr algn="ctr"/>
                      <a:r>
                        <a:rPr lang="tr-TR" sz="2800" b="0" dirty="0" smtClean="0">
                          <a:solidFill>
                            <a:schemeClr val="tx1"/>
                          </a:solidFill>
                          <a:latin typeface="Garamond" panose="02020404030301010803" pitchFamily="18" charset="0"/>
                        </a:rPr>
                        <a:t>15 Yıl (dahil) +</a:t>
                      </a:r>
                      <a:endParaRPr lang="tr-TR" sz="2800" b="0" dirty="0">
                        <a:solidFill>
                          <a:schemeClr val="tx1"/>
                        </a:solidFill>
                        <a:latin typeface="Garamond" panose="02020404030301010803" pitchFamily="18" charset="0"/>
                      </a:endParaRPr>
                    </a:p>
                  </a:txBody>
                  <a:tcPr>
                    <a:solidFill>
                      <a:srgbClr val="DC9FA2"/>
                    </a:solidFill>
                  </a:tcPr>
                </a:tc>
                <a:tc>
                  <a:txBody>
                    <a:bodyPr/>
                    <a:lstStyle/>
                    <a:p>
                      <a:pPr algn="ctr"/>
                      <a:r>
                        <a:rPr lang="tr-TR" sz="2800" b="0" dirty="0" smtClean="0">
                          <a:solidFill>
                            <a:schemeClr val="tx1"/>
                          </a:solidFill>
                          <a:latin typeface="Garamond" panose="02020404030301010803" pitchFamily="18" charset="0"/>
                        </a:rPr>
                        <a:t>26 Gün</a:t>
                      </a:r>
                      <a:endParaRPr lang="tr-TR" sz="2800" b="0" dirty="0">
                        <a:solidFill>
                          <a:schemeClr val="tx1"/>
                        </a:solidFill>
                        <a:latin typeface="Garamond" panose="02020404030301010803" pitchFamily="18" charset="0"/>
                      </a:endParaRPr>
                    </a:p>
                  </a:txBody>
                  <a:tcPr>
                    <a:solidFill>
                      <a:srgbClr val="DC9FA2"/>
                    </a:solidFill>
                  </a:tcPr>
                </a:tc>
                <a:extLst>
                  <a:ext uri="{0D108BD9-81ED-4DB2-BD59-A6C34878D82A}">
                    <a16:rowId xmlns:a16="http://schemas.microsoft.com/office/drawing/2014/main" val="4109633661"/>
                  </a:ext>
                </a:extLst>
              </a:tr>
            </a:tbl>
          </a:graphicData>
        </a:graphic>
      </p:graphicFrame>
      <p:sp>
        <p:nvSpPr>
          <p:cNvPr id="14" name="Slayt Numarası Yer Tutucusu 13"/>
          <p:cNvSpPr>
            <a:spLocks noGrp="1"/>
          </p:cNvSpPr>
          <p:nvPr>
            <p:ph type="sldNum" sz="quarter" idx="12"/>
          </p:nvPr>
        </p:nvSpPr>
        <p:spPr/>
        <p:txBody>
          <a:bodyPr/>
          <a:lstStyle/>
          <a:p>
            <a:fld id="{885776FF-AC16-4B72-9C8A-C6C7B834E379}" type="slidenum">
              <a:rPr lang="tr-TR" smtClean="0"/>
              <a:pPr/>
              <a:t>31</a:t>
            </a:fld>
            <a:endParaRPr lang="tr-TR" dirty="0"/>
          </a:p>
        </p:txBody>
      </p:sp>
    </p:spTree>
    <p:extLst>
      <p:ext uri="{BB962C8B-B14F-4D97-AF65-F5344CB8AC3E}">
        <p14:creationId xmlns:p14="http://schemas.microsoft.com/office/powerpoint/2010/main" val="35965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MAZERET İZNİ</a:t>
            </a:r>
            <a:endParaRPr lang="en-US" dirty="0"/>
          </a:p>
        </p:txBody>
      </p:sp>
      <p:graphicFrame>
        <p:nvGraphicFramePr>
          <p:cNvPr id="5" name="Tablo 4"/>
          <p:cNvGraphicFramePr>
            <a:graphicFrameLocks noGrp="1"/>
          </p:cNvGraphicFramePr>
          <p:nvPr>
            <p:extLst>
              <p:ext uri="{D42A27DB-BD31-4B8C-83A1-F6EECF244321}">
                <p14:modId xmlns:p14="http://schemas.microsoft.com/office/powerpoint/2010/main" val="653984065"/>
              </p:ext>
            </p:extLst>
          </p:nvPr>
        </p:nvGraphicFramePr>
        <p:xfrm>
          <a:off x="574759" y="1514022"/>
          <a:ext cx="8128000" cy="19546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91040639"/>
                    </a:ext>
                  </a:extLst>
                </a:gridCol>
                <a:gridCol w="4064000">
                  <a:extLst>
                    <a:ext uri="{9D8B030D-6E8A-4147-A177-3AD203B41FA5}">
                      <a16:colId xmlns:a16="http://schemas.microsoft.com/office/drawing/2014/main" val="1370112476"/>
                    </a:ext>
                  </a:extLst>
                </a:gridCol>
              </a:tblGrid>
              <a:tr h="1954661">
                <a:tc>
                  <a:txBody>
                    <a:bodyPr/>
                    <a:lstStyle/>
                    <a:p>
                      <a:pPr algn="l"/>
                      <a:r>
                        <a:rPr lang="tr-TR" sz="2800" dirty="0" smtClean="0">
                          <a:latin typeface="Garamond" panose="02020404030301010803" pitchFamily="18" charset="0"/>
                        </a:rPr>
                        <a:t>MAZERET</a:t>
                      </a:r>
                      <a:r>
                        <a:rPr lang="tr-TR" sz="2800" baseline="0" dirty="0" smtClean="0">
                          <a:latin typeface="Garamond" panose="02020404030301010803" pitchFamily="18" charset="0"/>
                        </a:rPr>
                        <a:t> İZNİ</a:t>
                      </a:r>
                      <a:endParaRPr lang="tr-TR" sz="2800" dirty="0">
                        <a:latin typeface="Garamond" panose="02020404030301010803" pitchFamily="18" charset="0"/>
                      </a:endParaRPr>
                    </a:p>
                  </a:txBody>
                  <a:tcPr vert="vert270">
                    <a:solidFill>
                      <a:srgbClr val="AB151E"/>
                    </a:solidFill>
                  </a:tcPr>
                </a:tc>
                <a:tc>
                  <a:txBody>
                    <a:bodyPr/>
                    <a:lstStyle/>
                    <a:p>
                      <a:pPr algn="l"/>
                      <a:r>
                        <a:rPr lang="tr-TR" sz="2800" dirty="0" smtClean="0">
                          <a:latin typeface="Garamond" panose="02020404030301010803" pitchFamily="18" charset="0"/>
                        </a:rPr>
                        <a:t>İZİN</a:t>
                      </a:r>
                    </a:p>
                    <a:p>
                      <a:pPr algn="l"/>
                      <a:r>
                        <a:rPr lang="tr-TR" sz="2800" dirty="0" smtClean="0">
                          <a:latin typeface="Garamond" panose="02020404030301010803" pitchFamily="18" charset="0"/>
                        </a:rPr>
                        <a:t>SÜRESİ</a:t>
                      </a:r>
                      <a:endParaRPr lang="tr-TR" sz="2800" dirty="0">
                        <a:latin typeface="Garamond" panose="02020404030301010803" pitchFamily="18" charset="0"/>
                      </a:endParaRPr>
                    </a:p>
                  </a:txBody>
                  <a:tcPr vert="vert270">
                    <a:solidFill>
                      <a:srgbClr val="AB151E"/>
                    </a:solidFill>
                  </a:tcPr>
                </a:tc>
                <a:extLst>
                  <a:ext uri="{0D108BD9-81ED-4DB2-BD59-A6C34878D82A}">
                    <a16:rowId xmlns:a16="http://schemas.microsoft.com/office/drawing/2014/main" val="328358664"/>
                  </a:ext>
                </a:extLst>
              </a:tr>
            </a:tbl>
          </a:graphicData>
        </a:graphic>
      </p:graphicFrame>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041" y="1672763"/>
            <a:ext cx="1598949" cy="1683661"/>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616" y="1656278"/>
            <a:ext cx="1924706" cy="1716630"/>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2347937644"/>
              </p:ext>
            </p:extLst>
          </p:nvPr>
        </p:nvGraphicFramePr>
        <p:xfrm>
          <a:off x="574759" y="3478844"/>
          <a:ext cx="8128000" cy="1097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63830156"/>
                    </a:ext>
                  </a:extLst>
                </a:gridCol>
                <a:gridCol w="4064000">
                  <a:extLst>
                    <a:ext uri="{9D8B030D-6E8A-4147-A177-3AD203B41FA5}">
                      <a16:colId xmlns:a16="http://schemas.microsoft.com/office/drawing/2014/main" val="2111527516"/>
                    </a:ext>
                  </a:extLst>
                </a:gridCol>
              </a:tblGrid>
              <a:tr h="370840">
                <a:tc>
                  <a:txBody>
                    <a:bodyPr/>
                    <a:lstStyle/>
                    <a:p>
                      <a:pPr algn="ctr"/>
                      <a:r>
                        <a:rPr lang="tr-TR" sz="2200" b="0" dirty="0" smtClean="0">
                          <a:solidFill>
                            <a:schemeClr val="tx1"/>
                          </a:solidFill>
                          <a:latin typeface="Garamond" panose="02020404030301010803" pitchFamily="18" charset="0"/>
                        </a:rPr>
                        <a:t>Evlenme veya evlat edinme ya da ana veya babanın, eşin, kardeşin, çocuğun ölümü</a:t>
                      </a:r>
                      <a:endParaRPr lang="tr-TR" sz="2200" b="0" dirty="0">
                        <a:solidFill>
                          <a:schemeClr val="tx1"/>
                        </a:solidFill>
                        <a:latin typeface="Garamond" panose="02020404030301010803" pitchFamily="18" charset="0"/>
                      </a:endParaRPr>
                    </a:p>
                  </a:txBody>
                  <a:tcPr>
                    <a:solidFill>
                      <a:srgbClr val="DC9FA2"/>
                    </a:solidFill>
                  </a:tcPr>
                </a:tc>
                <a:tc>
                  <a:txBody>
                    <a:bodyPr/>
                    <a:lstStyle/>
                    <a:p>
                      <a:pPr algn="ctr"/>
                      <a:r>
                        <a:rPr lang="tr-TR" sz="2800" b="0" dirty="0" smtClean="0">
                          <a:solidFill>
                            <a:schemeClr val="tx1"/>
                          </a:solidFill>
                          <a:latin typeface="Garamond" panose="02020404030301010803" pitchFamily="18" charset="0"/>
                        </a:rPr>
                        <a:t>3 Gün</a:t>
                      </a:r>
                      <a:endParaRPr lang="tr-TR" sz="2800" b="0" dirty="0">
                        <a:solidFill>
                          <a:schemeClr val="tx1"/>
                        </a:solidFill>
                        <a:latin typeface="Garamond" panose="02020404030301010803" pitchFamily="18" charset="0"/>
                      </a:endParaRPr>
                    </a:p>
                  </a:txBody>
                  <a:tcPr anchor="ctr">
                    <a:solidFill>
                      <a:srgbClr val="DC9FA2"/>
                    </a:solidFill>
                  </a:tcPr>
                </a:tc>
                <a:extLst>
                  <a:ext uri="{0D108BD9-81ED-4DB2-BD59-A6C34878D82A}">
                    <a16:rowId xmlns:a16="http://schemas.microsoft.com/office/drawing/2014/main" val="729322873"/>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555745105"/>
              </p:ext>
            </p:extLst>
          </p:nvPr>
        </p:nvGraphicFramePr>
        <p:xfrm>
          <a:off x="574759" y="4586285"/>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70989373"/>
                    </a:ext>
                  </a:extLst>
                </a:gridCol>
                <a:gridCol w="4064000">
                  <a:extLst>
                    <a:ext uri="{9D8B030D-6E8A-4147-A177-3AD203B41FA5}">
                      <a16:colId xmlns:a16="http://schemas.microsoft.com/office/drawing/2014/main" val="3109600136"/>
                    </a:ext>
                  </a:extLst>
                </a:gridCol>
              </a:tblGrid>
              <a:tr h="370840">
                <a:tc>
                  <a:txBody>
                    <a:bodyPr/>
                    <a:lstStyle/>
                    <a:p>
                      <a:pPr algn="ctr"/>
                      <a:r>
                        <a:rPr lang="tr-TR" sz="2200" b="0" dirty="0" smtClean="0">
                          <a:solidFill>
                            <a:schemeClr val="tx1"/>
                          </a:solidFill>
                          <a:latin typeface="Garamond" panose="02020404030301010803" pitchFamily="18" charset="0"/>
                        </a:rPr>
                        <a:t>Eşin doğum yapması </a:t>
                      </a:r>
                      <a:endParaRPr lang="tr-TR" sz="2200" b="0" dirty="0">
                        <a:solidFill>
                          <a:schemeClr val="tx1"/>
                        </a:solidFill>
                        <a:latin typeface="Garamond" panose="02020404030301010803" pitchFamily="18" charset="0"/>
                      </a:endParaRPr>
                    </a:p>
                  </a:txBody>
                  <a:tcPr>
                    <a:solidFill>
                      <a:srgbClr val="D9D9D9"/>
                    </a:solidFill>
                  </a:tcPr>
                </a:tc>
                <a:tc>
                  <a:txBody>
                    <a:bodyPr/>
                    <a:lstStyle/>
                    <a:p>
                      <a:pPr algn="ctr"/>
                      <a:r>
                        <a:rPr lang="tr-TR" sz="2800" b="0" dirty="0" smtClean="0">
                          <a:solidFill>
                            <a:schemeClr val="tx1"/>
                          </a:solidFill>
                          <a:latin typeface="Garamond" panose="02020404030301010803" pitchFamily="18" charset="0"/>
                        </a:rPr>
                        <a:t>5 Gün</a:t>
                      </a:r>
                      <a:endParaRPr lang="tr-TR" sz="2800" b="0" dirty="0">
                        <a:solidFill>
                          <a:schemeClr val="tx1"/>
                        </a:solidFill>
                        <a:latin typeface="Garamond" panose="02020404030301010803" pitchFamily="18" charset="0"/>
                      </a:endParaRPr>
                    </a:p>
                  </a:txBody>
                  <a:tcPr anchor="ctr">
                    <a:solidFill>
                      <a:srgbClr val="D9D9D9"/>
                    </a:solidFill>
                  </a:tcPr>
                </a:tc>
                <a:extLst>
                  <a:ext uri="{0D108BD9-81ED-4DB2-BD59-A6C34878D82A}">
                    <a16:rowId xmlns:a16="http://schemas.microsoft.com/office/drawing/2014/main" val="1737039035"/>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936810532"/>
              </p:ext>
            </p:extLst>
          </p:nvPr>
        </p:nvGraphicFramePr>
        <p:xfrm>
          <a:off x="574759" y="5113515"/>
          <a:ext cx="8128000" cy="1097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44377921"/>
                    </a:ext>
                  </a:extLst>
                </a:gridCol>
                <a:gridCol w="4064000">
                  <a:extLst>
                    <a:ext uri="{9D8B030D-6E8A-4147-A177-3AD203B41FA5}">
                      <a16:colId xmlns:a16="http://schemas.microsoft.com/office/drawing/2014/main" val="3631987398"/>
                    </a:ext>
                  </a:extLst>
                </a:gridCol>
              </a:tblGrid>
              <a:tr h="370840">
                <a:tc>
                  <a:txBody>
                    <a:bodyPr/>
                    <a:lstStyle/>
                    <a:p>
                      <a:pPr algn="ctr"/>
                      <a:r>
                        <a:rPr lang="tr-TR" sz="2200" b="0" dirty="0" smtClean="0">
                          <a:solidFill>
                            <a:schemeClr val="tx1"/>
                          </a:solidFill>
                          <a:latin typeface="Garamond" panose="02020404030301010803" pitchFamily="18" charset="0"/>
                        </a:rPr>
                        <a:t>En az yüzde 70 oranında engelli veya süreğen hastalığı olan çocuğun tedavisi</a:t>
                      </a:r>
                      <a:endParaRPr lang="tr-TR" sz="2200" b="0" dirty="0">
                        <a:solidFill>
                          <a:schemeClr val="tx1"/>
                        </a:solidFill>
                        <a:latin typeface="Garamond" panose="02020404030301010803" pitchFamily="18" charset="0"/>
                      </a:endParaRPr>
                    </a:p>
                  </a:txBody>
                  <a:tcPr>
                    <a:solidFill>
                      <a:srgbClr val="DC9FA2"/>
                    </a:solidFill>
                  </a:tcPr>
                </a:tc>
                <a:tc>
                  <a:txBody>
                    <a:bodyPr/>
                    <a:lstStyle/>
                    <a:p>
                      <a:pPr algn="ctr"/>
                      <a:r>
                        <a:rPr lang="tr-TR" sz="2800" b="0" dirty="0" smtClean="0">
                          <a:solidFill>
                            <a:schemeClr val="tx1"/>
                          </a:solidFill>
                          <a:latin typeface="Garamond" panose="02020404030301010803" pitchFamily="18" charset="0"/>
                        </a:rPr>
                        <a:t>10 Gün</a:t>
                      </a:r>
                      <a:endParaRPr lang="tr-TR" sz="2800" b="0" dirty="0">
                        <a:solidFill>
                          <a:schemeClr val="tx1"/>
                        </a:solidFill>
                        <a:latin typeface="Garamond" panose="02020404030301010803" pitchFamily="18" charset="0"/>
                      </a:endParaRPr>
                    </a:p>
                  </a:txBody>
                  <a:tcPr anchor="ctr">
                    <a:solidFill>
                      <a:srgbClr val="DC9FA2"/>
                    </a:solidFill>
                  </a:tcPr>
                </a:tc>
                <a:extLst>
                  <a:ext uri="{0D108BD9-81ED-4DB2-BD59-A6C34878D82A}">
                    <a16:rowId xmlns:a16="http://schemas.microsoft.com/office/drawing/2014/main" val="4109633661"/>
                  </a:ext>
                </a:extLst>
              </a:tr>
            </a:tbl>
          </a:graphicData>
        </a:graphic>
      </p:graphicFrame>
      <p:sp>
        <p:nvSpPr>
          <p:cNvPr id="13" name="Slayt Numarası Yer Tutucusu 12"/>
          <p:cNvSpPr>
            <a:spLocks noGrp="1"/>
          </p:cNvSpPr>
          <p:nvPr>
            <p:ph type="sldNum" sz="quarter" idx="12"/>
          </p:nvPr>
        </p:nvSpPr>
        <p:spPr/>
        <p:txBody>
          <a:bodyPr/>
          <a:lstStyle/>
          <a:p>
            <a:fld id="{885776FF-AC16-4B72-9C8A-C6C7B834E379}" type="slidenum">
              <a:rPr lang="tr-TR" smtClean="0"/>
              <a:pPr/>
              <a:t>32</a:t>
            </a:fld>
            <a:endParaRPr lang="tr-TR" dirty="0"/>
          </a:p>
        </p:txBody>
      </p:sp>
    </p:spTree>
    <p:extLst>
      <p:ext uri="{BB962C8B-B14F-4D97-AF65-F5344CB8AC3E}">
        <p14:creationId xmlns:p14="http://schemas.microsoft.com/office/powerpoint/2010/main" val="3533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ZAMANAŞIMI SÜRESİ</a:t>
            </a:r>
            <a:endParaRPr lang="en-US" dirty="0"/>
          </a:p>
        </p:txBody>
      </p:sp>
      <p:graphicFrame>
        <p:nvGraphicFramePr>
          <p:cNvPr id="5" name="Tablo 4"/>
          <p:cNvGraphicFramePr>
            <a:graphicFrameLocks noGrp="1"/>
          </p:cNvGraphicFramePr>
          <p:nvPr>
            <p:extLst>
              <p:ext uri="{D42A27DB-BD31-4B8C-83A1-F6EECF244321}">
                <p14:modId xmlns:p14="http://schemas.microsoft.com/office/powerpoint/2010/main" val="1342876235"/>
              </p:ext>
            </p:extLst>
          </p:nvPr>
        </p:nvGraphicFramePr>
        <p:xfrm>
          <a:off x="574759" y="1514022"/>
          <a:ext cx="8128000" cy="1386793"/>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691040639"/>
                    </a:ext>
                  </a:extLst>
                </a:gridCol>
              </a:tblGrid>
              <a:tr h="1386793">
                <a:tc>
                  <a:txBody>
                    <a:bodyPr/>
                    <a:lstStyle/>
                    <a:p>
                      <a:pPr algn="l"/>
                      <a:r>
                        <a:rPr lang="tr-TR" sz="2800" dirty="0" smtClean="0">
                          <a:latin typeface="Garamond" panose="02020404030301010803" pitchFamily="18" charset="0"/>
                        </a:rPr>
                        <a:t>İş sözleşmesinden kaynaklanmak kaydıyla zamanaşımı süresi beş yıldır.</a:t>
                      </a:r>
                    </a:p>
                  </a:txBody>
                  <a:tcPr>
                    <a:solidFill>
                      <a:srgbClr val="AB151E"/>
                    </a:solidFill>
                  </a:tcPr>
                </a:tc>
                <a:extLst>
                  <a:ext uri="{0D108BD9-81ED-4DB2-BD59-A6C34878D82A}">
                    <a16:rowId xmlns:a16="http://schemas.microsoft.com/office/drawing/2014/main" val="328358664"/>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212" y="1601532"/>
            <a:ext cx="1218669" cy="1086921"/>
          </a:xfrm>
          <a:prstGeom prst="rect">
            <a:avLst/>
          </a:prstGeom>
        </p:spPr>
      </p:pic>
      <p:graphicFrame>
        <p:nvGraphicFramePr>
          <p:cNvPr id="10" name="Tablo 9"/>
          <p:cNvGraphicFramePr>
            <a:graphicFrameLocks noGrp="1"/>
          </p:cNvGraphicFramePr>
          <p:nvPr>
            <p:extLst>
              <p:ext uri="{D42A27DB-BD31-4B8C-83A1-F6EECF244321}">
                <p14:modId xmlns:p14="http://schemas.microsoft.com/office/powerpoint/2010/main" val="3878195303"/>
              </p:ext>
            </p:extLst>
          </p:nvPr>
        </p:nvGraphicFramePr>
        <p:xfrm>
          <a:off x="574759" y="2951224"/>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63830156"/>
                    </a:ext>
                  </a:extLst>
                </a:gridCol>
                <a:gridCol w="4064000">
                  <a:extLst>
                    <a:ext uri="{9D8B030D-6E8A-4147-A177-3AD203B41FA5}">
                      <a16:colId xmlns:a16="http://schemas.microsoft.com/office/drawing/2014/main" val="2111527516"/>
                    </a:ext>
                  </a:extLst>
                </a:gridCol>
              </a:tblGrid>
              <a:tr h="370840">
                <a:tc>
                  <a:txBody>
                    <a:bodyPr/>
                    <a:lstStyle/>
                    <a:p>
                      <a:pPr algn="ctr"/>
                      <a:r>
                        <a:rPr lang="tr-TR" sz="2400" b="0" dirty="0" smtClean="0">
                          <a:solidFill>
                            <a:schemeClr val="tx1"/>
                          </a:solidFill>
                          <a:latin typeface="Garamond" panose="02020404030301010803" pitchFamily="18" charset="0"/>
                        </a:rPr>
                        <a:t>Yıllık izin ücreti</a:t>
                      </a:r>
                    </a:p>
                  </a:txBody>
                  <a:tcPr>
                    <a:solidFill>
                      <a:srgbClr val="DC9FA2"/>
                    </a:solidFill>
                  </a:tcPr>
                </a:tc>
                <a:tc>
                  <a:txBody>
                    <a:bodyPr/>
                    <a:lstStyle/>
                    <a:p>
                      <a:pPr algn="ctr"/>
                      <a:endParaRPr lang="tr-TR" sz="2800" b="0" dirty="0">
                        <a:solidFill>
                          <a:schemeClr val="tx1"/>
                        </a:solidFill>
                        <a:latin typeface="Garamond" panose="02020404030301010803" pitchFamily="18" charset="0"/>
                      </a:endParaRPr>
                    </a:p>
                  </a:txBody>
                  <a:tcPr anchor="ctr">
                    <a:solidFill>
                      <a:srgbClr val="DC9FA2"/>
                    </a:solidFill>
                  </a:tcPr>
                </a:tc>
                <a:extLst>
                  <a:ext uri="{0D108BD9-81ED-4DB2-BD59-A6C34878D82A}">
                    <a16:rowId xmlns:a16="http://schemas.microsoft.com/office/drawing/2014/main" val="729322873"/>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710148290"/>
              </p:ext>
            </p:extLst>
          </p:nvPr>
        </p:nvGraphicFramePr>
        <p:xfrm>
          <a:off x="574759" y="3469384"/>
          <a:ext cx="8128000" cy="1188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70989373"/>
                    </a:ext>
                  </a:extLst>
                </a:gridCol>
                <a:gridCol w="4064000">
                  <a:extLst>
                    <a:ext uri="{9D8B030D-6E8A-4147-A177-3AD203B41FA5}">
                      <a16:colId xmlns:a16="http://schemas.microsoft.com/office/drawing/2014/main" val="3109600136"/>
                    </a:ext>
                  </a:extLst>
                </a:gridCol>
              </a:tblGrid>
              <a:tr h="370840">
                <a:tc>
                  <a:txBody>
                    <a:bodyPr/>
                    <a:lstStyle/>
                    <a:p>
                      <a:pPr algn="ctr"/>
                      <a:r>
                        <a:rPr lang="tr-TR" sz="2400" b="0" dirty="0" smtClean="0">
                          <a:solidFill>
                            <a:schemeClr val="tx1"/>
                          </a:solidFill>
                          <a:latin typeface="Garamond" panose="02020404030301010803" pitchFamily="18" charset="0"/>
                        </a:rPr>
                        <a:t>Kıdem tazminatı</a:t>
                      </a:r>
                    </a:p>
                  </a:txBody>
                  <a:tcPr anchor="ctr">
                    <a:solidFill>
                      <a:srgbClr val="D9D9D9"/>
                    </a:solidFill>
                  </a:tcPr>
                </a:tc>
                <a:tc>
                  <a:txBody>
                    <a:bodyPr/>
                    <a:lstStyle/>
                    <a:p>
                      <a:pPr algn="ctr"/>
                      <a:r>
                        <a:rPr lang="tr-TR" sz="2400" b="0" dirty="0" smtClean="0">
                          <a:solidFill>
                            <a:schemeClr val="tx1"/>
                          </a:solidFill>
                          <a:latin typeface="Garamond" panose="02020404030301010803" pitchFamily="18" charset="0"/>
                        </a:rPr>
                        <a:t>İş sözleşmesinin bildirim şartına uyulmaksızın feshinden kaynaklanan tazminat</a:t>
                      </a:r>
                    </a:p>
                  </a:txBody>
                  <a:tcPr anchor="ctr">
                    <a:solidFill>
                      <a:srgbClr val="D9D9D9"/>
                    </a:solidFill>
                  </a:tcPr>
                </a:tc>
                <a:extLst>
                  <a:ext uri="{0D108BD9-81ED-4DB2-BD59-A6C34878D82A}">
                    <a16:rowId xmlns:a16="http://schemas.microsoft.com/office/drawing/2014/main" val="1737039035"/>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655307414"/>
              </p:ext>
            </p:extLst>
          </p:nvPr>
        </p:nvGraphicFramePr>
        <p:xfrm>
          <a:off x="574759" y="4658104"/>
          <a:ext cx="8128000" cy="1188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44377921"/>
                    </a:ext>
                  </a:extLst>
                </a:gridCol>
                <a:gridCol w="4064000">
                  <a:extLst>
                    <a:ext uri="{9D8B030D-6E8A-4147-A177-3AD203B41FA5}">
                      <a16:colId xmlns:a16="http://schemas.microsoft.com/office/drawing/2014/main" val="3631987398"/>
                    </a:ext>
                  </a:extLst>
                </a:gridCol>
              </a:tblGrid>
              <a:tr h="370840">
                <a:tc>
                  <a:txBody>
                    <a:bodyPr/>
                    <a:lstStyle/>
                    <a:p>
                      <a:pPr algn="ctr"/>
                      <a:r>
                        <a:rPr lang="tr-TR" sz="2400" b="0" dirty="0" smtClean="0">
                          <a:solidFill>
                            <a:schemeClr val="tx1"/>
                          </a:solidFill>
                          <a:latin typeface="Garamond" panose="02020404030301010803" pitchFamily="18" charset="0"/>
                        </a:rPr>
                        <a:t>Kötü niyet tazminatı</a:t>
                      </a:r>
                    </a:p>
                  </a:txBody>
                  <a:tcPr anchor="ctr">
                    <a:solidFill>
                      <a:srgbClr val="DC9FA2"/>
                    </a:solidFill>
                  </a:tcPr>
                </a:tc>
                <a:tc>
                  <a:txBody>
                    <a:bodyPr/>
                    <a:lstStyle/>
                    <a:p>
                      <a:pPr algn="ctr"/>
                      <a:r>
                        <a:rPr lang="tr-TR" sz="2400" b="0" dirty="0" smtClean="0">
                          <a:solidFill>
                            <a:schemeClr val="tx1"/>
                          </a:solidFill>
                          <a:latin typeface="Garamond" panose="02020404030301010803" pitchFamily="18" charset="0"/>
                        </a:rPr>
                        <a:t>İş sözleşmesinin eşit davranma ilkesine uyulmaksızın feshinden kaynaklanan tazminat</a:t>
                      </a:r>
                    </a:p>
                  </a:txBody>
                  <a:tcPr anchor="ctr">
                    <a:solidFill>
                      <a:srgbClr val="DC9FA2"/>
                    </a:solidFill>
                  </a:tcPr>
                </a:tc>
                <a:extLst>
                  <a:ext uri="{0D108BD9-81ED-4DB2-BD59-A6C34878D82A}">
                    <a16:rowId xmlns:a16="http://schemas.microsoft.com/office/drawing/2014/main" val="4109633661"/>
                  </a:ext>
                </a:extLst>
              </a:tr>
            </a:tbl>
          </a:graphicData>
        </a:graphic>
      </p:graphicFrame>
      <p:sp>
        <p:nvSpPr>
          <p:cNvPr id="8" name="Slayt Numarası Yer Tutucusu 7"/>
          <p:cNvSpPr>
            <a:spLocks noGrp="1"/>
          </p:cNvSpPr>
          <p:nvPr>
            <p:ph type="sldNum" sz="quarter" idx="12"/>
          </p:nvPr>
        </p:nvSpPr>
        <p:spPr/>
        <p:txBody>
          <a:bodyPr/>
          <a:lstStyle/>
          <a:p>
            <a:fld id="{885776FF-AC16-4B72-9C8A-C6C7B834E379}" type="slidenum">
              <a:rPr lang="tr-TR" smtClean="0"/>
              <a:pPr/>
              <a:t>33</a:t>
            </a:fld>
            <a:endParaRPr lang="tr-TR" dirty="0"/>
          </a:p>
        </p:txBody>
      </p:sp>
    </p:spTree>
    <p:extLst>
      <p:ext uri="{BB962C8B-B14F-4D97-AF65-F5344CB8AC3E}">
        <p14:creationId xmlns:p14="http://schemas.microsoft.com/office/powerpoint/2010/main" val="9939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8144586" cy="1238302"/>
          </a:xfrm>
        </p:spPr>
        <p:txBody>
          <a:bodyPr>
            <a:normAutofit/>
          </a:bodyPr>
          <a:lstStyle/>
          <a:p>
            <a:r>
              <a:rPr lang="tr-TR" dirty="0" smtClean="0"/>
              <a:t>KIDEM TAZMİNATI</a:t>
            </a:r>
            <a:endParaRPr lang="en-US" dirty="0"/>
          </a:p>
        </p:txBody>
      </p:sp>
      <p:grpSp>
        <p:nvGrpSpPr>
          <p:cNvPr id="9" name="Grup 8"/>
          <p:cNvGrpSpPr/>
          <p:nvPr/>
        </p:nvGrpSpPr>
        <p:grpSpPr>
          <a:xfrm>
            <a:off x="6087954" y="1596509"/>
            <a:ext cx="2835648" cy="2476541"/>
            <a:chOff x="6087954" y="1596509"/>
            <a:chExt cx="2835648" cy="2476541"/>
          </a:xfrm>
        </p:grpSpPr>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0417" t="20278" r="9861" b="29861"/>
            <a:stretch/>
          </p:blipFill>
          <p:spPr>
            <a:xfrm>
              <a:off x="6584400" y="1596509"/>
              <a:ext cx="1842756" cy="1152525"/>
            </a:xfrm>
            <a:prstGeom prst="rect">
              <a:avLst/>
            </a:prstGeom>
          </p:spPr>
        </p:pic>
        <p:sp>
          <p:nvSpPr>
            <p:cNvPr id="7" name="Dikdörtgen 6"/>
            <p:cNvSpPr/>
            <p:nvPr/>
          </p:nvSpPr>
          <p:spPr>
            <a:xfrm>
              <a:off x="6087954" y="3242053"/>
              <a:ext cx="2835648" cy="830997"/>
            </a:xfrm>
            <a:prstGeom prst="rect">
              <a:avLst/>
            </a:prstGeom>
          </p:spPr>
          <p:txBody>
            <a:bodyPr wrap="square">
              <a:spAutoFit/>
            </a:bodyPr>
            <a:lstStyle/>
            <a:p>
              <a:pPr algn="ctr"/>
              <a:r>
                <a:rPr lang="tr-TR" sz="2400" dirty="0">
                  <a:latin typeface="Garamond" panose="02020404030301010803" pitchFamily="18" charset="0"/>
                  <a:ea typeface="Calibri" panose="020F0502020204030204" pitchFamily="34" charset="0"/>
                  <a:cs typeface="Calibri Light" panose="020F0302020204030204" pitchFamily="34" charset="0"/>
                </a:rPr>
                <a:t>30 günlük </a:t>
              </a:r>
              <a:r>
                <a:rPr lang="tr-TR" sz="2400" dirty="0" smtClean="0">
                  <a:latin typeface="Garamond" panose="02020404030301010803" pitchFamily="18" charset="0"/>
                  <a:ea typeface="Calibri" panose="020F0502020204030204" pitchFamily="34" charset="0"/>
                  <a:cs typeface="Calibri Light" panose="020F0302020204030204" pitchFamily="34" charset="0"/>
                </a:rPr>
                <a:t>ücreti ödenir.</a:t>
              </a:r>
              <a:endParaRPr lang="en-US" sz="2400" dirty="0"/>
            </a:p>
          </p:txBody>
        </p:sp>
      </p:grpSp>
      <p:grpSp>
        <p:nvGrpSpPr>
          <p:cNvPr id="8" name="Grup 7"/>
          <p:cNvGrpSpPr/>
          <p:nvPr/>
        </p:nvGrpSpPr>
        <p:grpSpPr>
          <a:xfrm>
            <a:off x="3481106" y="1366926"/>
            <a:ext cx="2181788" cy="2706124"/>
            <a:chOff x="3481106" y="1366926"/>
            <a:chExt cx="2181788" cy="2706124"/>
          </a:xfrm>
        </p:grpSpPr>
        <p:pic>
          <p:nvPicPr>
            <p:cNvPr id="12" name="Resim 11"/>
            <p:cNvPicPr>
              <a:picLocks noChangeAspect="1"/>
            </p:cNvPicPr>
            <p:nvPr/>
          </p:nvPicPr>
          <p:blipFill rotWithShape="1">
            <a:blip r:embed="rId4" cstate="print">
              <a:extLst>
                <a:ext uri="{28A0092B-C50C-407E-A947-70E740481C1C}">
                  <a14:useLocalDpi xmlns:a14="http://schemas.microsoft.com/office/drawing/2010/main" val="0"/>
                </a:ext>
              </a:extLst>
            </a:blip>
            <a:srcRect l="8333" t="4306" r="9306" b="20138"/>
            <a:stretch/>
          </p:blipFill>
          <p:spPr>
            <a:xfrm>
              <a:off x="3693570" y="1366926"/>
              <a:ext cx="1756861" cy="1611690"/>
            </a:xfrm>
            <a:prstGeom prst="rect">
              <a:avLst/>
            </a:prstGeom>
          </p:spPr>
        </p:pic>
        <p:sp>
          <p:nvSpPr>
            <p:cNvPr id="13" name="Dikdörtgen 12"/>
            <p:cNvSpPr/>
            <p:nvPr/>
          </p:nvSpPr>
          <p:spPr>
            <a:xfrm>
              <a:off x="3481106" y="3242053"/>
              <a:ext cx="2181788" cy="830997"/>
            </a:xfrm>
            <a:prstGeom prst="rect">
              <a:avLst/>
            </a:prstGeom>
          </p:spPr>
          <p:txBody>
            <a:bodyPr wrap="square">
              <a:spAutoFit/>
            </a:bodyPr>
            <a:lstStyle/>
            <a:p>
              <a:pPr algn="ctr"/>
              <a:r>
                <a:rPr lang="tr-TR" sz="2400" dirty="0">
                  <a:latin typeface="Garamond" panose="02020404030301010803" pitchFamily="18" charset="0"/>
                  <a:ea typeface="Calibri" panose="020F0502020204030204" pitchFamily="34" charset="0"/>
                  <a:cs typeface="Calibri Light" panose="020F0302020204030204" pitchFamily="34" charset="0"/>
                </a:rPr>
                <a:t>her geçen tam yıl </a:t>
              </a:r>
              <a:r>
                <a:rPr lang="tr-TR" sz="2400" dirty="0" smtClean="0">
                  <a:latin typeface="Garamond" panose="02020404030301010803" pitchFamily="18" charset="0"/>
                  <a:ea typeface="Calibri" panose="020F0502020204030204" pitchFamily="34" charset="0"/>
                  <a:cs typeface="Calibri Light" panose="020F0302020204030204" pitchFamily="34" charset="0"/>
                </a:rPr>
                <a:t>için</a:t>
              </a:r>
              <a:endParaRPr lang="en-US" sz="2400" dirty="0"/>
            </a:p>
          </p:txBody>
        </p:sp>
      </p:grpSp>
      <p:grpSp>
        <p:nvGrpSpPr>
          <p:cNvPr id="4" name="Grup 3"/>
          <p:cNvGrpSpPr/>
          <p:nvPr/>
        </p:nvGrpSpPr>
        <p:grpSpPr>
          <a:xfrm>
            <a:off x="0" y="1362153"/>
            <a:ext cx="3283415" cy="5397269"/>
            <a:chOff x="0" y="1362153"/>
            <a:chExt cx="3283415" cy="5397269"/>
          </a:xfrm>
        </p:grpSpPr>
        <p:sp>
          <p:nvSpPr>
            <p:cNvPr id="10" name="Dikdörtgen 9"/>
            <p:cNvSpPr/>
            <p:nvPr/>
          </p:nvSpPr>
          <p:spPr>
            <a:xfrm>
              <a:off x="0" y="3035326"/>
              <a:ext cx="3283415" cy="3724096"/>
            </a:xfrm>
            <a:prstGeom prst="rect">
              <a:avLst/>
            </a:prstGeom>
          </p:spPr>
          <p:txBody>
            <a:bodyPr wrap="square">
              <a:spAutoFit/>
            </a:bodyPr>
            <a:lstStyle/>
            <a:p>
              <a:pPr marL="285750" indent="-285750" algn="just">
                <a:buFont typeface="Wingdings" panose="05000000000000000000" pitchFamily="2" charset="2"/>
                <a:buChar char="§"/>
              </a:pPr>
              <a:r>
                <a:rPr lang="tr-TR" dirty="0" smtClean="0">
                  <a:latin typeface="Garamond" panose="02020404030301010803" pitchFamily="18" charset="0"/>
                  <a:ea typeface="Calibri" panose="020F0502020204030204" pitchFamily="34" charset="0"/>
                  <a:cs typeface="Times New Roman" panose="02020603050405020304" pitchFamily="18" charset="0"/>
                </a:rPr>
                <a:t>İşveren tarafından 25/2 </a:t>
              </a:r>
              <a:r>
                <a:rPr lang="tr-TR" dirty="0" err="1" smtClean="0">
                  <a:latin typeface="Garamond" panose="02020404030301010803" pitchFamily="18" charset="0"/>
                  <a:ea typeface="Calibri" panose="020F0502020204030204" pitchFamily="34" charset="0"/>
                  <a:cs typeface="Times New Roman" panose="02020603050405020304" pitchFamily="18" charset="0"/>
                </a:rPr>
                <a:t>md.</a:t>
              </a:r>
              <a:r>
                <a:rPr lang="tr-TR" dirty="0" smtClean="0">
                  <a:latin typeface="Garamond" panose="02020404030301010803" pitchFamily="18" charset="0"/>
                  <a:ea typeface="Calibri" panose="020F0502020204030204" pitchFamily="34" charset="0"/>
                  <a:cs typeface="Times New Roman" panose="02020603050405020304" pitchFamily="18" charset="0"/>
                </a:rPr>
                <a:t> gösterilen </a:t>
              </a:r>
              <a:r>
                <a:rPr lang="tr-TR" dirty="0">
                  <a:latin typeface="Garamond" panose="02020404030301010803" pitchFamily="18" charset="0"/>
                  <a:ea typeface="Calibri" panose="020F0502020204030204" pitchFamily="34" charset="0"/>
                  <a:cs typeface="Times New Roman" panose="02020603050405020304" pitchFamily="18" charset="0"/>
                </a:rPr>
                <a:t>nedenler </a:t>
              </a:r>
              <a:r>
                <a:rPr lang="tr-TR" dirty="0" smtClean="0">
                  <a:latin typeface="Garamond" panose="02020404030301010803" pitchFamily="18" charset="0"/>
                  <a:ea typeface="Calibri" panose="020F0502020204030204" pitchFamily="34" charset="0"/>
                  <a:cs typeface="Times New Roman" panose="02020603050405020304" pitchFamily="18" charset="0"/>
                </a:rPr>
                <a:t>dışında</a:t>
              </a:r>
            </a:p>
            <a:p>
              <a:pPr marL="285750" indent="-285750" algn="just">
                <a:buFont typeface="Wingdings" panose="05000000000000000000" pitchFamily="2" charset="2"/>
                <a:buChar char="§"/>
              </a:pPr>
              <a:r>
                <a:rPr lang="tr-TR" dirty="0">
                  <a:latin typeface="Garamond" panose="02020404030301010803" pitchFamily="18" charset="0"/>
                  <a:ea typeface="Calibri" panose="020F0502020204030204" pitchFamily="34" charset="0"/>
                  <a:cs typeface="Times New Roman" panose="02020603050405020304" pitchFamily="18" charset="0"/>
                </a:rPr>
                <a:t>İşçi tarafından </a:t>
              </a:r>
              <a:r>
                <a:rPr lang="tr-TR" dirty="0" smtClean="0">
                  <a:latin typeface="Garamond" panose="02020404030301010803" pitchFamily="18" charset="0"/>
                  <a:ea typeface="Calibri" panose="020F0502020204030204" pitchFamily="34" charset="0"/>
                  <a:cs typeface="Times New Roman" panose="02020603050405020304" pitchFamily="18" charset="0"/>
                </a:rPr>
                <a:t>24 </a:t>
              </a:r>
              <a:r>
                <a:rPr lang="tr-TR" dirty="0" err="1" smtClean="0">
                  <a:latin typeface="Garamond" panose="02020404030301010803" pitchFamily="18" charset="0"/>
                  <a:ea typeface="Calibri" panose="020F0502020204030204" pitchFamily="34" charset="0"/>
                  <a:cs typeface="Times New Roman" panose="02020603050405020304" pitchFamily="18" charset="0"/>
                </a:rPr>
                <a:t>md.</a:t>
              </a:r>
              <a:r>
                <a:rPr lang="tr-TR" dirty="0" smtClean="0">
                  <a:latin typeface="Garamond" panose="02020404030301010803" pitchFamily="18" charset="0"/>
                  <a:ea typeface="Calibri" panose="020F0502020204030204" pitchFamily="34" charset="0"/>
                  <a:cs typeface="Times New Roman" panose="02020603050405020304" pitchFamily="18" charset="0"/>
                </a:rPr>
                <a:t> uyarınca</a:t>
              </a:r>
            </a:p>
            <a:p>
              <a:pPr marL="285750" indent="-285750" algn="just">
                <a:buFont typeface="Wingdings" panose="05000000000000000000" pitchFamily="2" charset="2"/>
                <a:buChar char="§"/>
              </a:pPr>
              <a:r>
                <a:rPr lang="tr-TR" dirty="0">
                  <a:latin typeface="Garamond" panose="02020404030301010803" pitchFamily="18" charset="0"/>
                  <a:ea typeface="Calibri" panose="020F0502020204030204" pitchFamily="34" charset="0"/>
                  <a:cs typeface="Times New Roman" panose="02020603050405020304" pitchFamily="18" charset="0"/>
                </a:rPr>
                <a:t>Muvazzaf askerlik </a:t>
              </a:r>
              <a:r>
                <a:rPr lang="tr-TR" dirty="0" smtClean="0">
                  <a:latin typeface="Garamond" panose="02020404030301010803" pitchFamily="18" charset="0"/>
                  <a:ea typeface="Calibri" panose="020F0502020204030204" pitchFamily="34" charset="0"/>
                  <a:cs typeface="Times New Roman" panose="02020603050405020304" pitchFamily="18" charset="0"/>
                </a:rPr>
                <a:t>hizmeti</a:t>
              </a:r>
            </a:p>
            <a:p>
              <a:pPr marL="285750" indent="-285750" algn="just">
                <a:buFont typeface="Wingdings" panose="05000000000000000000" pitchFamily="2" charset="2"/>
                <a:buChar char="§"/>
              </a:pPr>
              <a:r>
                <a:rPr lang="tr-TR" dirty="0" smtClean="0">
                  <a:latin typeface="Garamond" panose="02020404030301010803" pitchFamily="18" charset="0"/>
                  <a:ea typeface="Calibri" panose="020F0502020204030204" pitchFamily="34" charset="0"/>
                  <a:cs typeface="Times New Roman" panose="02020603050405020304" pitchFamily="18" charset="0"/>
                </a:rPr>
                <a:t>Yaşlılık</a:t>
              </a:r>
              <a:r>
                <a:rPr lang="tr-TR" dirty="0">
                  <a:latin typeface="Garamond" panose="02020404030301010803" pitchFamily="18" charset="0"/>
                  <a:ea typeface="Calibri" panose="020F0502020204030204" pitchFamily="34" charset="0"/>
                  <a:cs typeface="Times New Roman" panose="02020603050405020304" pitchFamily="18" charset="0"/>
                </a:rPr>
                <a:t>, emeklilik veya malullük aylığı yahut toptan </a:t>
              </a:r>
              <a:r>
                <a:rPr lang="tr-TR" dirty="0" smtClean="0">
                  <a:latin typeface="Garamond" panose="02020404030301010803" pitchFamily="18" charset="0"/>
                  <a:ea typeface="Calibri" panose="020F0502020204030204" pitchFamily="34" charset="0"/>
                  <a:cs typeface="Times New Roman" panose="02020603050405020304" pitchFamily="18" charset="0"/>
                </a:rPr>
                <a:t>ödeme</a:t>
              </a:r>
            </a:p>
            <a:p>
              <a:pPr marL="285750" indent="-285750" algn="just">
                <a:buFont typeface="Wingdings" panose="05000000000000000000" pitchFamily="2" charset="2"/>
                <a:buChar char="§"/>
              </a:pPr>
              <a:r>
                <a:rPr lang="tr-TR" dirty="0" smtClean="0">
                  <a:latin typeface="Garamond" panose="02020404030301010803" pitchFamily="18" charset="0"/>
                  <a:ea typeface="Calibri" panose="020F0502020204030204" pitchFamily="34" charset="0"/>
                  <a:cs typeface="Times New Roman" panose="02020603050405020304" pitchFamily="18" charset="0"/>
                </a:rPr>
                <a:t>Sigortalılık </a:t>
              </a:r>
              <a:r>
                <a:rPr lang="tr-TR" dirty="0">
                  <a:latin typeface="Garamond" panose="02020404030301010803" pitchFamily="18" charset="0"/>
                  <a:ea typeface="Calibri" panose="020F0502020204030204" pitchFamily="34" charset="0"/>
                  <a:cs typeface="Times New Roman" panose="02020603050405020304" pitchFamily="18" charset="0"/>
                </a:rPr>
                <a:t>süresini ve prim ödeme gün sayısını </a:t>
              </a:r>
              <a:r>
                <a:rPr lang="tr-TR" dirty="0" smtClean="0">
                  <a:latin typeface="Garamond" panose="02020404030301010803" pitchFamily="18" charset="0"/>
                  <a:ea typeface="Calibri" panose="020F0502020204030204" pitchFamily="34" charset="0"/>
                  <a:cs typeface="Times New Roman" panose="02020603050405020304" pitchFamily="18" charset="0"/>
                </a:rPr>
                <a:t>tamamlayarak</a:t>
              </a:r>
            </a:p>
            <a:p>
              <a:pPr marL="285750" indent="-285750" algn="just">
                <a:buFont typeface="Wingdings" panose="05000000000000000000" pitchFamily="2" charset="2"/>
                <a:buChar char="§"/>
              </a:pPr>
              <a:r>
                <a:rPr lang="tr-TR" dirty="0" smtClean="0">
                  <a:latin typeface="Garamond" panose="02020404030301010803" pitchFamily="18" charset="0"/>
                  <a:ea typeface="Calibri" panose="020F0502020204030204" pitchFamily="34" charset="0"/>
                  <a:cs typeface="Times New Roman" panose="02020603050405020304" pitchFamily="18" charset="0"/>
                </a:rPr>
                <a:t>Kadın </a:t>
              </a:r>
              <a:r>
                <a:rPr lang="tr-TR" dirty="0">
                  <a:latin typeface="Garamond" panose="02020404030301010803" pitchFamily="18" charset="0"/>
                  <a:ea typeface="Calibri" panose="020F0502020204030204" pitchFamily="34" charset="0"/>
                  <a:cs typeface="Times New Roman" panose="02020603050405020304" pitchFamily="18" charset="0"/>
                </a:rPr>
                <a:t>işçinin evlendiği tarihten itibaren bir yıl </a:t>
              </a:r>
              <a:r>
                <a:rPr lang="tr-TR" dirty="0" smtClean="0">
                  <a:latin typeface="Garamond" panose="02020404030301010803" pitchFamily="18" charset="0"/>
                  <a:ea typeface="Calibri" panose="020F0502020204030204" pitchFamily="34" charset="0"/>
                  <a:cs typeface="Times New Roman" panose="02020603050405020304" pitchFamily="18" charset="0"/>
                </a:rPr>
                <a:t>içerisinde</a:t>
              </a:r>
            </a:p>
            <a:p>
              <a:pPr marL="285750" indent="-285750" algn="just">
                <a:buFont typeface="Wingdings" panose="05000000000000000000" pitchFamily="2" charset="2"/>
                <a:buChar char="§"/>
              </a:pPr>
              <a:r>
                <a:rPr lang="tr-TR" dirty="0" smtClean="0">
                  <a:latin typeface="Garamond" panose="02020404030301010803" pitchFamily="18" charset="0"/>
                  <a:ea typeface="Calibri" panose="020F0502020204030204" pitchFamily="34" charset="0"/>
                  <a:cs typeface="Times New Roman" panose="02020603050405020304" pitchFamily="18" charset="0"/>
                </a:rPr>
                <a:t>Ölüm</a:t>
              </a:r>
            </a:p>
            <a:p>
              <a:pPr>
                <a:spcAft>
                  <a:spcPts val="800"/>
                </a:spcAft>
              </a:pPr>
              <a:r>
                <a:rPr lang="tr-TR" sz="2000" dirty="0" smtClean="0">
                  <a:latin typeface="Garamond" panose="02020404030301010803" pitchFamily="18" charset="0"/>
                  <a:ea typeface="Calibri" panose="020F0502020204030204" pitchFamily="34" charset="0"/>
                  <a:cs typeface="Times New Roman" panose="02020603050405020304" pitchFamily="18" charset="0"/>
                </a:rPr>
                <a:t> </a:t>
              </a:r>
              <a:endParaRPr lang="tr-TR" sz="20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l="13333" t="1167" r="10834" b="15166"/>
            <a:stretch/>
          </p:blipFill>
          <p:spPr>
            <a:xfrm>
              <a:off x="803249" y="1362153"/>
              <a:ext cx="1645255" cy="1621236"/>
            </a:xfrm>
            <a:prstGeom prst="rect">
              <a:avLst/>
            </a:prstGeom>
          </p:spPr>
        </p:pic>
      </p:grpSp>
      <p:sp>
        <p:nvSpPr>
          <p:cNvPr id="16" name="Slayt Numarası Yer Tutucusu 15"/>
          <p:cNvSpPr>
            <a:spLocks noGrp="1"/>
          </p:cNvSpPr>
          <p:nvPr>
            <p:ph type="sldNum" sz="quarter" idx="12"/>
          </p:nvPr>
        </p:nvSpPr>
        <p:spPr/>
        <p:txBody>
          <a:bodyPr/>
          <a:lstStyle/>
          <a:p>
            <a:fld id="{885776FF-AC16-4B72-9C8A-C6C7B834E379}" type="slidenum">
              <a:rPr lang="tr-TR" smtClean="0"/>
              <a:pPr/>
              <a:t>34</a:t>
            </a:fld>
            <a:endParaRPr lang="tr-TR" dirty="0"/>
          </a:p>
        </p:txBody>
      </p:sp>
    </p:spTree>
    <p:extLst>
      <p:ext uri="{BB962C8B-B14F-4D97-AF65-F5344CB8AC3E}">
        <p14:creationId xmlns:p14="http://schemas.microsoft.com/office/powerpoint/2010/main" val="965057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21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TANIMLAR</a:t>
            </a:r>
            <a:endParaRPr lang="tr-TR" dirty="0"/>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Times New Roman" panose="02020603050405020304" pitchFamily="18" charset="0"/>
              <a:cs typeface="Times New Roman" panose="02020603050405020304" pitchFamily="18" charset="0"/>
            </a:endParaRPr>
          </a:p>
        </p:txBody>
      </p:sp>
      <p:sp>
        <p:nvSpPr>
          <p:cNvPr id="7" name="Rectangle 34"/>
          <p:cNvSpPr/>
          <p:nvPr/>
        </p:nvSpPr>
        <p:spPr>
          <a:xfrm>
            <a:off x="0" y="1848751"/>
            <a:ext cx="9144000" cy="4224528"/>
          </a:xfrm>
          <a:prstGeom prst="rect">
            <a:avLst/>
          </a:prstGeom>
          <a:solidFill>
            <a:srgbClr val="C0151B"/>
          </a:solidFill>
          <a:ln>
            <a:noFill/>
          </a:ln>
        </p:spPr>
        <p:style>
          <a:lnRef idx="2">
            <a:schemeClr val="accent1">
              <a:shade val="50000"/>
            </a:schemeClr>
          </a:lnRef>
          <a:fillRef idx="1">
            <a:schemeClr val="accent1"/>
          </a:fillRef>
          <a:effectRef idx="0">
            <a:schemeClr val="accent1"/>
          </a:effectRef>
          <a:fontRef idx="minor">
            <a:schemeClr val="lt1"/>
          </a:fontRef>
        </p:style>
        <p:txBody>
          <a:bodyPr lIns="203217" tIns="101609" rIns="203217" bIns="101609" rtlCol="0" anchor="ctr"/>
          <a:lstStyle/>
          <a:p>
            <a:pPr algn="ctr"/>
            <a:endParaRPr lang="en-US" sz="2341" dirty="0">
              <a:latin typeface="Lato Light"/>
            </a:endParaRPr>
          </a:p>
        </p:txBody>
      </p:sp>
      <p:cxnSp>
        <p:nvCxnSpPr>
          <p:cNvPr id="8" name="Straight Connector 81"/>
          <p:cNvCxnSpPr/>
          <p:nvPr/>
        </p:nvCxnSpPr>
        <p:spPr>
          <a:xfrm>
            <a:off x="3039627" y="2403525"/>
            <a:ext cx="1" cy="303979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81"/>
          <p:cNvCxnSpPr/>
          <p:nvPr/>
        </p:nvCxnSpPr>
        <p:spPr>
          <a:xfrm>
            <a:off x="6012131" y="2403525"/>
            <a:ext cx="1" cy="303979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81"/>
          <p:cNvCxnSpPr/>
          <p:nvPr/>
        </p:nvCxnSpPr>
        <p:spPr>
          <a:xfrm>
            <a:off x="1553375" y="2441119"/>
            <a:ext cx="1" cy="303979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81"/>
          <p:cNvCxnSpPr/>
          <p:nvPr/>
        </p:nvCxnSpPr>
        <p:spPr>
          <a:xfrm>
            <a:off x="7498382" y="2403525"/>
            <a:ext cx="1" cy="303979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81"/>
          <p:cNvCxnSpPr/>
          <p:nvPr/>
        </p:nvCxnSpPr>
        <p:spPr>
          <a:xfrm>
            <a:off x="4525879" y="2403525"/>
            <a:ext cx="1" cy="303979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 name="Grup 3"/>
          <p:cNvGrpSpPr/>
          <p:nvPr/>
        </p:nvGrpSpPr>
        <p:grpSpPr>
          <a:xfrm>
            <a:off x="149672" y="2590528"/>
            <a:ext cx="1453774" cy="2407305"/>
            <a:chOff x="149672" y="2590528"/>
            <a:chExt cx="1453774" cy="2407305"/>
          </a:xfrm>
        </p:grpSpPr>
        <p:sp>
          <p:nvSpPr>
            <p:cNvPr id="20" name="Dikdörtgen 19"/>
            <p:cNvSpPr/>
            <p:nvPr/>
          </p:nvSpPr>
          <p:spPr>
            <a:xfrm>
              <a:off x="149672" y="4628501"/>
              <a:ext cx="1453774" cy="369332"/>
            </a:xfrm>
            <a:prstGeom prst="rect">
              <a:avLst/>
            </a:prstGeom>
          </p:spPr>
          <p:txBody>
            <a:bodyPr wrap="square">
              <a:spAutoFit/>
            </a:bodyPr>
            <a:lstStyle/>
            <a:p>
              <a:pPr algn="ctr"/>
              <a:r>
                <a:rPr lang="tr-TR" dirty="0" smtClean="0">
                  <a:solidFill>
                    <a:schemeClr val="bg1"/>
                  </a:solidFill>
                  <a:latin typeface="Garamond" panose="02020404030301010803" pitchFamily="18" charset="0"/>
                </a:rPr>
                <a:t>İŞÇİ</a:t>
              </a:r>
              <a:endParaRPr lang="tr-TR" dirty="0">
                <a:solidFill>
                  <a:schemeClr val="bg1"/>
                </a:solidFill>
                <a:latin typeface="Garamond" panose="02020404030301010803" pitchFamily="18" charset="0"/>
              </a:endParaRPr>
            </a:p>
          </p:txBody>
        </p:sp>
        <p:pic>
          <p:nvPicPr>
            <p:cNvPr id="27" name="Resi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52" y="2590528"/>
              <a:ext cx="871455" cy="1023531"/>
            </a:xfrm>
            <a:prstGeom prst="rect">
              <a:avLst/>
            </a:prstGeom>
          </p:spPr>
        </p:pic>
      </p:grpSp>
      <p:grpSp>
        <p:nvGrpSpPr>
          <p:cNvPr id="5" name="Grup 4"/>
          <p:cNvGrpSpPr/>
          <p:nvPr/>
        </p:nvGrpSpPr>
        <p:grpSpPr>
          <a:xfrm>
            <a:off x="1553375" y="2580249"/>
            <a:ext cx="1405592" cy="2417584"/>
            <a:chOff x="1553375" y="2580249"/>
            <a:chExt cx="1405592" cy="2417584"/>
          </a:xfrm>
        </p:grpSpPr>
        <p:sp>
          <p:nvSpPr>
            <p:cNvPr id="23" name="Dikdörtgen 22"/>
            <p:cNvSpPr/>
            <p:nvPr/>
          </p:nvSpPr>
          <p:spPr>
            <a:xfrm>
              <a:off x="1553375" y="4628501"/>
              <a:ext cx="1405592" cy="369332"/>
            </a:xfrm>
            <a:prstGeom prst="rect">
              <a:avLst/>
            </a:prstGeom>
          </p:spPr>
          <p:txBody>
            <a:bodyPr wrap="square">
              <a:spAutoFit/>
            </a:bodyPr>
            <a:lstStyle/>
            <a:p>
              <a:pPr algn="ctr"/>
              <a:r>
                <a:rPr lang="tr-TR" dirty="0" smtClean="0">
                  <a:solidFill>
                    <a:schemeClr val="bg1"/>
                  </a:solidFill>
                  <a:latin typeface="Garamond" panose="02020404030301010803" pitchFamily="18" charset="0"/>
                </a:rPr>
                <a:t>İŞVEREN</a:t>
              </a:r>
              <a:endParaRPr lang="tr-TR" dirty="0">
                <a:solidFill>
                  <a:schemeClr val="bg1"/>
                </a:solidFill>
                <a:latin typeface="Garamond" panose="02020404030301010803" pitchFamily="18" charset="0"/>
              </a:endParaRPr>
            </a:p>
          </p:txBody>
        </p:sp>
        <p:pic>
          <p:nvPicPr>
            <p:cNvPr id="28" name="Resi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542" y="2580249"/>
              <a:ext cx="922771" cy="1044088"/>
            </a:xfrm>
            <a:prstGeom prst="rect">
              <a:avLst/>
            </a:prstGeom>
          </p:spPr>
        </p:pic>
      </p:grpSp>
      <p:grpSp>
        <p:nvGrpSpPr>
          <p:cNvPr id="6" name="Grup 5"/>
          <p:cNvGrpSpPr/>
          <p:nvPr/>
        </p:nvGrpSpPr>
        <p:grpSpPr>
          <a:xfrm>
            <a:off x="3098565" y="2581711"/>
            <a:ext cx="1366421" cy="2416122"/>
            <a:chOff x="3098565" y="2581711"/>
            <a:chExt cx="1366421" cy="2416122"/>
          </a:xfrm>
        </p:grpSpPr>
        <p:sp>
          <p:nvSpPr>
            <p:cNvPr id="22" name="Dikdörtgen 21"/>
            <p:cNvSpPr/>
            <p:nvPr/>
          </p:nvSpPr>
          <p:spPr>
            <a:xfrm>
              <a:off x="3098565" y="4628501"/>
              <a:ext cx="1366421" cy="369332"/>
            </a:xfrm>
            <a:prstGeom prst="rect">
              <a:avLst/>
            </a:prstGeom>
          </p:spPr>
          <p:txBody>
            <a:bodyPr wrap="square">
              <a:spAutoFit/>
            </a:bodyPr>
            <a:lstStyle/>
            <a:p>
              <a:pPr algn="ctr"/>
              <a:r>
                <a:rPr lang="tr-TR" dirty="0" smtClean="0">
                  <a:solidFill>
                    <a:schemeClr val="bg1"/>
                  </a:solidFill>
                  <a:latin typeface="Garamond" panose="02020404030301010803" pitchFamily="18" charset="0"/>
                </a:rPr>
                <a:t>İŞYERİ</a:t>
              </a:r>
              <a:endParaRPr lang="tr-TR" dirty="0">
                <a:solidFill>
                  <a:schemeClr val="bg1"/>
                </a:solidFill>
                <a:latin typeface="Garamond" panose="02020404030301010803" pitchFamily="18" charset="0"/>
              </a:endParaRPr>
            </a:p>
          </p:txBody>
        </p:sp>
        <p:pic>
          <p:nvPicPr>
            <p:cNvPr id="29" name="Resim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7848" y="2581711"/>
              <a:ext cx="987992" cy="1041164"/>
            </a:xfrm>
            <a:prstGeom prst="rect">
              <a:avLst/>
            </a:prstGeom>
          </p:spPr>
        </p:pic>
      </p:grpSp>
      <p:grpSp>
        <p:nvGrpSpPr>
          <p:cNvPr id="9" name="Grup 8"/>
          <p:cNvGrpSpPr/>
          <p:nvPr/>
        </p:nvGrpSpPr>
        <p:grpSpPr>
          <a:xfrm>
            <a:off x="4718766" y="2607564"/>
            <a:ext cx="1135740" cy="2528769"/>
            <a:chOff x="4718766" y="2607564"/>
            <a:chExt cx="1135740" cy="2528769"/>
          </a:xfrm>
        </p:grpSpPr>
        <p:sp>
          <p:nvSpPr>
            <p:cNvPr id="21" name="Dikdörtgen 20"/>
            <p:cNvSpPr/>
            <p:nvPr/>
          </p:nvSpPr>
          <p:spPr>
            <a:xfrm>
              <a:off x="4718766" y="4490002"/>
              <a:ext cx="1135740" cy="646331"/>
            </a:xfrm>
            <a:prstGeom prst="rect">
              <a:avLst/>
            </a:prstGeom>
          </p:spPr>
          <p:txBody>
            <a:bodyPr wrap="square">
              <a:spAutoFit/>
            </a:bodyPr>
            <a:lstStyle/>
            <a:p>
              <a:pPr algn="ctr"/>
              <a:r>
                <a:rPr lang="tr-TR" dirty="0" smtClean="0">
                  <a:solidFill>
                    <a:schemeClr val="bg1"/>
                  </a:solidFill>
                  <a:latin typeface="Garamond" panose="02020404030301010803" pitchFamily="18" charset="0"/>
                </a:rPr>
                <a:t>İŞ İLİŞKİSİ</a:t>
              </a:r>
              <a:endParaRPr lang="tr-TR" dirty="0">
                <a:solidFill>
                  <a:schemeClr val="bg1"/>
                </a:solidFill>
                <a:latin typeface="Garamond" panose="02020404030301010803" pitchFamily="18" charset="0"/>
              </a:endParaRPr>
            </a:p>
          </p:txBody>
        </p:sp>
        <p:pic>
          <p:nvPicPr>
            <p:cNvPr id="30" name="Resim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375" y="2607564"/>
              <a:ext cx="1055044" cy="989458"/>
            </a:xfrm>
            <a:prstGeom prst="rect">
              <a:avLst/>
            </a:prstGeom>
          </p:spPr>
        </p:pic>
      </p:grpSp>
      <p:grpSp>
        <p:nvGrpSpPr>
          <p:cNvPr id="11" name="Grup 10"/>
          <p:cNvGrpSpPr/>
          <p:nvPr/>
        </p:nvGrpSpPr>
        <p:grpSpPr>
          <a:xfrm>
            <a:off x="6184730" y="2610054"/>
            <a:ext cx="1290506" cy="2526279"/>
            <a:chOff x="6184730" y="2610054"/>
            <a:chExt cx="1290506" cy="2526279"/>
          </a:xfrm>
        </p:grpSpPr>
        <p:sp>
          <p:nvSpPr>
            <p:cNvPr id="24" name="Dikdörtgen 23"/>
            <p:cNvSpPr/>
            <p:nvPr/>
          </p:nvSpPr>
          <p:spPr>
            <a:xfrm>
              <a:off x="6184730" y="4490002"/>
              <a:ext cx="1290506" cy="646331"/>
            </a:xfrm>
            <a:prstGeom prst="rect">
              <a:avLst/>
            </a:prstGeom>
          </p:spPr>
          <p:txBody>
            <a:bodyPr wrap="square">
              <a:spAutoFit/>
            </a:bodyPr>
            <a:lstStyle/>
            <a:p>
              <a:pPr algn="ctr"/>
              <a:r>
                <a:rPr lang="tr-TR" dirty="0" smtClean="0">
                  <a:solidFill>
                    <a:schemeClr val="bg1"/>
                  </a:solidFill>
                  <a:latin typeface="Garamond" panose="02020404030301010803" pitchFamily="18" charset="0"/>
                </a:rPr>
                <a:t>ALT İŞVEREN</a:t>
              </a:r>
              <a:endParaRPr lang="tr-TR" dirty="0">
                <a:solidFill>
                  <a:schemeClr val="bg1"/>
                </a:solidFill>
                <a:latin typeface="Garamond" panose="02020404030301010803" pitchFamily="18" charset="0"/>
              </a:endParaRPr>
            </a:p>
          </p:txBody>
        </p:sp>
        <p:pic>
          <p:nvPicPr>
            <p:cNvPr id="31" name="Resim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7954" y="2610054"/>
              <a:ext cx="941163" cy="984478"/>
            </a:xfrm>
            <a:prstGeom prst="rect">
              <a:avLst/>
            </a:prstGeom>
          </p:spPr>
        </p:pic>
      </p:grpSp>
      <p:grpSp>
        <p:nvGrpSpPr>
          <p:cNvPr id="13" name="Grup 12"/>
          <p:cNvGrpSpPr/>
          <p:nvPr/>
        </p:nvGrpSpPr>
        <p:grpSpPr>
          <a:xfrm>
            <a:off x="7700902" y="2691838"/>
            <a:ext cx="1240579" cy="2444495"/>
            <a:chOff x="7700902" y="2691838"/>
            <a:chExt cx="1240579" cy="2444495"/>
          </a:xfrm>
        </p:grpSpPr>
        <p:sp>
          <p:nvSpPr>
            <p:cNvPr id="25" name="Dikdörtgen 24"/>
            <p:cNvSpPr/>
            <p:nvPr/>
          </p:nvSpPr>
          <p:spPr>
            <a:xfrm>
              <a:off x="7700902" y="4490002"/>
              <a:ext cx="1240579" cy="646331"/>
            </a:xfrm>
            <a:prstGeom prst="rect">
              <a:avLst/>
            </a:prstGeom>
          </p:spPr>
          <p:txBody>
            <a:bodyPr wrap="square">
              <a:spAutoFit/>
            </a:bodyPr>
            <a:lstStyle/>
            <a:p>
              <a:pPr algn="ctr"/>
              <a:r>
                <a:rPr lang="tr-TR" dirty="0" smtClean="0">
                  <a:solidFill>
                    <a:schemeClr val="bg1"/>
                  </a:solidFill>
                  <a:latin typeface="Garamond" panose="02020404030301010803" pitchFamily="18" charset="0"/>
                </a:rPr>
                <a:t>İŞVEREN VEKİLİ</a:t>
              </a:r>
              <a:endParaRPr lang="tr-TR" dirty="0">
                <a:solidFill>
                  <a:schemeClr val="bg1"/>
                </a:solidFill>
                <a:latin typeface="Garamond" panose="02020404030301010803" pitchFamily="18" charset="0"/>
              </a:endParaRPr>
            </a:p>
          </p:txBody>
        </p:sp>
        <p:pic>
          <p:nvPicPr>
            <p:cNvPr id="32" name="Resim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7651" y="2691838"/>
              <a:ext cx="891648" cy="820910"/>
            </a:xfrm>
            <a:prstGeom prst="rect">
              <a:avLst/>
            </a:prstGeom>
          </p:spPr>
        </p:pic>
      </p:grpSp>
      <p:sp>
        <p:nvSpPr>
          <p:cNvPr id="19" name="Slayt Numarası Yer Tutucusu 18"/>
          <p:cNvSpPr>
            <a:spLocks noGrp="1"/>
          </p:cNvSpPr>
          <p:nvPr>
            <p:ph type="sldNum" sz="quarter" idx="12"/>
          </p:nvPr>
        </p:nvSpPr>
        <p:spPr/>
        <p:txBody>
          <a:bodyPr/>
          <a:lstStyle/>
          <a:p>
            <a:fld id="{885776FF-AC16-4B72-9C8A-C6C7B834E379}" type="slidenum">
              <a:rPr lang="tr-TR" smtClean="0"/>
              <a:pPr/>
              <a:t>4</a:t>
            </a:fld>
            <a:endParaRPr lang="tr-TR" dirty="0"/>
          </a:p>
        </p:txBody>
      </p:sp>
    </p:spTree>
    <p:extLst>
      <p:ext uri="{BB962C8B-B14F-4D97-AF65-F5344CB8AC3E}">
        <p14:creationId xmlns:p14="http://schemas.microsoft.com/office/powerpoint/2010/main" val="421841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4"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par>
                          <p:cTn id="54" fill="hold">
                            <p:stCondLst>
                              <p:cond delay="7500"/>
                            </p:stCondLst>
                            <p:childTnLst>
                              <p:par>
                                <p:cTn id="55" presetID="42"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cs typeface="Arial" panose="020B0604020202020204" pitchFamily="34" charset="0"/>
              </a:rPr>
              <a:t>İŞ SÖZLEŞMESİ</a:t>
            </a:r>
            <a:endParaRPr lang="tr-TR" dirty="0"/>
          </a:p>
        </p:txBody>
      </p:sp>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l="-133987" t="-5395" r="133987" b="5014"/>
          <a:stretch/>
        </p:blipFill>
        <p:spPr>
          <a:xfrm>
            <a:off x="2912498" y="4343530"/>
            <a:ext cx="2335068" cy="2335068"/>
          </a:xfrm>
          <a:prstGeom prst="rect">
            <a:avLst/>
          </a:prstGeom>
        </p:spPr>
      </p:pic>
      <p:pic>
        <p:nvPicPr>
          <p:cNvPr id="16" name="Resim 15"/>
          <p:cNvPicPr>
            <a:picLocks noChangeAspect="1"/>
          </p:cNvPicPr>
          <p:nvPr/>
        </p:nvPicPr>
        <p:blipFill rotWithShape="1">
          <a:blip r:embed="rId4" cstate="print">
            <a:extLst>
              <a:ext uri="{28A0092B-C50C-407E-A947-70E740481C1C}">
                <a14:useLocalDpi xmlns:a14="http://schemas.microsoft.com/office/drawing/2010/main" val="0"/>
              </a:ext>
            </a:extLst>
          </a:blip>
          <a:srcRect b="12992"/>
          <a:stretch/>
        </p:blipFill>
        <p:spPr>
          <a:xfrm>
            <a:off x="243024" y="2609884"/>
            <a:ext cx="1985633" cy="1733646"/>
          </a:xfrm>
          <a:prstGeom prst="rect">
            <a:avLst/>
          </a:prstGeom>
        </p:spPr>
      </p:pic>
      <p:sp>
        <p:nvSpPr>
          <p:cNvPr id="7" name="Metin kutusu 6"/>
          <p:cNvSpPr txBox="1"/>
          <p:nvPr/>
        </p:nvSpPr>
        <p:spPr>
          <a:xfrm>
            <a:off x="2027583" y="1551673"/>
            <a:ext cx="6626087" cy="4493538"/>
          </a:xfrm>
          <a:prstGeom prst="rect">
            <a:avLst/>
          </a:prstGeom>
          <a:noFill/>
        </p:spPr>
        <p:txBody>
          <a:bodyPr wrap="square" rtlCol="0">
            <a:spAutoFit/>
          </a:bodyPr>
          <a:lstStyle/>
          <a:p>
            <a:pPr marL="457200" lvl="0" indent="-457200" algn="just">
              <a:buFont typeface="Wingdings" panose="05000000000000000000" pitchFamily="2" charset="2"/>
              <a:buChar char="v"/>
            </a:pPr>
            <a:r>
              <a:rPr lang="tr-TR" sz="2200" dirty="0">
                <a:solidFill>
                  <a:prstClr val="black"/>
                </a:solidFill>
                <a:latin typeface="Garamond" panose="02020404030301010803" pitchFamily="18" charset="0"/>
              </a:rPr>
              <a:t>İşçi tarafının bağımlı olarak iş görmeyi, işveren tarafının da ücret ödemeyi üstlenmesinden oluşan iki taraflı bir sözleşmedir</a:t>
            </a:r>
            <a:r>
              <a:rPr lang="tr-TR" sz="2200" dirty="0" smtClean="0">
                <a:solidFill>
                  <a:prstClr val="black"/>
                </a:solidFill>
                <a:latin typeface="Garamond" panose="02020404030301010803" pitchFamily="18" charset="0"/>
              </a:rPr>
              <a:t>.</a:t>
            </a:r>
          </a:p>
          <a:p>
            <a:pPr marL="457200" lvl="0" indent="-457200" algn="just">
              <a:buFont typeface="Wingdings" panose="05000000000000000000" pitchFamily="2" charset="2"/>
              <a:buChar char="v"/>
            </a:pPr>
            <a:r>
              <a:rPr lang="tr-TR" sz="2200" dirty="0" smtClean="0">
                <a:solidFill>
                  <a:prstClr val="black"/>
                </a:solidFill>
                <a:latin typeface="Garamond" panose="02020404030301010803" pitchFamily="18" charset="0"/>
              </a:rPr>
              <a:t>Kanunda aksi belirtilmedikçe </a:t>
            </a:r>
            <a:r>
              <a:rPr lang="tr-TR" sz="2200" b="1" dirty="0" smtClean="0">
                <a:solidFill>
                  <a:prstClr val="black"/>
                </a:solidFill>
                <a:latin typeface="Garamond" panose="02020404030301010803" pitchFamily="18" charset="0"/>
              </a:rPr>
              <a:t>özel bir şekle tâbi değildir. </a:t>
            </a:r>
            <a:r>
              <a:rPr lang="tr-TR" sz="2200" dirty="0" smtClean="0">
                <a:solidFill>
                  <a:prstClr val="black"/>
                </a:solidFill>
                <a:latin typeface="Garamond" panose="02020404030301010803" pitchFamily="18" charset="0"/>
              </a:rPr>
              <a:t>Süresi bir yıl ve daha fazla olan iş sözleşmelerinin yazılı şekilde yapılması zorunludur.</a:t>
            </a:r>
          </a:p>
          <a:p>
            <a:pPr marL="457200" lvl="0" indent="-457200" algn="just">
              <a:buFont typeface="Wingdings" panose="05000000000000000000" pitchFamily="2" charset="2"/>
              <a:buChar char="v"/>
            </a:pPr>
            <a:r>
              <a:rPr lang="tr-TR" sz="2200" dirty="0" smtClean="0">
                <a:solidFill>
                  <a:prstClr val="black"/>
                </a:solidFill>
                <a:latin typeface="Garamond" panose="02020404030301010803" pitchFamily="18" charset="0"/>
              </a:rPr>
              <a:t>Yazılı </a:t>
            </a:r>
            <a:r>
              <a:rPr lang="tr-TR" sz="2200" dirty="0">
                <a:solidFill>
                  <a:prstClr val="black"/>
                </a:solidFill>
                <a:latin typeface="Garamond" panose="02020404030301010803" pitchFamily="18" charset="0"/>
              </a:rPr>
              <a:t>sözleşme yapılmayan hallerde işveren işçiye </a:t>
            </a:r>
            <a:r>
              <a:rPr lang="tr-TR" sz="2200" b="1" dirty="0">
                <a:solidFill>
                  <a:prstClr val="black"/>
                </a:solidFill>
                <a:latin typeface="Garamond" panose="02020404030301010803" pitchFamily="18" charset="0"/>
              </a:rPr>
              <a:t>en geç </a:t>
            </a:r>
            <a:r>
              <a:rPr lang="tr-TR" sz="2200" b="1" dirty="0" smtClean="0">
                <a:solidFill>
                  <a:prstClr val="black"/>
                </a:solidFill>
                <a:latin typeface="Garamond" panose="02020404030301010803" pitchFamily="18" charset="0"/>
              </a:rPr>
              <a:t>2 </a:t>
            </a:r>
            <a:r>
              <a:rPr lang="tr-TR" sz="2200" b="1" dirty="0">
                <a:solidFill>
                  <a:prstClr val="black"/>
                </a:solidFill>
                <a:latin typeface="Garamond" panose="02020404030301010803" pitchFamily="18" charset="0"/>
              </a:rPr>
              <a:t>ay içinde</a:t>
            </a:r>
            <a:r>
              <a:rPr lang="tr-TR" sz="2200" dirty="0">
                <a:solidFill>
                  <a:prstClr val="black"/>
                </a:solidFill>
                <a:latin typeface="Garamond" panose="02020404030301010803" pitchFamily="18" charset="0"/>
              </a:rPr>
              <a:t>; genel </a:t>
            </a:r>
            <a:r>
              <a:rPr lang="tr-TR" sz="2200" dirty="0" smtClean="0">
                <a:solidFill>
                  <a:prstClr val="black"/>
                </a:solidFill>
                <a:latin typeface="Garamond" panose="02020404030301010803" pitchFamily="18" charset="0"/>
              </a:rPr>
              <a:t>ve özel çalışma koşullarını, günlük ya da haftalık çalışma süresini</a:t>
            </a:r>
            <a:r>
              <a:rPr lang="tr-TR" sz="2200" dirty="0">
                <a:solidFill>
                  <a:prstClr val="black"/>
                </a:solidFill>
                <a:latin typeface="Garamond" panose="02020404030301010803" pitchFamily="18" charset="0"/>
              </a:rPr>
              <a:t>, temel ücreti ve varsa ücret eklerini, ücret ödeme dönemini, </a:t>
            </a:r>
            <a:r>
              <a:rPr lang="tr-TR" sz="2200" dirty="0" smtClean="0">
                <a:solidFill>
                  <a:prstClr val="black"/>
                </a:solidFill>
                <a:latin typeface="Garamond" panose="02020404030301010803" pitchFamily="18" charset="0"/>
              </a:rPr>
              <a:t>süresi belirli ise sözleşmenin süresini</a:t>
            </a:r>
            <a:r>
              <a:rPr lang="tr-TR" sz="2200" dirty="0">
                <a:solidFill>
                  <a:prstClr val="black"/>
                </a:solidFill>
                <a:latin typeface="Garamond" panose="02020404030301010803" pitchFamily="18" charset="0"/>
              </a:rPr>
              <a:t>, </a:t>
            </a:r>
            <a:r>
              <a:rPr lang="tr-TR" sz="2200" dirty="0" smtClean="0">
                <a:solidFill>
                  <a:prstClr val="black"/>
                </a:solidFill>
                <a:latin typeface="Garamond" panose="02020404030301010803" pitchFamily="18" charset="0"/>
              </a:rPr>
              <a:t>fesih halinde tarafların uymak </a:t>
            </a:r>
            <a:r>
              <a:rPr lang="tr-TR" sz="2200" dirty="0">
                <a:solidFill>
                  <a:prstClr val="black"/>
                </a:solidFill>
                <a:latin typeface="Garamond" panose="02020404030301010803" pitchFamily="18" charset="0"/>
              </a:rPr>
              <a:t>zorunda oldukları hükümleri gösteren yazılı bir belge vermekle yükümlüdür</a:t>
            </a:r>
            <a:r>
              <a:rPr lang="tr-TR" sz="2200" dirty="0" smtClean="0">
                <a:solidFill>
                  <a:prstClr val="black"/>
                </a:solidFill>
                <a:latin typeface="Garamond" panose="02020404030301010803" pitchFamily="18" charset="0"/>
              </a:rPr>
              <a:t>.</a:t>
            </a:r>
            <a:endParaRPr lang="tr-TR" sz="2200" dirty="0">
              <a:solidFill>
                <a:prstClr val="black"/>
              </a:solidFill>
              <a:latin typeface="Garamond" panose="02020404030301010803" pitchFamily="18" charset="0"/>
            </a:endParaRPr>
          </a:p>
        </p:txBody>
      </p:sp>
      <p:sp>
        <p:nvSpPr>
          <p:cNvPr id="8" name="Slayt Numarası Yer Tutucusu 7"/>
          <p:cNvSpPr>
            <a:spLocks noGrp="1"/>
          </p:cNvSpPr>
          <p:nvPr>
            <p:ph type="sldNum" sz="quarter" idx="12"/>
          </p:nvPr>
        </p:nvSpPr>
        <p:spPr/>
        <p:txBody>
          <a:bodyPr/>
          <a:lstStyle/>
          <a:p>
            <a:fld id="{885776FF-AC16-4B72-9C8A-C6C7B834E379}" type="slidenum">
              <a:rPr lang="tr-TR" smtClean="0"/>
              <a:pPr/>
              <a:t>5</a:t>
            </a:fld>
            <a:endParaRPr lang="tr-TR" dirty="0"/>
          </a:p>
        </p:txBody>
      </p:sp>
    </p:spTree>
    <p:extLst>
      <p:ext uri="{BB962C8B-B14F-4D97-AF65-F5344CB8AC3E}">
        <p14:creationId xmlns:p14="http://schemas.microsoft.com/office/powerpoint/2010/main" val="410317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İ</a:t>
            </a:r>
            <a:r>
              <a:rPr lang="en-US" dirty="0"/>
              <a:t>Ş SÖZLEŞMES</a:t>
            </a:r>
            <a:r>
              <a:rPr lang="tr-TR" dirty="0"/>
              <a:t>İNİN TÜRLERİ</a:t>
            </a:r>
            <a:endParaRPr lang="en-US" dirty="0"/>
          </a:p>
        </p:txBody>
      </p:sp>
      <p:grpSp>
        <p:nvGrpSpPr>
          <p:cNvPr id="39" name="Grup 38"/>
          <p:cNvGrpSpPr/>
          <p:nvPr/>
        </p:nvGrpSpPr>
        <p:grpSpPr>
          <a:xfrm>
            <a:off x="1302401" y="2367901"/>
            <a:ext cx="2111927" cy="1557097"/>
            <a:chOff x="1302401" y="2367901"/>
            <a:chExt cx="2111927" cy="1557097"/>
          </a:xfrm>
        </p:grpSpPr>
        <p:sp>
          <p:nvSpPr>
            <p:cNvPr id="9" name="Shape 859"/>
            <p:cNvSpPr/>
            <p:nvPr/>
          </p:nvSpPr>
          <p:spPr>
            <a:xfrm>
              <a:off x="1302401" y="2367901"/>
              <a:ext cx="1959833" cy="1520740"/>
            </a:xfrm>
            <a:custGeom>
              <a:avLst/>
              <a:gdLst/>
              <a:ahLst/>
              <a:cxnLst>
                <a:cxn ang="0">
                  <a:pos x="wd2" y="hd2"/>
                </a:cxn>
                <a:cxn ang="5400000">
                  <a:pos x="wd2" y="hd2"/>
                </a:cxn>
                <a:cxn ang="10800000">
                  <a:pos x="wd2" y="hd2"/>
                </a:cxn>
                <a:cxn ang="16200000">
                  <a:pos x="wd2" y="hd2"/>
                </a:cxn>
              </a:cxnLst>
              <a:rect l="0" t="0" r="r" b="b"/>
              <a:pathLst>
                <a:path w="21600" h="21600" extrusionOk="0">
                  <a:moveTo>
                    <a:pt x="21161" y="6407"/>
                  </a:moveTo>
                  <a:lnTo>
                    <a:pt x="16100" y="431"/>
                  </a:lnTo>
                  <a:lnTo>
                    <a:pt x="0" y="431"/>
                  </a:lnTo>
                  <a:lnTo>
                    <a:pt x="0" y="0"/>
                  </a:lnTo>
                  <a:lnTo>
                    <a:pt x="16225" y="0"/>
                  </a:lnTo>
                  <a:lnTo>
                    <a:pt x="16225" y="154"/>
                  </a:lnTo>
                  <a:lnTo>
                    <a:pt x="16303" y="62"/>
                  </a:lnTo>
                  <a:lnTo>
                    <a:pt x="21600" y="6299"/>
                  </a:lnTo>
                  <a:lnTo>
                    <a:pt x="21476" y="6453"/>
                  </a:lnTo>
                  <a:lnTo>
                    <a:pt x="21495" y="6476"/>
                  </a:lnTo>
                  <a:cubicBezTo>
                    <a:pt x="18555" y="10688"/>
                    <a:pt x="16630" y="15909"/>
                    <a:pt x="16153" y="21600"/>
                  </a:cubicBezTo>
                  <a:lnTo>
                    <a:pt x="15878" y="21600"/>
                  </a:lnTo>
                  <a:cubicBezTo>
                    <a:pt x="16316" y="16017"/>
                    <a:pt x="18149" y="10781"/>
                    <a:pt x="21161" y="6407"/>
                  </a:cubicBezTo>
                </a:path>
              </a:pathLst>
            </a:custGeom>
            <a:solidFill>
              <a:srgbClr val="9F6164"/>
            </a:solid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3" name="Shape 863"/>
            <p:cNvSpPr/>
            <p:nvPr/>
          </p:nvSpPr>
          <p:spPr>
            <a:xfrm rot="21394239">
              <a:off x="2709520" y="2740528"/>
              <a:ext cx="704808" cy="1184470"/>
            </a:xfrm>
            <a:custGeom>
              <a:avLst/>
              <a:gdLst/>
              <a:ahLst/>
              <a:cxnLst>
                <a:cxn ang="0">
                  <a:pos x="wd2" y="hd2"/>
                </a:cxn>
                <a:cxn ang="5400000">
                  <a:pos x="wd2" y="hd2"/>
                </a:cxn>
                <a:cxn ang="10800000">
                  <a:pos x="wd2" y="hd2"/>
                </a:cxn>
                <a:cxn ang="16200000">
                  <a:pos x="wd2" y="hd2"/>
                </a:cxn>
              </a:cxnLst>
              <a:rect l="0" t="0" r="r" b="b"/>
              <a:pathLst>
                <a:path w="21600" h="21600" extrusionOk="0">
                  <a:moveTo>
                    <a:pt x="21600" y="3354"/>
                  </a:moveTo>
                  <a:cubicBezTo>
                    <a:pt x="14566" y="8385"/>
                    <a:pt x="10008" y="14680"/>
                    <a:pt x="8886" y="21600"/>
                  </a:cubicBezTo>
                  <a:lnTo>
                    <a:pt x="0" y="21091"/>
                  </a:lnTo>
                  <a:cubicBezTo>
                    <a:pt x="0" y="21091"/>
                    <a:pt x="659" y="8184"/>
                    <a:pt x="14815" y="0"/>
                  </a:cubicBezTo>
                  <a:lnTo>
                    <a:pt x="21600" y="3354"/>
                  </a:lnTo>
                </a:path>
              </a:pathLst>
            </a:custGeom>
            <a:solidFill>
              <a:srgbClr val="9F6164"/>
            </a:solid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34" name="Grup 33"/>
          <p:cNvGrpSpPr/>
          <p:nvPr/>
        </p:nvGrpSpPr>
        <p:grpSpPr>
          <a:xfrm>
            <a:off x="1043896" y="4171747"/>
            <a:ext cx="2436214" cy="1189602"/>
            <a:chOff x="1043896" y="4171747"/>
            <a:chExt cx="2436214" cy="1189602"/>
          </a:xfrm>
          <a:solidFill>
            <a:srgbClr val="C63D44"/>
          </a:solidFill>
        </p:grpSpPr>
        <p:sp>
          <p:nvSpPr>
            <p:cNvPr id="10" name="Shape 860"/>
            <p:cNvSpPr/>
            <p:nvPr/>
          </p:nvSpPr>
          <p:spPr>
            <a:xfrm>
              <a:off x="1043896" y="4184573"/>
              <a:ext cx="2205360" cy="11767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53" y="0"/>
                  </a:lnTo>
                  <a:lnTo>
                    <a:pt x="16953" y="299"/>
                  </a:lnTo>
                  <a:cubicBezTo>
                    <a:pt x="17375" y="8221"/>
                    <a:pt x="19043" y="15461"/>
                    <a:pt x="21600" y="21269"/>
                  </a:cubicBezTo>
                  <a:lnTo>
                    <a:pt x="21423" y="21600"/>
                  </a:lnTo>
                  <a:cubicBezTo>
                    <a:pt x="18770" y="15578"/>
                    <a:pt x="17164" y="8350"/>
                    <a:pt x="16731" y="598"/>
                  </a:cubicBezTo>
                  <a:lnTo>
                    <a:pt x="0" y="598"/>
                  </a:lnTo>
                  <a:lnTo>
                    <a:pt x="0" y="0"/>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4" name="Shape 864"/>
            <p:cNvSpPr/>
            <p:nvPr/>
          </p:nvSpPr>
          <p:spPr>
            <a:xfrm>
              <a:off x="2777868" y="4171747"/>
              <a:ext cx="702242" cy="1171646"/>
            </a:xfrm>
            <a:custGeom>
              <a:avLst/>
              <a:gdLst/>
              <a:ahLst/>
              <a:cxnLst>
                <a:cxn ang="0">
                  <a:pos x="wd2" y="hd2"/>
                </a:cxn>
                <a:cxn ang="5400000">
                  <a:pos x="wd2" y="hd2"/>
                </a:cxn>
                <a:cxn ang="10800000">
                  <a:pos x="wd2" y="hd2"/>
                </a:cxn>
                <a:cxn ang="16200000">
                  <a:pos x="wd2" y="hd2"/>
                </a:cxn>
              </a:cxnLst>
              <a:rect l="0" t="0" r="r" b="b"/>
              <a:pathLst>
                <a:path w="21600" h="21600" extrusionOk="0">
                  <a:moveTo>
                    <a:pt x="8923" y="0"/>
                  </a:moveTo>
                  <a:cubicBezTo>
                    <a:pt x="10085" y="6871"/>
                    <a:pt x="14626" y="13099"/>
                    <a:pt x="21600" y="18127"/>
                  </a:cubicBezTo>
                  <a:lnTo>
                    <a:pt x="14591" y="21600"/>
                  </a:lnTo>
                  <a:cubicBezTo>
                    <a:pt x="14591" y="21600"/>
                    <a:pt x="1359" y="13528"/>
                    <a:pt x="0" y="547"/>
                  </a:cubicBezTo>
                  <a:lnTo>
                    <a:pt x="8923" y="0"/>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33" name="Grup 32"/>
          <p:cNvGrpSpPr/>
          <p:nvPr/>
        </p:nvGrpSpPr>
        <p:grpSpPr>
          <a:xfrm>
            <a:off x="1557807" y="5286663"/>
            <a:ext cx="3074912" cy="738152"/>
            <a:chOff x="1557807" y="5286663"/>
            <a:chExt cx="3074912" cy="738152"/>
          </a:xfrm>
          <a:solidFill>
            <a:srgbClr val="ED1B24"/>
          </a:solidFill>
        </p:grpSpPr>
        <p:sp>
          <p:nvSpPr>
            <p:cNvPr id="6" name="Shape 856"/>
            <p:cNvSpPr/>
            <p:nvPr/>
          </p:nvSpPr>
          <p:spPr>
            <a:xfrm>
              <a:off x="1557807" y="5514952"/>
              <a:ext cx="3044130" cy="509863"/>
            </a:xfrm>
            <a:custGeom>
              <a:avLst/>
              <a:gdLst/>
              <a:ahLst/>
              <a:cxnLst>
                <a:cxn ang="0">
                  <a:pos x="wd2" y="hd2"/>
                </a:cxn>
                <a:cxn ang="5400000">
                  <a:pos x="wd2" y="hd2"/>
                </a:cxn>
                <a:cxn ang="10800000">
                  <a:pos x="wd2" y="hd2"/>
                </a:cxn>
                <a:cxn ang="16200000">
                  <a:pos x="wd2" y="hd2"/>
                </a:cxn>
              </a:cxnLst>
              <a:rect l="0" t="0" r="r" b="b"/>
              <a:pathLst>
                <a:path w="21600" h="21600" extrusionOk="0">
                  <a:moveTo>
                    <a:pt x="13492" y="494"/>
                  </a:moveTo>
                  <a:cubicBezTo>
                    <a:pt x="15754" y="11479"/>
                    <a:pt x="18549" y="18736"/>
                    <a:pt x="21600" y="20539"/>
                  </a:cubicBezTo>
                  <a:lnTo>
                    <a:pt x="21600" y="21600"/>
                  </a:lnTo>
                  <a:cubicBezTo>
                    <a:pt x="18607" y="19921"/>
                    <a:pt x="15800" y="13034"/>
                    <a:pt x="13459" y="1679"/>
                  </a:cubicBezTo>
                  <a:lnTo>
                    <a:pt x="10230" y="20958"/>
                  </a:lnTo>
                  <a:lnTo>
                    <a:pt x="10230" y="21180"/>
                  </a:lnTo>
                  <a:lnTo>
                    <a:pt x="0" y="21180"/>
                  </a:lnTo>
                  <a:lnTo>
                    <a:pt x="0" y="19773"/>
                  </a:lnTo>
                  <a:lnTo>
                    <a:pt x="10102" y="19773"/>
                  </a:lnTo>
                  <a:lnTo>
                    <a:pt x="13409" y="0"/>
                  </a:lnTo>
                  <a:lnTo>
                    <a:pt x="13492" y="494"/>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5" name="Shape 865"/>
            <p:cNvSpPr/>
            <p:nvPr/>
          </p:nvSpPr>
          <p:spPr>
            <a:xfrm>
              <a:off x="3448247" y="5286663"/>
              <a:ext cx="1184472" cy="712562"/>
            </a:xfrm>
            <a:custGeom>
              <a:avLst/>
              <a:gdLst/>
              <a:ahLst/>
              <a:cxnLst>
                <a:cxn ang="0">
                  <a:pos x="wd2" y="hd2"/>
                </a:cxn>
                <a:cxn ang="5400000">
                  <a:pos x="wd2" y="hd2"/>
                </a:cxn>
                <a:cxn ang="10800000">
                  <a:pos x="wd2" y="hd2"/>
                </a:cxn>
                <a:cxn ang="16200000">
                  <a:pos x="wd2" y="hd2"/>
                </a:cxn>
              </a:cxnLst>
              <a:rect l="0" t="0" r="r" b="b"/>
              <a:pathLst>
                <a:path w="21600" h="21220" extrusionOk="0">
                  <a:moveTo>
                    <a:pt x="3445" y="0"/>
                  </a:moveTo>
                  <a:cubicBezTo>
                    <a:pt x="8468" y="6790"/>
                    <a:pt x="14721" y="11242"/>
                    <a:pt x="21600" y="12264"/>
                  </a:cubicBezTo>
                  <a:lnTo>
                    <a:pt x="21059" y="21219"/>
                  </a:lnTo>
                  <a:cubicBezTo>
                    <a:pt x="21059" y="21219"/>
                    <a:pt x="10652" y="21600"/>
                    <a:pt x="0" y="6790"/>
                  </a:cubicBezTo>
                  <a:lnTo>
                    <a:pt x="3445" y="0"/>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32" name="Grup 31"/>
          <p:cNvGrpSpPr/>
          <p:nvPr/>
        </p:nvGrpSpPr>
        <p:grpSpPr>
          <a:xfrm>
            <a:off x="4823016" y="5321790"/>
            <a:ext cx="1202427" cy="1358894"/>
            <a:chOff x="4823016" y="5321790"/>
            <a:chExt cx="1202427" cy="1358894"/>
          </a:xfrm>
          <a:solidFill>
            <a:srgbClr val="CE1118"/>
          </a:solidFill>
        </p:grpSpPr>
        <p:sp>
          <p:nvSpPr>
            <p:cNvPr id="12" name="Shape 862"/>
            <p:cNvSpPr/>
            <p:nvPr/>
          </p:nvSpPr>
          <p:spPr>
            <a:xfrm>
              <a:off x="4848667" y="5542384"/>
              <a:ext cx="1176776" cy="1138300"/>
            </a:xfrm>
            <a:custGeom>
              <a:avLst/>
              <a:gdLst/>
              <a:ahLst/>
              <a:cxnLst>
                <a:cxn ang="0">
                  <a:pos x="wd2" y="hd2"/>
                </a:cxn>
                <a:cxn ang="5400000">
                  <a:pos x="wd2" y="hd2"/>
                </a:cxn>
                <a:cxn ang="10800000">
                  <a:pos x="wd2" y="hd2"/>
                </a:cxn>
                <a:cxn ang="16200000">
                  <a:pos x="wd2" y="hd2"/>
                </a:cxn>
              </a:cxnLst>
              <a:rect l="0" t="0" r="r" b="b"/>
              <a:pathLst>
                <a:path w="21600" h="21600" extrusionOk="0">
                  <a:moveTo>
                    <a:pt x="598" y="9432"/>
                  </a:moveTo>
                  <a:lnTo>
                    <a:pt x="598" y="21600"/>
                  </a:lnTo>
                  <a:lnTo>
                    <a:pt x="0" y="21600"/>
                  </a:lnTo>
                  <a:lnTo>
                    <a:pt x="0" y="8991"/>
                  </a:lnTo>
                  <a:lnTo>
                    <a:pt x="299" y="8991"/>
                  </a:lnTo>
                  <a:cubicBezTo>
                    <a:pt x="8221" y="8185"/>
                    <a:pt x="15450" y="4953"/>
                    <a:pt x="21269" y="0"/>
                  </a:cubicBezTo>
                  <a:lnTo>
                    <a:pt x="21600" y="342"/>
                  </a:lnTo>
                  <a:cubicBezTo>
                    <a:pt x="15578" y="5483"/>
                    <a:pt x="8339" y="8594"/>
                    <a:pt x="598" y="9432"/>
                  </a:cubicBez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6" name="Shape 866"/>
            <p:cNvSpPr/>
            <p:nvPr/>
          </p:nvSpPr>
          <p:spPr>
            <a:xfrm>
              <a:off x="4823016" y="5321790"/>
              <a:ext cx="1184471" cy="694547"/>
            </a:xfrm>
            <a:custGeom>
              <a:avLst/>
              <a:gdLst/>
              <a:ahLst/>
              <a:cxnLst>
                <a:cxn ang="0">
                  <a:pos x="wd2" y="hd2"/>
                </a:cxn>
                <a:cxn ang="5400000">
                  <a:pos x="wd2" y="hd2"/>
                </a:cxn>
                <a:cxn ang="10800000">
                  <a:pos x="wd2" y="hd2"/>
                </a:cxn>
                <a:cxn ang="16200000">
                  <a:pos x="wd2" y="hd2"/>
                </a:cxn>
              </a:cxnLst>
              <a:rect l="0" t="0" r="r" b="b"/>
              <a:pathLst>
                <a:path w="21600" h="21600" extrusionOk="0">
                  <a:moveTo>
                    <a:pt x="0" y="12663"/>
                  </a:moveTo>
                  <a:cubicBezTo>
                    <a:pt x="6920" y="11632"/>
                    <a:pt x="13247" y="7037"/>
                    <a:pt x="18310" y="0"/>
                  </a:cubicBezTo>
                  <a:lnTo>
                    <a:pt x="21600" y="6838"/>
                  </a:lnTo>
                  <a:cubicBezTo>
                    <a:pt x="13692" y="20623"/>
                    <a:pt x="456" y="21600"/>
                    <a:pt x="456" y="21600"/>
                  </a:cubicBezTo>
                  <a:lnTo>
                    <a:pt x="0" y="12663"/>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31" name="Grup 30"/>
          <p:cNvGrpSpPr/>
          <p:nvPr/>
        </p:nvGrpSpPr>
        <p:grpSpPr>
          <a:xfrm>
            <a:off x="5931019" y="4199179"/>
            <a:ext cx="2702979" cy="1661570"/>
            <a:chOff x="5931019" y="4199179"/>
            <a:chExt cx="2702979" cy="1661570"/>
          </a:xfrm>
          <a:solidFill>
            <a:srgbClr val="B20E15"/>
          </a:solidFill>
        </p:grpSpPr>
        <p:sp>
          <p:nvSpPr>
            <p:cNvPr id="11" name="Shape 861"/>
            <p:cNvSpPr/>
            <p:nvPr/>
          </p:nvSpPr>
          <p:spPr>
            <a:xfrm>
              <a:off x="6164439" y="4229960"/>
              <a:ext cx="2469559" cy="1630789"/>
            </a:xfrm>
            <a:custGeom>
              <a:avLst/>
              <a:gdLst/>
              <a:ahLst/>
              <a:cxnLst>
                <a:cxn ang="0">
                  <a:pos x="wd2" y="hd2"/>
                </a:cxn>
                <a:cxn ang="5400000">
                  <a:pos x="wd2" y="hd2"/>
                </a:cxn>
                <a:cxn ang="10800000">
                  <a:pos x="wd2" y="hd2"/>
                </a:cxn>
                <a:cxn ang="16200000">
                  <a:pos x="wd2" y="hd2"/>
                </a:cxn>
              </a:cxnLst>
              <a:rect l="0" t="0" r="r" b="b"/>
              <a:pathLst>
                <a:path w="21600" h="21600" extrusionOk="0">
                  <a:moveTo>
                    <a:pt x="4277" y="21146"/>
                  </a:moveTo>
                  <a:lnTo>
                    <a:pt x="4277" y="21169"/>
                  </a:lnTo>
                  <a:lnTo>
                    <a:pt x="21600" y="21169"/>
                  </a:lnTo>
                  <a:lnTo>
                    <a:pt x="21600" y="21600"/>
                  </a:lnTo>
                  <a:lnTo>
                    <a:pt x="4120" y="21600"/>
                  </a:lnTo>
                  <a:lnTo>
                    <a:pt x="4120" y="21538"/>
                  </a:lnTo>
                  <a:lnTo>
                    <a:pt x="0" y="15301"/>
                  </a:lnTo>
                  <a:lnTo>
                    <a:pt x="102" y="15147"/>
                  </a:lnTo>
                  <a:lnTo>
                    <a:pt x="86" y="15124"/>
                  </a:lnTo>
                  <a:cubicBezTo>
                    <a:pt x="2370" y="10912"/>
                    <a:pt x="3860" y="5691"/>
                    <a:pt x="4237" y="0"/>
                  </a:cubicBezTo>
                  <a:lnTo>
                    <a:pt x="4450" y="0"/>
                  </a:lnTo>
                  <a:cubicBezTo>
                    <a:pt x="4104" y="5583"/>
                    <a:pt x="2685" y="10819"/>
                    <a:pt x="346" y="15193"/>
                  </a:cubicBezTo>
                  <a:lnTo>
                    <a:pt x="4277" y="21146"/>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7" name="Shape 867"/>
            <p:cNvSpPr/>
            <p:nvPr/>
          </p:nvSpPr>
          <p:spPr>
            <a:xfrm>
              <a:off x="5931019" y="4199179"/>
              <a:ext cx="715068" cy="1184472"/>
            </a:xfrm>
            <a:custGeom>
              <a:avLst/>
              <a:gdLst/>
              <a:ahLst/>
              <a:cxnLst>
                <a:cxn ang="0">
                  <a:pos x="wd2" y="hd2"/>
                </a:cxn>
                <a:cxn ang="5400000">
                  <a:pos x="wd2" y="hd2"/>
                </a:cxn>
                <a:cxn ang="10800000">
                  <a:pos x="wd2" y="hd2"/>
                </a:cxn>
                <a:cxn ang="16200000">
                  <a:pos x="wd2" y="hd2"/>
                </a:cxn>
              </a:cxnLst>
              <a:rect l="0" t="0" r="r" b="b"/>
              <a:pathLst>
                <a:path w="21600" h="21600" extrusionOk="0">
                  <a:moveTo>
                    <a:pt x="12626" y="0"/>
                  </a:moveTo>
                  <a:lnTo>
                    <a:pt x="21600" y="541"/>
                  </a:lnTo>
                  <a:cubicBezTo>
                    <a:pt x="21196" y="12655"/>
                    <a:pt x="6972" y="21600"/>
                    <a:pt x="6972" y="21600"/>
                  </a:cubicBezTo>
                  <a:lnTo>
                    <a:pt x="0" y="18071"/>
                  </a:lnTo>
                  <a:cubicBezTo>
                    <a:pt x="6937" y="13079"/>
                    <a:pt x="11485" y="6857"/>
                    <a:pt x="12626" y="0"/>
                  </a:cubicBez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30" name="Grup 29"/>
          <p:cNvGrpSpPr/>
          <p:nvPr/>
        </p:nvGrpSpPr>
        <p:grpSpPr>
          <a:xfrm>
            <a:off x="5948974" y="2647326"/>
            <a:ext cx="2411603" cy="1202427"/>
            <a:chOff x="5948974" y="2647326"/>
            <a:chExt cx="2411603" cy="1202427"/>
          </a:xfrm>
          <a:solidFill>
            <a:srgbClr val="A30E14"/>
          </a:solidFill>
        </p:grpSpPr>
        <p:sp>
          <p:nvSpPr>
            <p:cNvPr id="7" name="Shape 857"/>
            <p:cNvSpPr/>
            <p:nvPr/>
          </p:nvSpPr>
          <p:spPr>
            <a:xfrm>
              <a:off x="6174699" y="2647326"/>
              <a:ext cx="2185878" cy="11767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333" y="21600"/>
                  </a:lnTo>
                  <a:lnTo>
                    <a:pt x="3333" y="21301"/>
                  </a:lnTo>
                  <a:cubicBezTo>
                    <a:pt x="3030" y="13379"/>
                    <a:pt x="1834" y="6139"/>
                    <a:pt x="0" y="331"/>
                  </a:cubicBezTo>
                  <a:lnTo>
                    <a:pt x="127" y="0"/>
                  </a:lnTo>
                  <a:cubicBezTo>
                    <a:pt x="2030" y="6022"/>
                    <a:pt x="3181" y="13250"/>
                    <a:pt x="3492" y="21002"/>
                  </a:cubicBezTo>
                  <a:lnTo>
                    <a:pt x="21600" y="21002"/>
                  </a:lnTo>
                  <a:lnTo>
                    <a:pt x="21600" y="21600"/>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8" name="Shape 868"/>
            <p:cNvSpPr/>
            <p:nvPr/>
          </p:nvSpPr>
          <p:spPr>
            <a:xfrm>
              <a:off x="5948974" y="2665282"/>
              <a:ext cx="702243" cy="1184471"/>
            </a:xfrm>
            <a:custGeom>
              <a:avLst/>
              <a:gdLst/>
              <a:ahLst/>
              <a:cxnLst>
                <a:cxn ang="0">
                  <a:pos x="wd2" y="hd2"/>
                </a:cxn>
                <a:cxn ang="5400000">
                  <a:pos x="wd2" y="hd2"/>
                </a:cxn>
                <a:cxn ang="10800000">
                  <a:pos x="wd2" y="hd2"/>
                </a:cxn>
                <a:cxn ang="16200000">
                  <a:pos x="wd2" y="hd2"/>
                </a:cxn>
              </a:cxnLst>
              <a:rect l="0" t="0" r="r" b="b"/>
              <a:pathLst>
                <a:path w="21600" h="21600" extrusionOk="0">
                  <a:moveTo>
                    <a:pt x="12463" y="21600"/>
                  </a:moveTo>
                  <a:cubicBezTo>
                    <a:pt x="11444" y="14718"/>
                    <a:pt x="6902" y="8441"/>
                    <a:pt x="0" y="3383"/>
                  </a:cubicBezTo>
                  <a:lnTo>
                    <a:pt x="7009" y="0"/>
                  </a:lnTo>
                  <a:cubicBezTo>
                    <a:pt x="21493" y="9363"/>
                    <a:pt x="21600" y="21123"/>
                    <a:pt x="21600" y="21123"/>
                  </a:cubicBezTo>
                  <a:lnTo>
                    <a:pt x="12463" y="21600"/>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29" name="Grup 28"/>
          <p:cNvGrpSpPr/>
          <p:nvPr/>
        </p:nvGrpSpPr>
        <p:grpSpPr>
          <a:xfrm>
            <a:off x="4851231" y="2029579"/>
            <a:ext cx="3072345" cy="735587"/>
            <a:chOff x="4851231" y="2029579"/>
            <a:chExt cx="3072345" cy="735587"/>
          </a:xfrm>
          <a:solidFill>
            <a:srgbClr val="810A10"/>
          </a:solidFill>
        </p:grpSpPr>
        <p:sp>
          <p:nvSpPr>
            <p:cNvPr id="5" name="Shape 855"/>
            <p:cNvSpPr/>
            <p:nvPr/>
          </p:nvSpPr>
          <p:spPr>
            <a:xfrm>
              <a:off x="4879446" y="2029579"/>
              <a:ext cx="3044130" cy="509863"/>
            </a:xfrm>
            <a:custGeom>
              <a:avLst/>
              <a:gdLst/>
              <a:ahLst/>
              <a:cxnLst>
                <a:cxn ang="0">
                  <a:pos x="wd2" y="hd2"/>
                </a:cxn>
                <a:cxn ang="5400000">
                  <a:pos x="wd2" y="hd2"/>
                </a:cxn>
                <a:cxn ang="10800000">
                  <a:pos x="wd2" y="hd2"/>
                </a:cxn>
                <a:cxn ang="16200000">
                  <a:pos x="wd2" y="hd2"/>
                </a:cxn>
              </a:cxnLst>
              <a:rect l="0" t="0" r="r" b="b"/>
              <a:pathLst>
                <a:path w="21600" h="21600" extrusionOk="0">
                  <a:moveTo>
                    <a:pt x="8108" y="21106"/>
                  </a:moveTo>
                  <a:cubicBezTo>
                    <a:pt x="5850" y="10121"/>
                    <a:pt x="3055" y="2864"/>
                    <a:pt x="0" y="1061"/>
                  </a:cubicBezTo>
                  <a:lnTo>
                    <a:pt x="0" y="0"/>
                  </a:lnTo>
                  <a:cubicBezTo>
                    <a:pt x="2997" y="1679"/>
                    <a:pt x="5805" y="8566"/>
                    <a:pt x="8145" y="19921"/>
                  </a:cubicBezTo>
                  <a:lnTo>
                    <a:pt x="11374" y="642"/>
                  </a:lnTo>
                  <a:lnTo>
                    <a:pt x="11374" y="420"/>
                  </a:lnTo>
                  <a:lnTo>
                    <a:pt x="21600" y="420"/>
                  </a:lnTo>
                  <a:lnTo>
                    <a:pt x="21600" y="1827"/>
                  </a:lnTo>
                  <a:lnTo>
                    <a:pt x="11502" y="1827"/>
                  </a:lnTo>
                  <a:lnTo>
                    <a:pt x="8191" y="21600"/>
                  </a:lnTo>
                  <a:lnTo>
                    <a:pt x="8108" y="21106"/>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19" name="Shape 869"/>
            <p:cNvSpPr/>
            <p:nvPr/>
          </p:nvSpPr>
          <p:spPr>
            <a:xfrm>
              <a:off x="4851231" y="2055230"/>
              <a:ext cx="1181906" cy="709936"/>
            </a:xfrm>
            <a:custGeom>
              <a:avLst/>
              <a:gdLst/>
              <a:ahLst/>
              <a:cxnLst>
                <a:cxn ang="0">
                  <a:pos x="wd2" y="hd2"/>
                </a:cxn>
                <a:cxn ang="5400000">
                  <a:pos x="wd2" y="hd2"/>
                </a:cxn>
                <a:cxn ang="10800000">
                  <a:pos x="wd2" y="hd2"/>
                </a:cxn>
                <a:cxn ang="16200000">
                  <a:pos x="wd2" y="hd2"/>
                </a:cxn>
              </a:cxnLst>
              <a:rect l="0" t="0" r="r" b="b"/>
              <a:pathLst>
                <a:path w="21600" h="21600" extrusionOk="0">
                  <a:moveTo>
                    <a:pt x="18188" y="21600"/>
                  </a:moveTo>
                  <a:cubicBezTo>
                    <a:pt x="13170" y="14601"/>
                    <a:pt x="6878" y="9941"/>
                    <a:pt x="0" y="8789"/>
                  </a:cubicBezTo>
                  <a:lnTo>
                    <a:pt x="489" y="0"/>
                  </a:lnTo>
                  <a:cubicBezTo>
                    <a:pt x="14648" y="1949"/>
                    <a:pt x="21600" y="14743"/>
                    <a:pt x="21600" y="14743"/>
                  </a:cubicBezTo>
                  <a:lnTo>
                    <a:pt x="18188" y="21600"/>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grpSp>
        <p:nvGrpSpPr>
          <p:cNvPr id="36" name="Grup 35"/>
          <p:cNvGrpSpPr/>
          <p:nvPr/>
        </p:nvGrpSpPr>
        <p:grpSpPr>
          <a:xfrm>
            <a:off x="3296813" y="1390882"/>
            <a:ext cx="1202427" cy="1361459"/>
            <a:chOff x="3296813" y="1390882"/>
            <a:chExt cx="1202427" cy="1361459"/>
          </a:xfrm>
          <a:solidFill>
            <a:srgbClr val="837575"/>
          </a:solidFill>
        </p:grpSpPr>
        <p:sp>
          <p:nvSpPr>
            <p:cNvPr id="8" name="Shape 858"/>
            <p:cNvSpPr/>
            <p:nvPr/>
          </p:nvSpPr>
          <p:spPr>
            <a:xfrm>
              <a:off x="3296813" y="1390882"/>
              <a:ext cx="1176777" cy="1138301"/>
            </a:xfrm>
            <a:custGeom>
              <a:avLst/>
              <a:gdLst/>
              <a:ahLst/>
              <a:cxnLst>
                <a:cxn ang="0">
                  <a:pos x="wd2" y="hd2"/>
                </a:cxn>
                <a:cxn ang="5400000">
                  <a:pos x="wd2" y="hd2"/>
                </a:cxn>
                <a:cxn ang="10800000">
                  <a:pos x="wd2" y="hd2"/>
                </a:cxn>
                <a:cxn ang="16200000">
                  <a:pos x="wd2" y="hd2"/>
                </a:cxn>
              </a:cxnLst>
              <a:rect l="0" t="0" r="r" b="b"/>
              <a:pathLst>
                <a:path w="21600" h="21600" extrusionOk="0">
                  <a:moveTo>
                    <a:pt x="20992" y="12168"/>
                  </a:moveTo>
                  <a:lnTo>
                    <a:pt x="20992" y="0"/>
                  </a:lnTo>
                  <a:lnTo>
                    <a:pt x="21600" y="0"/>
                  </a:lnTo>
                  <a:lnTo>
                    <a:pt x="21600" y="12609"/>
                  </a:lnTo>
                  <a:lnTo>
                    <a:pt x="21291" y="12609"/>
                  </a:lnTo>
                  <a:cubicBezTo>
                    <a:pt x="13372" y="13415"/>
                    <a:pt x="6147" y="16658"/>
                    <a:pt x="331" y="21600"/>
                  </a:cubicBezTo>
                  <a:lnTo>
                    <a:pt x="0" y="21258"/>
                  </a:lnTo>
                  <a:cubicBezTo>
                    <a:pt x="6030" y="16128"/>
                    <a:pt x="13255" y="13006"/>
                    <a:pt x="20992" y="12168"/>
                  </a:cubicBez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sp>
          <p:nvSpPr>
            <p:cNvPr id="20" name="Shape 870"/>
            <p:cNvSpPr/>
            <p:nvPr/>
          </p:nvSpPr>
          <p:spPr>
            <a:xfrm>
              <a:off x="3314768" y="2054411"/>
              <a:ext cx="1184472" cy="697930"/>
            </a:xfrm>
            <a:custGeom>
              <a:avLst/>
              <a:gdLst/>
              <a:ahLst/>
              <a:cxnLst>
                <a:cxn ang="0">
                  <a:pos x="wd2" y="hd2"/>
                </a:cxn>
                <a:cxn ang="5400000">
                  <a:pos x="wd2" y="hd2"/>
                </a:cxn>
                <a:cxn ang="10800000">
                  <a:pos x="wd2" y="hd2"/>
                </a:cxn>
                <a:cxn ang="16200000">
                  <a:pos x="wd2" y="hd2"/>
                </a:cxn>
              </a:cxnLst>
              <a:rect l="0" t="0" r="r" b="b"/>
              <a:pathLst>
                <a:path w="21600" h="21546" extrusionOk="0">
                  <a:moveTo>
                    <a:pt x="21600" y="8877"/>
                  </a:moveTo>
                  <a:cubicBezTo>
                    <a:pt x="14690" y="9883"/>
                    <a:pt x="8405" y="14502"/>
                    <a:pt x="3317" y="21546"/>
                  </a:cubicBezTo>
                  <a:lnTo>
                    <a:pt x="0" y="14646"/>
                  </a:lnTo>
                  <a:cubicBezTo>
                    <a:pt x="9422" y="-54"/>
                    <a:pt x="21123" y="0"/>
                    <a:pt x="21123" y="0"/>
                  </a:cubicBezTo>
                  <a:lnTo>
                    <a:pt x="21600" y="8877"/>
                  </a:lnTo>
                </a:path>
              </a:pathLst>
            </a:custGeom>
            <a:grpFill/>
            <a:ln w="3175">
              <a:miter lim="400000"/>
            </a:ln>
          </p:spPr>
          <p:txBody>
            <a:bodyPr lIns="59013" tIns="59013" rIns="59013" bIns="59013"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587022"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marL="0" marR="0" lvl="0" indent="0" algn="l" defTabSz="590133" rtl="0" eaLnBrk="1" fontAlgn="auto" latinLnBrk="0" hangingPunct="0">
                <a:lnSpc>
                  <a:spcPct val="93000"/>
                </a:lnSpc>
                <a:spcBef>
                  <a:spcPts val="0"/>
                </a:spcBef>
                <a:spcAft>
                  <a:spcPts val="0"/>
                </a:spcAft>
                <a:buClrTx/>
                <a:buSzTx/>
                <a:buFontTx/>
                <a:buNone/>
                <a:tabLst/>
                <a:defRPr sz="2200">
                  <a:latin typeface="Arial"/>
                  <a:ea typeface="Arial"/>
                  <a:cs typeface="Arial"/>
                  <a:sym typeface="Arial"/>
                </a:defRPr>
              </a:pPr>
              <a:endParaRPr kumimoji="0" sz="2000" b="0" i="0" u="none" strike="noStrike" kern="1200" cap="none" spc="0" normalizeH="0" baseline="0" noProof="0">
                <a:ln>
                  <a:noFill/>
                </a:ln>
                <a:solidFill>
                  <a:srgbClr val="000000"/>
                </a:solidFill>
                <a:effectLst/>
                <a:uLnTx/>
                <a:uFillTx/>
                <a:latin typeface="Garamond" panose="02020404030301010803" pitchFamily="18" charset="0"/>
                <a:cs typeface="Arial"/>
                <a:sym typeface="Arial"/>
              </a:endParaRPr>
            </a:p>
          </p:txBody>
        </p:sp>
      </p:grpSp>
      <p:sp>
        <p:nvSpPr>
          <p:cNvPr id="21" name="Dikdörtgen 20"/>
          <p:cNvSpPr/>
          <p:nvPr/>
        </p:nvSpPr>
        <p:spPr>
          <a:xfrm>
            <a:off x="6849506" y="2077504"/>
            <a:ext cx="234993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Belirli-Belirsiz Süreli </a:t>
            </a:r>
            <a:r>
              <a:rPr kumimoji="0" lang="tr-TR" sz="2000" b="0" i="0" u="none" strike="noStrike" kern="1200" cap="none" spc="0" normalizeH="0" baseline="0" noProof="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 Sözleşmeleri</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2" name="Dikdörtgen 21"/>
          <p:cNvSpPr/>
          <p:nvPr/>
        </p:nvSpPr>
        <p:spPr>
          <a:xfrm>
            <a:off x="6792779" y="3094167"/>
            <a:ext cx="258499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Kısmi Süreli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 Sözleşmesi</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3" name="Dikdörtgen 22"/>
          <p:cNvSpPr/>
          <p:nvPr/>
        </p:nvSpPr>
        <p:spPr>
          <a:xfrm>
            <a:off x="6826455" y="5086297"/>
            <a:ext cx="222425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Tam Süreli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 Sözleşmesi</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4" name="Dikdörtgen 23"/>
          <p:cNvSpPr/>
          <p:nvPr/>
        </p:nvSpPr>
        <p:spPr>
          <a:xfrm>
            <a:off x="4959622" y="6204715"/>
            <a:ext cx="249380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Çağrı Üzerine Çalışma</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5" name="Dikdörtgen 24"/>
          <p:cNvSpPr/>
          <p:nvPr/>
        </p:nvSpPr>
        <p:spPr>
          <a:xfrm>
            <a:off x="129827" y="5514952"/>
            <a:ext cx="2714774"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Uzaktan Çalışma</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6" name="Dikdörtgen 25"/>
          <p:cNvSpPr/>
          <p:nvPr/>
        </p:nvSpPr>
        <p:spPr>
          <a:xfrm>
            <a:off x="-243078" y="3427885"/>
            <a:ext cx="2628986"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Deneme Süreli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İş Sözleşmesi</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Dikdörtgen 26"/>
          <p:cNvSpPr/>
          <p:nvPr/>
        </p:nvSpPr>
        <p:spPr>
          <a:xfrm>
            <a:off x="-87234" y="1613286"/>
            <a:ext cx="3242485"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Calibri" panose="020F0502020204030204" pitchFamily="34" charset="0"/>
                <a:cs typeface="Calibri Light" panose="020F0302020204030204" pitchFamily="34" charset="0"/>
              </a:rPr>
              <a:t>Takım Sözleşmesi İle Oluşturulan İş Sözleşmeleri </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8" name="Dikdörtgen 27"/>
          <p:cNvSpPr/>
          <p:nvPr/>
        </p:nvSpPr>
        <p:spPr>
          <a:xfrm>
            <a:off x="4466930" y="1281942"/>
            <a:ext cx="282623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Sürekli-Süreksiz İşlerdeki İş Sözleşmeleri</a:t>
            </a:r>
            <a:endParaRPr kumimoji="0" lang="tr-TR" sz="2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8" name="Slayt Numarası Yer Tutucusu 37"/>
          <p:cNvSpPr>
            <a:spLocks noGrp="1"/>
          </p:cNvSpPr>
          <p:nvPr>
            <p:ph type="sldNum" sz="quarter" idx="12"/>
          </p:nvPr>
        </p:nvSpPr>
        <p:spPr/>
        <p:txBody>
          <a:bodyPr/>
          <a:lstStyle/>
          <a:p>
            <a:fld id="{885776FF-AC16-4B72-9C8A-C6C7B834E379}" type="slidenum">
              <a:rPr lang="tr-TR" smtClean="0"/>
              <a:pPr/>
              <a:t>6</a:t>
            </a:fld>
            <a:endParaRPr lang="tr-TR" dirty="0"/>
          </a:p>
        </p:txBody>
      </p:sp>
    </p:spTree>
    <p:extLst>
      <p:ext uri="{BB962C8B-B14F-4D97-AF65-F5344CB8AC3E}">
        <p14:creationId xmlns:p14="http://schemas.microsoft.com/office/powerpoint/2010/main" val="32452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750"/>
                                        <p:tgtEl>
                                          <p:spTgt spid="2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250"/>
                                        <p:tgtEl>
                                          <p:spTgt spid="30"/>
                                        </p:tgtEl>
                                      </p:cBhvr>
                                    </p:animEffect>
                                  </p:childTnLst>
                                </p:cTn>
                              </p:par>
                            </p:childTnLst>
                          </p:cTn>
                        </p:par>
                        <p:par>
                          <p:cTn id="16" fill="hold">
                            <p:stCondLst>
                              <p:cond delay="325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750"/>
                                        <p:tgtEl>
                                          <p:spTgt spid="22"/>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1250"/>
                                        <p:tgtEl>
                                          <p:spTgt spid="31"/>
                                        </p:tgtEl>
                                      </p:cBhvr>
                                    </p:animEffect>
                                  </p:childTnLst>
                                </p:cTn>
                              </p:par>
                            </p:childTnLst>
                          </p:cTn>
                        </p:par>
                        <p:par>
                          <p:cTn id="24" fill="hold">
                            <p:stCondLst>
                              <p:cond delay="525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250"/>
                                        <p:tgtEl>
                                          <p:spTgt spid="32"/>
                                        </p:tgtEl>
                                      </p:cBhvr>
                                    </p:animEffect>
                                  </p:childTnLst>
                                </p:cTn>
                              </p:par>
                            </p:childTnLst>
                          </p:cTn>
                        </p:par>
                        <p:par>
                          <p:cTn id="32" fill="hold">
                            <p:stCondLst>
                              <p:cond delay="725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750"/>
                                        <p:tgtEl>
                                          <p:spTgt spid="24"/>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1250"/>
                                        <p:tgtEl>
                                          <p:spTgt spid="33"/>
                                        </p:tgtEl>
                                      </p:cBhvr>
                                    </p:animEffect>
                                  </p:childTnLst>
                                </p:cTn>
                              </p:par>
                            </p:childTnLst>
                          </p:cTn>
                        </p:par>
                        <p:par>
                          <p:cTn id="40" fill="hold">
                            <p:stCondLst>
                              <p:cond delay="9250"/>
                            </p:stCondLst>
                            <p:childTnLst>
                              <p:par>
                                <p:cTn id="41" presetID="22" presetClass="entr" presetSubtype="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750"/>
                                        <p:tgtEl>
                                          <p:spTgt spid="25"/>
                                        </p:tgtEl>
                                      </p:cBhvr>
                                    </p:animEffect>
                                  </p:childTnLst>
                                </p:cTn>
                              </p:par>
                            </p:childTnLst>
                          </p:cTn>
                        </p:par>
                        <p:par>
                          <p:cTn id="44" fill="hold">
                            <p:stCondLst>
                              <p:cond delay="10000"/>
                            </p:stCondLst>
                            <p:childTnLst>
                              <p:par>
                                <p:cTn id="45" presetID="22" presetClass="entr" presetSubtype="2"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right)">
                                      <p:cBhvr>
                                        <p:cTn id="47" dur="1250"/>
                                        <p:tgtEl>
                                          <p:spTgt spid="34"/>
                                        </p:tgtEl>
                                      </p:cBhvr>
                                    </p:animEffect>
                                  </p:childTnLst>
                                </p:cTn>
                              </p:par>
                            </p:childTnLst>
                          </p:cTn>
                        </p:par>
                        <p:par>
                          <p:cTn id="48" fill="hold">
                            <p:stCondLst>
                              <p:cond delay="11250"/>
                            </p:stCondLst>
                            <p:childTnLst>
                              <p:par>
                                <p:cTn id="49" presetID="2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750"/>
                                        <p:tgtEl>
                                          <p:spTgt spid="26"/>
                                        </p:tgtEl>
                                      </p:cBhvr>
                                    </p:animEffect>
                                  </p:childTnLst>
                                </p:cTn>
                              </p:par>
                            </p:childTnLst>
                          </p:cTn>
                        </p:par>
                        <p:par>
                          <p:cTn id="52" fill="hold">
                            <p:stCondLst>
                              <p:cond delay="12000"/>
                            </p:stCondLst>
                            <p:childTnLst>
                              <p:par>
                                <p:cTn id="53" presetID="22" presetClass="entr" presetSubtype="4"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1250"/>
                                        <p:tgtEl>
                                          <p:spTgt spid="39"/>
                                        </p:tgtEl>
                                      </p:cBhvr>
                                    </p:animEffect>
                                  </p:childTnLst>
                                </p:cTn>
                              </p:par>
                            </p:childTnLst>
                          </p:cTn>
                        </p:par>
                        <p:par>
                          <p:cTn id="56" fill="hold">
                            <p:stCondLst>
                              <p:cond delay="13250"/>
                            </p:stCondLst>
                            <p:childTnLst>
                              <p:par>
                                <p:cTn id="57" presetID="22" presetClass="entr" presetSubtype="2"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right)">
                                      <p:cBhvr>
                                        <p:cTn id="59" dur="750"/>
                                        <p:tgtEl>
                                          <p:spTgt spid="27"/>
                                        </p:tgtEl>
                                      </p:cBhvr>
                                    </p:animEffect>
                                  </p:childTnLst>
                                </p:cTn>
                              </p:par>
                            </p:childTnLst>
                          </p:cTn>
                        </p:par>
                        <p:par>
                          <p:cTn id="60" fill="hold">
                            <p:stCondLst>
                              <p:cond delay="14000"/>
                            </p:stCondLst>
                            <p:childTnLst>
                              <p:par>
                                <p:cTn id="61" presetID="22" presetClass="entr" presetSubtype="4"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250"/>
                                        <p:tgtEl>
                                          <p:spTgt spid="36"/>
                                        </p:tgtEl>
                                      </p:cBhvr>
                                    </p:animEffect>
                                  </p:childTnLst>
                                </p:cTn>
                              </p:par>
                            </p:childTnLst>
                          </p:cTn>
                        </p:par>
                        <p:par>
                          <p:cTn id="64" fill="hold">
                            <p:stCondLst>
                              <p:cond delay="1525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GEÇİCİ İŞ İLİŞKİSİ </a:t>
            </a:r>
            <a:endParaRPr lang="en-US" dirty="0"/>
          </a:p>
        </p:txBody>
      </p:sp>
      <p:sp>
        <p:nvSpPr>
          <p:cNvPr id="105" name="Dikdörtgen 104"/>
          <p:cNvSpPr/>
          <p:nvPr/>
        </p:nvSpPr>
        <p:spPr>
          <a:xfrm>
            <a:off x="4494882" y="1459683"/>
            <a:ext cx="4346393" cy="1631216"/>
          </a:xfrm>
          <a:prstGeom prst="rect">
            <a:avLst/>
          </a:prstGeom>
        </p:spPr>
        <p:txBody>
          <a:bodyPr wrap="square">
            <a:spAutoFit/>
          </a:bodyPr>
          <a:lstStyle/>
          <a:p>
            <a:pPr lvl="0" algn="just"/>
            <a:r>
              <a:rPr lang="tr-TR" sz="2000" dirty="0">
                <a:solidFill>
                  <a:srgbClr val="810A10"/>
                </a:solidFill>
                <a:latin typeface="Garamond" panose="02020404030301010803" pitchFamily="18" charset="0"/>
              </a:rPr>
              <a:t>Geçici iş ilişkisi, </a:t>
            </a:r>
            <a:r>
              <a:rPr lang="tr-TR" sz="2000" b="1" dirty="0">
                <a:solidFill>
                  <a:srgbClr val="810A10"/>
                </a:solidFill>
                <a:latin typeface="Garamond" panose="02020404030301010803" pitchFamily="18" charset="0"/>
              </a:rPr>
              <a:t>özel istihdam bürosu aracılığıyla</a:t>
            </a:r>
            <a:r>
              <a:rPr lang="tr-TR" sz="2000" dirty="0">
                <a:solidFill>
                  <a:srgbClr val="810A10"/>
                </a:solidFill>
                <a:latin typeface="Garamond" panose="02020404030301010803" pitchFamily="18" charset="0"/>
              </a:rPr>
              <a:t> ya da </a:t>
            </a:r>
            <a:r>
              <a:rPr lang="tr-TR" sz="2000" b="1" dirty="0">
                <a:solidFill>
                  <a:srgbClr val="810A10"/>
                </a:solidFill>
                <a:latin typeface="Garamond" panose="02020404030301010803" pitchFamily="18" charset="0"/>
              </a:rPr>
              <a:t>holding bünyesi içinde veya aynı şirketler topluluğuna bağlı başka bir işyerinde</a:t>
            </a:r>
            <a:r>
              <a:rPr lang="tr-TR" sz="2000" dirty="0">
                <a:solidFill>
                  <a:srgbClr val="810A10"/>
                </a:solidFill>
                <a:latin typeface="Garamond" panose="02020404030301010803" pitchFamily="18" charset="0"/>
              </a:rPr>
              <a:t> görevlendirme yapılmak suretiyle kurulabilir</a:t>
            </a:r>
            <a:r>
              <a:rPr lang="tr-TR" sz="2000" dirty="0" smtClean="0">
                <a:solidFill>
                  <a:srgbClr val="810A10"/>
                </a:solidFill>
                <a:latin typeface="Garamond" panose="02020404030301010803" pitchFamily="18" charset="0"/>
              </a:rPr>
              <a:t>.</a:t>
            </a:r>
            <a:endParaRPr lang="tr-TR" sz="2000" dirty="0">
              <a:solidFill>
                <a:srgbClr val="810A10"/>
              </a:solidFill>
              <a:latin typeface="Garamond" panose="02020404030301010803" pitchFamily="18" charset="0"/>
            </a:endParaRPr>
          </a:p>
        </p:txBody>
      </p:sp>
      <p:graphicFrame>
        <p:nvGraphicFramePr>
          <p:cNvPr id="4" name="Diyagram 3"/>
          <p:cNvGraphicFramePr/>
          <p:nvPr>
            <p:extLst>
              <p:ext uri="{D42A27DB-BD31-4B8C-83A1-F6EECF244321}">
                <p14:modId xmlns:p14="http://schemas.microsoft.com/office/powerpoint/2010/main" val="1564727475"/>
              </p:ext>
            </p:extLst>
          </p:nvPr>
        </p:nvGraphicFramePr>
        <p:xfrm>
          <a:off x="-43030" y="20238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559905" y="1943002"/>
            <a:ext cx="2293344" cy="400110"/>
          </a:xfrm>
          <a:prstGeom prst="rect">
            <a:avLst/>
          </a:prstGeom>
        </p:spPr>
        <p:txBody>
          <a:bodyPr wrap="square">
            <a:spAutoFit/>
          </a:bodyPr>
          <a:lstStyle/>
          <a:p>
            <a:pPr lvl="0" algn="ctr"/>
            <a:r>
              <a:rPr lang="tr-TR" sz="2000" b="1" dirty="0" smtClean="0">
                <a:solidFill>
                  <a:srgbClr val="810A10"/>
                </a:solidFill>
                <a:latin typeface="Garamond" panose="02020404030301010803" pitchFamily="18" charset="0"/>
              </a:rPr>
              <a:t>İş Görme</a:t>
            </a:r>
            <a:endParaRPr lang="tr-TR" sz="2000" b="1" dirty="0">
              <a:solidFill>
                <a:srgbClr val="810A10"/>
              </a:solidFill>
              <a:latin typeface="Garamond" panose="02020404030301010803" pitchFamily="18" charset="0"/>
            </a:endParaRPr>
          </a:p>
        </p:txBody>
      </p:sp>
      <p:sp>
        <p:nvSpPr>
          <p:cNvPr id="7" name="Dikdörtgen 6"/>
          <p:cNvSpPr/>
          <p:nvPr/>
        </p:nvSpPr>
        <p:spPr>
          <a:xfrm>
            <a:off x="-308472" y="2890844"/>
            <a:ext cx="2293344" cy="400110"/>
          </a:xfrm>
          <a:prstGeom prst="rect">
            <a:avLst/>
          </a:prstGeom>
        </p:spPr>
        <p:txBody>
          <a:bodyPr wrap="square">
            <a:spAutoFit/>
          </a:bodyPr>
          <a:lstStyle/>
          <a:p>
            <a:pPr lvl="0" algn="ctr"/>
            <a:r>
              <a:rPr lang="tr-TR" sz="2000" b="1" dirty="0" smtClean="0">
                <a:solidFill>
                  <a:srgbClr val="810A10"/>
                </a:solidFill>
                <a:latin typeface="Garamond" panose="02020404030301010803" pitchFamily="18" charset="0"/>
              </a:rPr>
              <a:t>İş Sözleşmesi</a:t>
            </a:r>
            <a:endParaRPr lang="tr-TR" sz="2000" b="1" dirty="0">
              <a:solidFill>
                <a:srgbClr val="810A10"/>
              </a:solidFill>
              <a:latin typeface="Garamond" panose="02020404030301010803" pitchFamily="18" charset="0"/>
            </a:endParaRPr>
          </a:p>
        </p:txBody>
      </p:sp>
      <p:sp>
        <p:nvSpPr>
          <p:cNvPr id="8" name="Dikdörtgen 7"/>
          <p:cNvSpPr/>
          <p:nvPr/>
        </p:nvSpPr>
        <p:spPr>
          <a:xfrm>
            <a:off x="5138689" y="5248906"/>
            <a:ext cx="2293344" cy="707886"/>
          </a:xfrm>
          <a:prstGeom prst="rect">
            <a:avLst/>
          </a:prstGeom>
        </p:spPr>
        <p:txBody>
          <a:bodyPr wrap="square">
            <a:spAutoFit/>
          </a:bodyPr>
          <a:lstStyle/>
          <a:p>
            <a:pPr lvl="0" algn="ctr"/>
            <a:r>
              <a:rPr lang="tr-TR" sz="2000" b="1" dirty="0" smtClean="0">
                <a:solidFill>
                  <a:srgbClr val="810A10"/>
                </a:solidFill>
                <a:latin typeface="Garamond" panose="02020404030301010803" pitchFamily="18" charset="0"/>
              </a:rPr>
              <a:t>İşçi Sağlama Sözleşmesi</a:t>
            </a:r>
            <a:endParaRPr lang="tr-TR" sz="2000" b="1" dirty="0">
              <a:solidFill>
                <a:srgbClr val="810A10"/>
              </a:solidFill>
              <a:latin typeface="Garamond" panose="02020404030301010803" pitchFamily="18" charset="0"/>
            </a:endParaRPr>
          </a:p>
        </p:txBody>
      </p:sp>
      <p:sp>
        <p:nvSpPr>
          <p:cNvPr id="11" name="Slayt Numarası Yer Tutucusu 10"/>
          <p:cNvSpPr>
            <a:spLocks noGrp="1"/>
          </p:cNvSpPr>
          <p:nvPr>
            <p:ph type="sldNum" sz="quarter" idx="12"/>
          </p:nvPr>
        </p:nvSpPr>
        <p:spPr/>
        <p:txBody>
          <a:bodyPr/>
          <a:lstStyle/>
          <a:p>
            <a:fld id="{885776FF-AC16-4B72-9C8A-C6C7B834E379}" type="slidenum">
              <a:rPr lang="tr-TR" smtClean="0"/>
              <a:pPr/>
              <a:t>7</a:t>
            </a:fld>
            <a:endParaRPr lang="tr-TR" dirty="0"/>
          </a:p>
        </p:txBody>
      </p:sp>
    </p:spTree>
    <p:extLst>
      <p:ext uri="{BB962C8B-B14F-4D97-AF65-F5344CB8AC3E}">
        <p14:creationId xmlns:p14="http://schemas.microsoft.com/office/powerpoint/2010/main" val="278818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05"/>
                                        </p:tgtEl>
                                        <p:attrNameLst>
                                          <p:attrName>style.visibility</p:attrName>
                                        </p:attrNameLst>
                                      </p:cBhvr>
                                      <p:to>
                                        <p:strVal val="visible"/>
                                      </p:to>
                                    </p:set>
                                    <p:animEffect transition="in" filter="wipe(up)">
                                      <p:cBhvr>
                                        <p:cTn id="7" dur="500"/>
                                        <p:tgtEl>
                                          <p:spTgt spid="105"/>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437322"/>
            <a:ext cx="7244815" cy="823320"/>
          </a:xfrm>
        </p:spPr>
        <p:txBody>
          <a:bodyPr>
            <a:noAutofit/>
          </a:bodyPr>
          <a:lstStyle/>
          <a:p>
            <a:r>
              <a:rPr lang="tr-TR" sz="2800" dirty="0"/>
              <a:t>GEÇİCİ İŞ İLİŞKİSİ KURULABİLECEK DURUMLAR</a:t>
            </a:r>
          </a:p>
        </p:txBody>
      </p:sp>
      <p:graphicFrame>
        <p:nvGraphicFramePr>
          <p:cNvPr id="4" name="Tablo 3"/>
          <p:cNvGraphicFramePr>
            <a:graphicFrameLocks noGrp="1"/>
          </p:cNvGraphicFramePr>
          <p:nvPr>
            <p:extLst/>
          </p:nvPr>
        </p:nvGraphicFramePr>
        <p:xfrm>
          <a:off x="362294" y="1459683"/>
          <a:ext cx="8467807" cy="4693920"/>
        </p:xfrm>
        <a:graphic>
          <a:graphicData uri="http://schemas.openxmlformats.org/drawingml/2006/table">
            <a:tbl>
              <a:tblPr firstRow="1" bandRow="1">
                <a:tableStyleId>{8799B23B-EC83-4686-B30A-512413B5E67A}</a:tableStyleId>
              </a:tblPr>
              <a:tblGrid>
                <a:gridCol w="6516761">
                  <a:extLst>
                    <a:ext uri="{9D8B030D-6E8A-4147-A177-3AD203B41FA5}">
                      <a16:colId xmlns:a16="http://schemas.microsoft.com/office/drawing/2014/main" val="20000"/>
                    </a:ext>
                  </a:extLst>
                </a:gridCol>
                <a:gridCol w="1951046">
                  <a:extLst>
                    <a:ext uri="{9D8B030D-6E8A-4147-A177-3AD203B41FA5}">
                      <a16:colId xmlns:a16="http://schemas.microsoft.com/office/drawing/2014/main" val="20001"/>
                    </a:ext>
                  </a:extLst>
                </a:gridCol>
              </a:tblGrid>
              <a:tr h="370840">
                <a:tc>
                  <a:txBody>
                    <a:bodyPr/>
                    <a:lstStyle/>
                    <a:p>
                      <a:r>
                        <a:rPr lang="tr-TR" sz="2000" b="0" dirty="0">
                          <a:solidFill>
                            <a:schemeClr val="bg1"/>
                          </a:solidFill>
                          <a:latin typeface="Garamond" panose="02020404030301010803" pitchFamily="18" charset="0"/>
                        </a:rPr>
                        <a:t>Askerlik hizmeti ve iş sözleşmesinin askıda</a:t>
                      </a:r>
                    </a:p>
                    <a:p>
                      <a:r>
                        <a:rPr lang="tr-TR" sz="2000" b="0" dirty="0">
                          <a:solidFill>
                            <a:schemeClr val="bg1"/>
                          </a:solidFill>
                          <a:latin typeface="Garamond" panose="02020404030301010803" pitchFamily="18" charset="0"/>
                        </a:rPr>
                        <a:t>kaldığı hallerde</a:t>
                      </a:r>
                    </a:p>
                  </a:txBody>
                  <a:tcPr anchor="ctr">
                    <a:solidFill>
                      <a:srgbClr val="B31926"/>
                    </a:solidFill>
                  </a:tcPr>
                </a:tc>
                <a:tc rowSpan="2">
                  <a:txBody>
                    <a:bodyPr/>
                    <a:lstStyle/>
                    <a:p>
                      <a:r>
                        <a:rPr lang="tr-TR" sz="2000" b="0" dirty="0">
                          <a:solidFill>
                            <a:schemeClr val="bg1"/>
                          </a:solidFill>
                          <a:latin typeface="Garamond" panose="02020404030301010803" pitchFamily="18" charset="0"/>
                        </a:rPr>
                        <a:t>Belirtilen hallerin devamı</a:t>
                      </a:r>
                      <a:r>
                        <a:rPr lang="tr-TR" sz="2000" b="0" baseline="0" dirty="0">
                          <a:solidFill>
                            <a:schemeClr val="bg1"/>
                          </a:solidFill>
                          <a:latin typeface="Garamond" panose="02020404030301010803" pitchFamily="18" charset="0"/>
                        </a:rPr>
                        <a:t> s</a:t>
                      </a:r>
                      <a:r>
                        <a:rPr lang="tr-TR" sz="2000" b="0" dirty="0">
                          <a:solidFill>
                            <a:schemeClr val="bg1"/>
                          </a:solidFill>
                          <a:latin typeface="Garamond" panose="02020404030301010803" pitchFamily="18" charset="0"/>
                        </a:rPr>
                        <a:t>üresince</a:t>
                      </a:r>
                    </a:p>
                  </a:txBody>
                  <a:tcPr anchor="ctr">
                    <a:solidFill>
                      <a:srgbClr val="B31926"/>
                    </a:solidFill>
                  </a:tcPr>
                </a:tc>
                <a:extLst>
                  <a:ext uri="{0D108BD9-81ED-4DB2-BD59-A6C34878D82A}">
                    <a16:rowId xmlns:a16="http://schemas.microsoft.com/office/drawing/2014/main" val="10000"/>
                  </a:ext>
                </a:extLst>
              </a:tr>
              <a:tr h="370840">
                <a:tc>
                  <a:txBody>
                    <a:bodyPr/>
                    <a:lstStyle/>
                    <a:p>
                      <a:r>
                        <a:rPr lang="tr-TR" sz="2000" dirty="0">
                          <a:solidFill>
                            <a:schemeClr val="bg1"/>
                          </a:solidFill>
                          <a:latin typeface="Garamond" panose="02020404030301010803" pitchFamily="18" charset="0"/>
                        </a:rPr>
                        <a:t>Yıllık izin, hastalık hali, doğum izni, ebeveyn izni gibi süresince</a:t>
                      </a:r>
                    </a:p>
                  </a:txBody>
                  <a:tcPr anchor="ctr">
                    <a:solidFill>
                      <a:srgbClr val="B31926"/>
                    </a:solidFill>
                  </a:tcPr>
                </a:tc>
                <a:tc vMerge="1">
                  <a:txBody>
                    <a:bodyPr/>
                    <a:lstStyle/>
                    <a:p>
                      <a:endParaRPr lang="tr-TR" sz="2000" dirty="0">
                        <a:latin typeface="Garamond" panose="02020404030301010803" pitchFamily="18" charset="0"/>
                      </a:endParaRPr>
                    </a:p>
                  </a:txBody>
                  <a:tcPr/>
                </a:tc>
                <a:extLst>
                  <a:ext uri="{0D108BD9-81ED-4DB2-BD59-A6C34878D82A}">
                    <a16:rowId xmlns:a16="http://schemas.microsoft.com/office/drawing/2014/main" val="10001"/>
                  </a:ext>
                </a:extLst>
              </a:tr>
              <a:tr h="370840">
                <a:tc>
                  <a:txBody>
                    <a:bodyPr/>
                    <a:lstStyle/>
                    <a:p>
                      <a:r>
                        <a:rPr lang="tr-TR" sz="2000" dirty="0">
                          <a:solidFill>
                            <a:schemeClr val="bg1"/>
                          </a:solidFill>
                          <a:latin typeface="Garamond" panose="02020404030301010803" pitchFamily="18" charset="0"/>
                        </a:rPr>
                        <a:t>Mevsimlik tarım işlerinde</a:t>
                      </a:r>
                    </a:p>
                  </a:txBody>
                  <a:tcPr anchor="ctr">
                    <a:solidFill>
                      <a:srgbClr val="B31926"/>
                    </a:solidFill>
                  </a:tcPr>
                </a:tc>
                <a:tc rowSpan="2">
                  <a:txBody>
                    <a:bodyPr/>
                    <a:lstStyle/>
                    <a:p>
                      <a:r>
                        <a:rPr lang="tr-TR" sz="2000" dirty="0">
                          <a:solidFill>
                            <a:schemeClr val="bg1"/>
                          </a:solidFill>
                          <a:latin typeface="Garamond" panose="02020404030301010803" pitchFamily="18" charset="0"/>
                        </a:rPr>
                        <a:t>Süre sınırı</a:t>
                      </a:r>
                      <a:r>
                        <a:rPr lang="tr-TR" sz="2000" baseline="0" dirty="0">
                          <a:solidFill>
                            <a:schemeClr val="bg1"/>
                          </a:solidFill>
                          <a:latin typeface="Garamond" panose="02020404030301010803" pitchFamily="18" charset="0"/>
                        </a:rPr>
                        <a:t> </a:t>
                      </a:r>
                      <a:r>
                        <a:rPr lang="tr-TR" sz="2000" dirty="0">
                          <a:solidFill>
                            <a:schemeClr val="bg1"/>
                          </a:solidFill>
                          <a:latin typeface="Garamond" panose="02020404030301010803" pitchFamily="18" charset="0"/>
                        </a:rPr>
                        <a:t>olmaksızın</a:t>
                      </a:r>
                    </a:p>
                  </a:txBody>
                  <a:tcPr anchor="ctr">
                    <a:solidFill>
                      <a:srgbClr val="B31926"/>
                    </a:solidFill>
                  </a:tcPr>
                </a:tc>
                <a:extLst>
                  <a:ext uri="{0D108BD9-81ED-4DB2-BD59-A6C34878D82A}">
                    <a16:rowId xmlns:a16="http://schemas.microsoft.com/office/drawing/2014/main" val="10002"/>
                  </a:ext>
                </a:extLst>
              </a:tr>
              <a:tr h="370840">
                <a:tc>
                  <a:txBody>
                    <a:bodyPr/>
                    <a:lstStyle/>
                    <a:p>
                      <a:r>
                        <a:rPr lang="tr-TR" sz="2000" dirty="0">
                          <a:solidFill>
                            <a:schemeClr val="bg1"/>
                          </a:solidFill>
                          <a:latin typeface="Garamond" panose="02020404030301010803" pitchFamily="18" charset="0"/>
                        </a:rPr>
                        <a:t>Ev hizmetlerinde</a:t>
                      </a:r>
                    </a:p>
                  </a:txBody>
                  <a:tcPr anchor="ctr">
                    <a:solidFill>
                      <a:srgbClr val="B31926"/>
                    </a:solidFill>
                  </a:tcPr>
                </a:tc>
                <a:tc vMerge="1">
                  <a:txBody>
                    <a:bodyPr/>
                    <a:lstStyle/>
                    <a:p>
                      <a:endParaRPr lang="tr-TR" sz="2000" dirty="0">
                        <a:latin typeface="Garamond" panose="02020404030301010803" pitchFamily="18" charset="0"/>
                      </a:endParaRPr>
                    </a:p>
                  </a:txBody>
                  <a:tcPr/>
                </a:tc>
                <a:extLst>
                  <a:ext uri="{0D108BD9-81ED-4DB2-BD59-A6C34878D82A}">
                    <a16:rowId xmlns:a16="http://schemas.microsoft.com/office/drawing/2014/main" val="10003"/>
                  </a:ext>
                </a:extLst>
              </a:tr>
              <a:tr h="370840">
                <a:tc>
                  <a:txBody>
                    <a:bodyPr/>
                    <a:lstStyle/>
                    <a:p>
                      <a:r>
                        <a:rPr lang="tr-TR" sz="2000" dirty="0">
                          <a:solidFill>
                            <a:schemeClr val="bg1"/>
                          </a:solidFill>
                          <a:latin typeface="Garamond" panose="02020404030301010803" pitchFamily="18" charset="0"/>
                        </a:rPr>
                        <a:t>İşletmenin günlük işlerinden sayılmayan ve aralıklı olarak gördürülen işlerde</a:t>
                      </a:r>
                    </a:p>
                  </a:txBody>
                  <a:tcPr anchor="ctr">
                    <a:solidFill>
                      <a:srgbClr val="B31926"/>
                    </a:solidFill>
                  </a:tcPr>
                </a:tc>
                <a:tc rowSpan="4">
                  <a:txBody>
                    <a:bodyPr/>
                    <a:lstStyle/>
                    <a:p>
                      <a:r>
                        <a:rPr lang="es-ES" sz="2000" dirty="0">
                          <a:solidFill>
                            <a:schemeClr val="bg1"/>
                          </a:solidFill>
                          <a:latin typeface="Garamond" panose="02020404030301010803" pitchFamily="18" charset="0"/>
                        </a:rPr>
                        <a:t>En fazla 4 ay</a:t>
                      </a:r>
                    </a:p>
                    <a:p>
                      <a:r>
                        <a:rPr lang="es-ES" sz="2000" dirty="0">
                          <a:solidFill>
                            <a:schemeClr val="bg1"/>
                          </a:solidFill>
                          <a:latin typeface="Garamond" panose="02020404030301010803" pitchFamily="18" charset="0"/>
                        </a:rPr>
                        <a:t>süreyle</a:t>
                      </a:r>
                      <a:endParaRPr lang="tr-TR" sz="2000" dirty="0">
                        <a:solidFill>
                          <a:schemeClr val="bg1"/>
                        </a:solidFill>
                        <a:latin typeface="Garamond" panose="02020404030301010803" pitchFamily="18" charset="0"/>
                      </a:endParaRPr>
                    </a:p>
                  </a:txBody>
                  <a:tcPr anchor="ctr">
                    <a:solidFill>
                      <a:srgbClr val="B31926"/>
                    </a:solidFill>
                  </a:tcPr>
                </a:tc>
                <a:extLst>
                  <a:ext uri="{0D108BD9-81ED-4DB2-BD59-A6C34878D82A}">
                    <a16:rowId xmlns:a16="http://schemas.microsoft.com/office/drawing/2014/main" val="10004"/>
                  </a:ext>
                </a:extLst>
              </a:tr>
              <a:tr h="370840">
                <a:tc>
                  <a:txBody>
                    <a:bodyPr/>
                    <a:lstStyle/>
                    <a:p>
                      <a:r>
                        <a:rPr lang="tr-TR" sz="2000" dirty="0">
                          <a:solidFill>
                            <a:schemeClr val="bg1"/>
                          </a:solidFill>
                          <a:latin typeface="Garamond" panose="02020404030301010803" pitchFamily="18" charset="0"/>
                        </a:rPr>
                        <a:t>İş sağlığı ve güvenliği bakımından acil olan işlerde veya üretimi önemli ölçüde etkileyen zorlayıcı nedenlerin ortaya çıkması hâlinde</a:t>
                      </a:r>
                    </a:p>
                  </a:txBody>
                  <a:tcPr anchor="ctr">
                    <a:solidFill>
                      <a:srgbClr val="B31926"/>
                    </a:solidFill>
                  </a:tcPr>
                </a:tc>
                <a:tc vMerge="1">
                  <a:txBody>
                    <a:bodyPr/>
                    <a:lstStyle/>
                    <a:p>
                      <a:endParaRPr lang="tr-TR" sz="2000" dirty="0">
                        <a:latin typeface="Garamond" panose="02020404030301010803" pitchFamily="18" charset="0"/>
                      </a:endParaRPr>
                    </a:p>
                  </a:txBody>
                  <a:tcPr/>
                </a:tc>
                <a:extLst>
                  <a:ext uri="{0D108BD9-81ED-4DB2-BD59-A6C34878D82A}">
                    <a16:rowId xmlns:a16="http://schemas.microsoft.com/office/drawing/2014/main" val="10005"/>
                  </a:ext>
                </a:extLst>
              </a:tr>
              <a:tr h="370840">
                <a:tc>
                  <a:txBody>
                    <a:bodyPr/>
                    <a:lstStyle/>
                    <a:p>
                      <a:r>
                        <a:rPr lang="tr-TR" sz="2000" dirty="0">
                          <a:solidFill>
                            <a:schemeClr val="bg1"/>
                          </a:solidFill>
                          <a:latin typeface="Garamond" panose="02020404030301010803" pitchFamily="18" charset="0"/>
                        </a:rPr>
                        <a:t>İşletmenin üretim kapasitesinin öngörülemeyen şekilde artması hâlinde</a:t>
                      </a:r>
                    </a:p>
                  </a:txBody>
                  <a:tcPr anchor="ctr">
                    <a:solidFill>
                      <a:srgbClr val="B31926"/>
                    </a:solidFill>
                  </a:tcPr>
                </a:tc>
                <a:tc vMerge="1">
                  <a:txBody>
                    <a:bodyPr/>
                    <a:lstStyle/>
                    <a:p>
                      <a:endParaRPr lang="tr-TR" sz="2000" dirty="0">
                        <a:latin typeface="Garamond" panose="02020404030301010803" pitchFamily="18" charset="0"/>
                      </a:endParaRPr>
                    </a:p>
                  </a:txBody>
                  <a:tcPr/>
                </a:tc>
                <a:extLst>
                  <a:ext uri="{0D108BD9-81ED-4DB2-BD59-A6C34878D82A}">
                    <a16:rowId xmlns:a16="http://schemas.microsoft.com/office/drawing/2014/main" val="10006"/>
                  </a:ext>
                </a:extLst>
              </a:tr>
              <a:tr h="370840">
                <a:tc>
                  <a:txBody>
                    <a:bodyPr/>
                    <a:lstStyle/>
                    <a:p>
                      <a:r>
                        <a:rPr lang="tr-TR" sz="2000" dirty="0">
                          <a:solidFill>
                            <a:schemeClr val="bg1"/>
                          </a:solidFill>
                          <a:latin typeface="Garamond" panose="02020404030301010803" pitchFamily="18" charset="0"/>
                        </a:rPr>
                        <a:t>Mevsimlik işler hariç dönemsellik arz eden iş artışları halinde</a:t>
                      </a:r>
                    </a:p>
                  </a:txBody>
                  <a:tcPr anchor="ctr">
                    <a:solidFill>
                      <a:srgbClr val="B31926"/>
                    </a:solidFill>
                  </a:tcPr>
                </a:tc>
                <a:tc vMerge="1">
                  <a:txBody>
                    <a:bodyPr/>
                    <a:lstStyle/>
                    <a:p>
                      <a:endParaRPr lang="tr-TR" sz="2000" dirty="0">
                        <a:latin typeface="Garamond" panose="02020404030301010803" pitchFamily="18" charset="0"/>
                      </a:endParaRPr>
                    </a:p>
                  </a:txBody>
                  <a:tcPr/>
                </a:tc>
                <a:extLst>
                  <a:ext uri="{0D108BD9-81ED-4DB2-BD59-A6C34878D82A}">
                    <a16:rowId xmlns:a16="http://schemas.microsoft.com/office/drawing/2014/main" val="10007"/>
                  </a:ext>
                </a:extLst>
              </a:tr>
            </a:tbl>
          </a:graphicData>
        </a:graphic>
      </p:graphicFrame>
      <p:sp>
        <p:nvSpPr>
          <p:cNvPr id="8" name="Slayt Numarası Yer Tutucusu 7"/>
          <p:cNvSpPr>
            <a:spLocks noGrp="1"/>
          </p:cNvSpPr>
          <p:nvPr>
            <p:ph type="sldNum" sz="quarter" idx="12"/>
          </p:nvPr>
        </p:nvSpPr>
        <p:spPr/>
        <p:txBody>
          <a:bodyPr/>
          <a:lstStyle/>
          <a:p>
            <a:pPr>
              <a:defRPr/>
            </a:pPr>
            <a:fld id="{885776FF-AC16-4B72-9C8A-C6C7B834E379}" type="slidenum">
              <a:rPr lang="tr-TR" smtClean="0">
                <a:solidFill>
                  <a:prstClr val="white"/>
                </a:solidFill>
              </a:rPr>
              <a:pPr>
                <a:defRPr/>
              </a:pPr>
              <a:t>8</a:t>
            </a:fld>
            <a:endParaRPr lang="tr-TR" dirty="0">
              <a:solidFill>
                <a:prstClr val="white"/>
              </a:solidFill>
            </a:endParaRPr>
          </a:p>
        </p:txBody>
      </p:sp>
    </p:spTree>
    <p:extLst>
      <p:ext uri="{BB962C8B-B14F-4D97-AF65-F5344CB8AC3E}">
        <p14:creationId xmlns:p14="http://schemas.microsoft.com/office/powerpoint/2010/main" val="294778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62294" y="221381"/>
            <a:ext cx="7548312" cy="1238302"/>
          </a:xfrm>
        </p:spPr>
        <p:txBody>
          <a:bodyPr>
            <a:normAutofit/>
          </a:bodyPr>
          <a:lstStyle/>
          <a:p>
            <a:r>
              <a:rPr lang="tr-TR" dirty="0"/>
              <a:t>SÜRELİ FESİH</a:t>
            </a:r>
            <a:endParaRPr lang="en-US" dirty="0"/>
          </a:p>
        </p:txBody>
      </p:sp>
      <p:grpSp>
        <p:nvGrpSpPr>
          <p:cNvPr id="5" name="Group 49"/>
          <p:cNvGrpSpPr/>
          <p:nvPr/>
        </p:nvGrpSpPr>
        <p:grpSpPr>
          <a:xfrm>
            <a:off x="5141480" y="1759021"/>
            <a:ext cx="413643" cy="419681"/>
            <a:chOff x="2285781" y="4847654"/>
            <a:chExt cx="952480" cy="966132"/>
          </a:xfrm>
        </p:grpSpPr>
        <p:sp>
          <p:nvSpPr>
            <p:cNvPr id="6" name="Oval 5"/>
            <p:cNvSpPr/>
            <p:nvPr/>
          </p:nvSpPr>
          <p:spPr bwMode="auto">
            <a:xfrm>
              <a:off x="2346028" y="4930692"/>
              <a:ext cx="840591" cy="852640"/>
            </a:xfrm>
            <a:prstGeom prst="ellipse">
              <a:avLst/>
            </a:prstGeom>
            <a:solidFill>
              <a:srgbClr val="6E0E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7" name="Oval 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8" name="Straight Connector 18"/>
          <p:cNvCxnSpPr/>
          <p:nvPr/>
        </p:nvCxnSpPr>
        <p:spPr>
          <a:xfrm flipH="1">
            <a:off x="4556886" y="1327479"/>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06667" y="1915500"/>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cxnSp>
        <p:nvCxnSpPr>
          <p:cNvPr id="10" name="Straight Connector 23"/>
          <p:cNvCxnSpPr>
            <a:stCxn id="19" idx="6"/>
          </p:cNvCxnSpPr>
          <p:nvPr/>
        </p:nvCxnSpPr>
        <p:spPr>
          <a:xfrm>
            <a:off x="3434839" y="2715317"/>
            <a:ext cx="1106681"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1" name="Straight Connector 30"/>
          <p:cNvCxnSpPr/>
          <p:nvPr/>
        </p:nvCxnSpPr>
        <p:spPr>
          <a:xfrm>
            <a:off x="4561325" y="2757423"/>
            <a:ext cx="0" cy="117852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4631030" y="1971087"/>
            <a:ext cx="44205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34"/>
          <p:cNvCxnSpPr/>
          <p:nvPr/>
        </p:nvCxnSpPr>
        <p:spPr>
          <a:xfrm>
            <a:off x="4557416" y="4582022"/>
            <a:ext cx="8348" cy="2275978"/>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53"/>
          <p:cNvCxnSpPr/>
          <p:nvPr/>
        </p:nvCxnSpPr>
        <p:spPr>
          <a:xfrm>
            <a:off x="4240127" y="1306082"/>
            <a:ext cx="621075" cy="0"/>
          </a:xfrm>
          <a:prstGeom prst="line">
            <a:avLst/>
          </a:prstGeom>
          <a:ln w="25400">
            <a:solidFill>
              <a:schemeClr val="bg1">
                <a:lumMod val="8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8"/>
          <p:cNvCxnSpPr/>
          <p:nvPr/>
        </p:nvCxnSpPr>
        <p:spPr>
          <a:xfrm flipH="1">
            <a:off x="4556886" y="2073934"/>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06667" y="2661955"/>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17" name="Group 49"/>
          <p:cNvGrpSpPr/>
          <p:nvPr/>
        </p:nvGrpSpPr>
        <p:grpSpPr>
          <a:xfrm>
            <a:off x="3021196" y="2505476"/>
            <a:ext cx="413643" cy="419681"/>
            <a:chOff x="2285781" y="4847654"/>
            <a:chExt cx="952480" cy="966132"/>
          </a:xfrm>
        </p:grpSpPr>
        <p:sp>
          <p:nvSpPr>
            <p:cNvPr id="18" name="Oval 17"/>
            <p:cNvSpPr/>
            <p:nvPr/>
          </p:nvSpPr>
          <p:spPr bwMode="auto">
            <a:xfrm>
              <a:off x="2346028" y="4908765"/>
              <a:ext cx="840592" cy="852640"/>
            </a:xfrm>
            <a:prstGeom prst="ellipse">
              <a:avLst/>
            </a:prstGeom>
            <a:solidFill>
              <a:srgbClr val="6F1A07"/>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19" name="Oval 1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grpSp>
        <p:nvGrpSpPr>
          <p:cNvPr id="20" name="Group 49"/>
          <p:cNvGrpSpPr/>
          <p:nvPr/>
        </p:nvGrpSpPr>
        <p:grpSpPr>
          <a:xfrm>
            <a:off x="5683714" y="3615934"/>
            <a:ext cx="413643" cy="419681"/>
            <a:chOff x="2285781" y="4847654"/>
            <a:chExt cx="952480" cy="966132"/>
          </a:xfrm>
        </p:grpSpPr>
        <p:sp>
          <p:nvSpPr>
            <p:cNvPr id="21" name="Oval 20"/>
            <p:cNvSpPr/>
            <p:nvPr/>
          </p:nvSpPr>
          <p:spPr bwMode="auto">
            <a:xfrm>
              <a:off x="2346028" y="4930692"/>
              <a:ext cx="840591" cy="852640"/>
            </a:xfrm>
            <a:prstGeom prst="ellipse">
              <a:avLst/>
            </a:prstGeom>
            <a:solidFill>
              <a:srgbClr val="9E260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2" name="Oval 2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3" name="Straight Connector 32"/>
          <p:cNvCxnSpPr/>
          <p:nvPr/>
        </p:nvCxnSpPr>
        <p:spPr>
          <a:xfrm>
            <a:off x="4559276" y="3817803"/>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506667" y="3790896"/>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grpSp>
        <p:nvGrpSpPr>
          <p:cNvPr id="25" name="Group 49"/>
          <p:cNvGrpSpPr/>
          <p:nvPr/>
        </p:nvGrpSpPr>
        <p:grpSpPr>
          <a:xfrm>
            <a:off x="2970804" y="4238257"/>
            <a:ext cx="413643" cy="419681"/>
            <a:chOff x="2285781" y="4847654"/>
            <a:chExt cx="952480" cy="966132"/>
          </a:xfrm>
        </p:grpSpPr>
        <p:sp>
          <p:nvSpPr>
            <p:cNvPr id="26" name="Oval 25"/>
            <p:cNvSpPr/>
            <p:nvPr/>
          </p:nvSpPr>
          <p:spPr bwMode="auto">
            <a:xfrm>
              <a:off x="2346028" y="4908765"/>
              <a:ext cx="840592" cy="852640"/>
            </a:xfrm>
            <a:prstGeom prst="ellipse">
              <a:avLst/>
            </a:prstGeom>
            <a:solidFill>
              <a:srgbClr val="5C555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sp>
          <p:nvSpPr>
            <p:cNvPr id="27" name="Oval 2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latin typeface="Garamond" panose="02020404030301010803" pitchFamily="18" charset="0"/>
              </a:endParaRPr>
            </a:p>
          </p:txBody>
        </p:sp>
      </p:grpSp>
      <p:cxnSp>
        <p:nvCxnSpPr>
          <p:cNvPr id="28" name="Straight Connector 32"/>
          <p:cNvCxnSpPr/>
          <p:nvPr/>
        </p:nvCxnSpPr>
        <p:spPr>
          <a:xfrm>
            <a:off x="3470930" y="4448098"/>
            <a:ext cx="1056043" cy="10197"/>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0" name="Straight Connector 18"/>
          <p:cNvCxnSpPr/>
          <p:nvPr/>
        </p:nvCxnSpPr>
        <p:spPr>
          <a:xfrm flipH="1">
            <a:off x="4556886" y="3881932"/>
            <a:ext cx="8878" cy="5919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06667" y="4404933"/>
            <a:ext cx="106696" cy="106724"/>
          </a:xfrm>
          <a:prstGeom prst="ellipse">
            <a:avLst/>
          </a:prstGeom>
          <a:solidFill>
            <a:schemeClr val="bg1">
              <a:lumMod val="50000"/>
            </a:schemeClr>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8" tIns="68584" rIns="137168" bIns="68584" rtlCol="0" anchor="ctr"/>
          <a:lstStyle/>
          <a:p>
            <a:pPr algn="ctr"/>
            <a:endParaRPr lang="id-ID" sz="2400" dirty="0">
              <a:latin typeface="Garamond" panose="02020404030301010803" pitchFamily="18" charset="0"/>
            </a:endParaRPr>
          </a:p>
        </p:txBody>
      </p:sp>
      <p:sp>
        <p:nvSpPr>
          <p:cNvPr id="36" name="Dikdörtgen 35"/>
          <p:cNvSpPr/>
          <p:nvPr/>
        </p:nvSpPr>
        <p:spPr>
          <a:xfrm>
            <a:off x="5890535" y="1717037"/>
            <a:ext cx="3021971" cy="923330"/>
          </a:xfrm>
          <a:prstGeom prst="rect">
            <a:avLst/>
          </a:prstGeom>
        </p:spPr>
        <p:txBody>
          <a:bodyPr wrap="square">
            <a:spAutoFit/>
          </a:bodyPr>
          <a:lstStyle/>
          <a:p>
            <a:r>
              <a:rPr lang="tr-TR" dirty="0">
                <a:solidFill>
                  <a:srgbClr val="6E0E0A"/>
                </a:solidFill>
                <a:latin typeface="Garamond" panose="02020404030301010803" pitchFamily="18" charset="0"/>
                <a:ea typeface="Calibri" panose="020F0502020204030204" pitchFamily="34" charset="0"/>
              </a:rPr>
              <a:t>Belirsiz süreli iş sözleşmelerinin feshinden önce durumun diğer tarafa bildirilmesi gerekir. </a:t>
            </a:r>
          </a:p>
        </p:txBody>
      </p:sp>
      <p:sp>
        <p:nvSpPr>
          <p:cNvPr id="37" name="Dikdörtgen 36"/>
          <p:cNvSpPr/>
          <p:nvPr/>
        </p:nvSpPr>
        <p:spPr>
          <a:xfrm>
            <a:off x="336552" y="2454207"/>
            <a:ext cx="3585262" cy="1754326"/>
          </a:xfrm>
          <a:prstGeom prst="rect">
            <a:avLst/>
          </a:prstGeom>
        </p:spPr>
        <p:txBody>
          <a:bodyPr wrap="square">
            <a:spAutoFit/>
          </a:bodyPr>
          <a:lstStyle/>
          <a:p>
            <a:pPr algn="just"/>
            <a:r>
              <a:rPr lang="tr-TR" dirty="0">
                <a:solidFill>
                  <a:srgbClr val="6F1A07"/>
                </a:solidFill>
                <a:latin typeface="Garamond" panose="02020404030301010803" pitchFamily="18" charset="0"/>
                <a:ea typeface="Calibri" panose="020F0502020204030204" pitchFamily="34" charset="0"/>
              </a:rPr>
              <a:t>Bildirim süreleri</a:t>
            </a:r>
            <a:r>
              <a:rPr lang="tr-TR" dirty="0" smtClean="0">
                <a:solidFill>
                  <a:srgbClr val="6F1A07"/>
                </a:solidFill>
                <a:latin typeface="Garamond" panose="02020404030301010803" pitchFamily="18" charset="0"/>
                <a:ea typeface="Calibri" panose="020F0502020204030204" pitchFamily="34" charset="0"/>
              </a:rPr>
              <a:t>;</a:t>
            </a:r>
          </a:p>
          <a:p>
            <a:pPr indent="-285750" algn="just" fontAlgn="t">
              <a:buFont typeface="Wingdings" panose="05000000000000000000" pitchFamily="2" charset="2"/>
              <a:buChar char="§"/>
            </a:pPr>
            <a:r>
              <a:rPr lang="tr-TR" dirty="0">
                <a:solidFill>
                  <a:srgbClr val="6F1A07"/>
                </a:solidFill>
                <a:latin typeface="Garamond" panose="02020404030301010803" pitchFamily="18" charset="0"/>
                <a:ea typeface="Calibri" panose="020F0502020204030204" pitchFamily="34" charset="0"/>
              </a:rPr>
              <a:t>6 aydan az / 2 hafta</a:t>
            </a:r>
          </a:p>
          <a:p>
            <a:pPr indent="-285750" algn="just" fontAlgn="t">
              <a:buFont typeface="Wingdings" panose="05000000000000000000" pitchFamily="2" charset="2"/>
              <a:buChar char="§"/>
            </a:pPr>
            <a:r>
              <a:rPr lang="tr-TR" dirty="0">
                <a:solidFill>
                  <a:srgbClr val="6F1A07"/>
                </a:solidFill>
                <a:latin typeface="Garamond" panose="02020404030301010803" pitchFamily="18" charset="0"/>
                <a:ea typeface="Calibri" panose="020F0502020204030204" pitchFamily="34" charset="0"/>
              </a:rPr>
              <a:t>6 aydan 1,5 yıla kadar / 4 hafta</a:t>
            </a:r>
          </a:p>
          <a:p>
            <a:pPr indent="-285750" algn="just" fontAlgn="t">
              <a:buFont typeface="Wingdings" panose="05000000000000000000" pitchFamily="2" charset="2"/>
              <a:buChar char="§"/>
            </a:pPr>
            <a:r>
              <a:rPr lang="tr-TR" dirty="0">
                <a:solidFill>
                  <a:srgbClr val="6F1A07"/>
                </a:solidFill>
                <a:latin typeface="Garamond" panose="02020404030301010803" pitchFamily="18" charset="0"/>
                <a:ea typeface="Calibri" panose="020F0502020204030204" pitchFamily="34" charset="0"/>
              </a:rPr>
              <a:t>1,5 yıldan 3 yıla kadar / 6 hafta</a:t>
            </a:r>
          </a:p>
          <a:p>
            <a:pPr indent="-285750" algn="just">
              <a:buFont typeface="Wingdings" panose="05000000000000000000" pitchFamily="2" charset="2"/>
              <a:buChar char="§"/>
            </a:pPr>
            <a:r>
              <a:rPr lang="tr-TR" dirty="0">
                <a:solidFill>
                  <a:srgbClr val="6F1A07"/>
                </a:solidFill>
                <a:latin typeface="Garamond" panose="02020404030301010803" pitchFamily="18" charset="0"/>
                <a:ea typeface="Calibri" panose="020F0502020204030204" pitchFamily="34" charset="0"/>
              </a:rPr>
              <a:t>3 yıldan fazla / 8 hafta</a:t>
            </a:r>
          </a:p>
          <a:p>
            <a:pPr algn="just"/>
            <a:endParaRPr lang="tr-TR" dirty="0">
              <a:solidFill>
                <a:srgbClr val="6F1A07"/>
              </a:solidFill>
              <a:latin typeface="Garamond" panose="02020404030301010803" pitchFamily="18" charset="0"/>
              <a:ea typeface="Calibri" panose="020F0502020204030204" pitchFamily="34" charset="0"/>
            </a:endParaRPr>
          </a:p>
        </p:txBody>
      </p:sp>
      <p:sp>
        <p:nvSpPr>
          <p:cNvPr id="38" name="Dikdörtgen 37"/>
          <p:cNvSpPr/>
          <p:nvPr/>
        </p:nvSpPr>
        <p:spPr>
          <a:xfrm>
            <a:off x="6247534" y="3069184"/>
            <a:ext cx="2763829" cy="1569660"/>
          </a:xfrm>
          <a:prstGeom prst="rect">
            <a:avLst/>
          </a:prstGeom>
        </p:spPr>
        <p:txBody>
          <a:bodyPr wrap="square">
            <a:spAutoFit/>
          </a:bodyPr>
          <a:lstStyle/>
          <a:p>
            <a:endParaRPr lang="tr-TR" sz="2400" b="1" dirty="0">
              <a:solidFill>
                <a:srgbClr val="6F1A07"/>
              </a:solidFill>
              <a:latin typeface="Garamond" panose="02020404030301010803" pitchFamily="18" charset="0"/>
              <a:ea typeface="Calibri" panose="020F0502020204030204" pitchFamily="34" charset="0"/>
              <a:cs typeface="Times New Roman" panose="02020603050405020304" pitchFamily="18" charset="0"/>
            </a:endParaRPr>
          </a:p>
          <a:p>
            <a:r>
              <a:rPr lang="tr-TR" dirty="0">
                <a:solidFill>
                  <a:srgbClr val="6F1A07"/>
                </a:solidFill>
                <a:latin typeface="Garamond" panose="02020404030301010803" pitchFamily="18" charset="0"/>
                <a:ea typeface="Calibri" panose="020F0502020204030204" pitchFamily="34" charset="0"/>
              </a:rPr>
              <a:t>Bildirim şartına uymayan taraf, bildirim süresine ilişkin ücret tutarında tazminat ödemek zorundadır. </a:t>
            </a:r>
          </a:p>
        </p:txBody>
      </p:sp>
      <p:sp>
        <p:nvSpPr>
          <p:cNvPr id="39" name="Dikdörtgen 38"/>
          <p:cNvSpPr/>
          <p:nvPr/>
        </p:nvSpPr>
        <p:spPr>
          <a:xfrm>
            <a:off x="279171" y="4818544"/>
            <a:ext cx="3960956" cy="1277786"/>
          </a:xfrm>
          <a:prstGeom prst="rect">
            <a:avLst/>
          </a:prstGeom>
        </p:spPr>
        <p:txBody>
          <a:bodyPr wrap="square">
            <a:spAutoFit/>
          </a:bodyPr>
          <a:lstStyle/>
          <a:p>
            <a:pPr>
              <a:lnSpc>
                <a:spcPct val="107000"/>
              </a:lnSpc>
              <a:spcAft>
                <a:spcPts val="800"/>
              </a:spcAft>
            </a:pPr>
            <a:r>
              <a:rPr lang="tr-TR" dirty="0">
                <a:solidFill>
                  <a:srgbClr val="5C5552"/>
                </a:solidFill>
                <a:latin typeface="Garamond" panose="02020404030301010803" pitchFamily="18" charset="0"/>
                <a:ea typeface="Calibri" panose="020F0502020204030204" pitchFamily="34" charset="0"/>
                <a:cs typeface="Times New Roman" panose="02020603050405020304" pitchFamily="18" charset="0"/>
              </a:rPr>
              <a:t>Bildirim süreleri içinde işveren, işçiye iş saatleri içinde ve ücret kesintisi yapmadan günde iki saatten az olmamak üzere yeni iş arama izni vermeye mecburdur. </a:t>
            </a:r>
          </a:p>
        </p:txBody>
      </p:sp>
      <p:sp>
        <p:nvSpPr>
          <p:cNvPr id="32" name="Slayt Numarası Yer Tutucusu 31"/>
          <p:cNvSpPr>
            <a:spLocks noGrp="1"/>
          </p:cNvSpPr>
          <p:nvPr>
            <p:ph type="sldNum" sz="quarter" idx="12"/>
          </p:nvPr>
        </p:nvSpPr>
        <p:spPr/>
        <p:txBody>
          <a:bodyPr/>
          <a:lstStyle/>
          <a:p>
            <a:fld id="{885776FF-AC16-4B72-9C8A-C6C7B834E379}" type="slidenum">
              <a:rPr lang="tr-TR" smtClean="0"/>
              <a:pPr/>
              <a:t>9</a:t>
            </a:fld>
            <a:endParaRPr lang="tr-TR" dirty="0"/>
          </a:p>
        </p:txBody>
      </p:sp>
    </p:spTree>
    <p:extLst>
      <p:ext uri="{BB962C8B-B14F-4D97-AF65-F5344CB8AC3E}">
        <p14:creationId xmlns:p14="http://schemas.microsoft.com/office/powerpoint/2010/main" val="10736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
                                        <p:tgtEl>
                                          <p:spTgt spid="14"/>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
                                        <p:tgtEl>
                                          <p:spTgt spid="8"/>
                                        </p:tgtEl>
                                      </p:cBhvr>
                                    </p:animEffec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99"/>
                                          </p:stCondLst>
                                        </p:cTn>
                                        <p:tgtEl>
                                          <p:spTgt spid="9"/>
                                        </p:tgtEl>
                                        <p:attrNameLst>
                                          <p:attrName>style.visibility</p:attrName>
                                        </p:attrNameLst>
                                      </p:cBhvr>
                                      <p:to>
                                        <p:strVal val="visible"/>
                                      </p:to>
                                    </p:set>
                                  </p:childTnLst>
                                </p:cTn>
                              </p:par>
                            </p:childTnLst>
                          </p:cTn>
                        </p:par>
                        <p:par>
                          <p:cTn id="15" fill="hold">
                            <p:stCondLst>
                              <p:cond delay="3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
                                        <p:tgtEl>
                                          <p:spTgt spid="12"/>
                                        </p:tgtEl>
                                      </p:cBhvr>
                                    </p:animEffect>
                                  </p:childTnLst>
                                </p:cTn>
                              </p:par>
                            </p:childTnLst>
                          </p:cTn>
                        </p:par>
                        <p:par>
                          <p:cTn id="19" fill="hold">
                            <p:stCondLst>
                              <p:cond delay="400"/>
                            </p:stCondLst>
                            <p:childTnLst>
                              <p:par>
                                <p:cTn id="20" presetID="21"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750"/>
                                        <p:tgtEl>
                                          <p:spTgt spid="5"/>
                                        </p:tgtEl>
                                      </p:cBhvr>
                                    </p:animEffect>
                                  </p:childTnLst>
                                </p:cTn>
                              </p:par>
                            </p:childTnLst>
                          </p:cTn>
                        </p:par>
                        <p:par>
                          <p:cTn id="23" fill="hold">
                            <p:stCondLst>
                              <p:cond delay="1150"/>
                            </p:stCondLst>
                            <p:childTnLst>
                              <p:par>
                                <p:cTn id="24" presetID="2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65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00"/>
                                        <p:tgtEl>
                                          <p:spTgt spid="15"/>
                                        </p:tgtEl>
                                      </p:cBhvr>
                                    </p:animEffect>
                                  </p:childTnLst>
                                </p:cTn>
                              </p:par>
                            </p:childTnLst>
                          </p:cTn>
                        </p:par>
                        <p:par>
                          <p:cTn id="31" fill="hold">
                            <p:stCondLst>
                              <p:cond delay="1750"/>
                            </p:stCondLst>
                            <p:childTnLst>
                              <p:par>
                                <p:cTn id="32" presetID="1" presetClass="entr" presetSubtype="0" fill="hold" grpId="0" nodeType="afterEffect">
                                  <p:stCondLst>
                                    <p:cond delay="0"/>
                                  </p:stCondLst>
                                  <p:childTnLst>
                                    <p:set>
                                      <p:cBhvr>
                                        <p:cTn id="33" dur="1" fill="hold">
                                          <p:stCondLst>
                                            <p:cond delay="99"/>
                                          </p:stCondLst>
                                        </p:cTn>
                                        <p:tgtEl>
                                          <p:spTgt spid="16"/>
                                        </p:tgtEl>
                                        <p:attrNameLst>
                                          <p:attrName>style.visibility</p:attrName>
                                        </p:attrNameLst>
                                      </p:cBhvr>
                                      <p:to>
                                        <p:strVal val="visible"/>
                                      </p:to>
                                    </p:set>
                                  </p:childTnLst>
                                </p:cTn>
                              </p:par>
                            </p:childTnLst>
                          </p:cTn>
                        </p:par>
                        <p:par>
                          <p:cTn id="34" fill="hold">
                            <p:stCondLst>
                              <p:cond delay="1850"/>
                            </p:stCondLst>
                            <p:childTnLst>
                              <p:par>
                                <p:cTn id="35" presetID="2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100"/>
                                        <p:tgtEl>
                                          <p:spTgt spid="10"/>
                                        </p:tgtEl>
                                      </p:cBhvr>
                                    </p:animEffect>
                                  </p:childTnLst>
                                </p:cTn>
                              </p:par>
                            </p:childTnLst>
                          </p:cTn>
                        </p:par>
                        <p:par>
                          <p:cTn id="38" fill="hold">
                            <p:stCondLst>
                              <p:cond delay="1950"/>
                            </p:stCondLst>
                            <p:childTnLst>
                              <p:par>
                                <p:cTn id="39" presetID="21"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1)">
                                      <p:cBhvr>
                                        <p:cTn id="41" dur="750"/>
                                        <p:tgtEl>
                                          <p:spTgt spid="17"/>
                                        </p:tgtEl>
                                      </p:cBhvr>
                                    </p:animEffect>
                                  </p:childTnLst>
                                </p:cTn>
                              </p:par>
                            </p:childTnLst>
                          </p:cTn>
                        </p:par>
                        <p:par>
                          <p:cTn id="42" fill="hold">
                            <p:stCondLst>
                              <p:cond delay="27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320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100"/>
                                        <p:tgtEl>
                                          <p:spTgt spid="11"/>
                                        </p:tgtEl>
                                      </p:cBhvr>
                                    </p:animEffect>
                                  </p:childTnLst>
                                </p:cTn>
                              </p:par>
                            </p:childTnLst>
                          </p:cTn>
                        </p:par>
                        <p:par>
                          <p:cTn id="50" fill="hold">
                            <p:stCondLst>
                              <p:cond delay="3300"/>
                            </p:stCondLst>
                            <p:childTnLst>
                              <p:par>
                                <p:cTn id="51" presetID="1" presetClass="entr" presetSubtype="0" fill="hold" grpId="0" nodeType="afterEffect">
                                  <p:stCondLst>
                                    <p:cond delay="0"/>
                                  </p:stCondLst>
                                  <p:childTnLst>
                                    <p:set>
                                      <p:cBhvr>
                                        <p:cTn id="52" dur="1" fill="hold">
                                          <p:stCondLst>
                                            <p:cond delay="99"/>
                                          </p:stCondLst>
                                        </p:cTn>
                                        <p:tgtEl>
                                          <p:spTgt spid="24"/>
                                        </p:tgtEl>
                                        <p:attrNameLst>
                                          <p:attrName>style.visibility</p:attrName>
                                        </p:attrNameLst>
                                      </p:cBhvr>
                                      <p:to>
                                        <p:strVal val="visible"/>
                                      </p:to>
                                    </p:set>
                                  </p:childTnLst>
                                </p:cTn>
                              </p:par>
                            </p:childTnLst>
                          </p:cTn>
                        </p:par>
                        <p:par>
                          <p:cTn id="53" fill="hold">
                            <p:stCondLst>
                              <p:cond delay="3400"/>
                            </p:stCondLst>
                            <p:childTnLst>
                              <p:par>
                                <p:cTn id="54" presetID="22"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100"/>
                                        <p:tgtEl>
                                          <p:spTgt spid="23"/>
                                        </p:tgtEl>
                                      </p:cBhvr>
                                    </p:animEffect>
                                  </p:childTnLst>
                                </p:cTn>
                              </p:par>
                            </p:childTnLst>
                          </p:cTn>
                        </p:par>
                        <p:par>
                          <p:cTn id="57" fill="hold">
                            <p:stCondLst>
                              <p:cond delay="3500"/>
                            </p:stCondLst>
                            <p:childTnLst>
                              <p:par>
                                <p:cTn id="58" presetID="21"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750"/>
                                        <p:tgtEl>
                                          <p:spTgt spid="20"/>
                                        </p:tgtEl>
                                      </p:cBhvr>
                                    </p:animEffect>
                                  </p:childTnLst>
                                </p:cTn>
                              </p:par>
                            </p:childTnLst>
                          </p:cTn>
                        </p:par>
                        <p:par>
                          <p:cTn id="61" fill="hold">
                            <p:stCondLst>
                              <p:cond delay="4250"/>
                            </p:stCondLst>
                            <p:childTnLst>
                              <p:par>
                                <p:cTn id="62" presetID="2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par>
                          <p:cTn id="65" fill="hold">
                            <p:stCondLst>
                              <p:cond delay="475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100"/>
                                        <p:tgtEl>
                                          <p:spTgt spid="30"/>
                                        </p:tgtEl>
                                      </p:cBhvr>
                                    </p:animEffect>
                                  </p:childTnLst>
                                </p:cTn>
                              </p:par>
                            </p:childTnLst>
                          </p:cTn>
                        </p:par>
                        <p:par>
                          <p:cTn id="69" fill="hold">
                            <p:stCondLst>
                              <p:cond delay="4850"/>
                            </p:stCondLst>
                            <p:childTnLst>
                              <p:par>
                                <p:cTn id="70" presetID="1" presetClass="entr" presetSubtype="0" fill="hold" grpId="0" nodeType="afterEffect">
                                  <p:stCondLst>
                                    <p:cond delay="0"/>
                                  </p:stCondLst>
                                  <p:childTnLst>
                                    <p:set>
                                      <p:cBhvr>
                                        <p:cTn id="71" dur="1" fill="hold">
                                          <p:stCondLst>
                                            <p:cond delay="99"/>
                                          </p:stCondLst>
                                        </p:cTn>
                                        <p:tgtEl>
                                          <p:spTgt spid="31"/>
                                        </p:tgtEl>
                                        <p:attrNameLst>
                                          <p:attrName>style.visibility</p:attrName>
                                        </p:attrNameLst>
                                      </p:cBhvr>
                                      <p:to>
                                        <p:strVal val="visible"/>
                                      </p:to>
                                    </p:set>
                                  </p:childTnLst>
                                </p:cTn>
                              </p:par>
                            </p:childTnLst>
                          </p:cTn>
                        </p:par>
                        <p:par>
                          <p:cTn id="72" fill="hold">
                            <p:stCondLst>
                              <p:cond delay="4950"/>
                            </p:stCondLst>
                            <p:childTnLst>
                              <p:par>
                                <p:cTn id="73" presetID="22" presetClass="entr" presetSubtype="2"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100"/>
                                        <p:tgtEl>
                                          <p:spTgt spid="28"/>
                                        </p:tgtEl>
                                      </p:cBhvr>
                                    </p:animEffect>
                                  </p:childTnLst>
                                </p:cTn>
                              </p:par>
                            </p:childTnLst>
                          </p:cTn>
                        </p:par>
                        <p:par>
                          <p:cTn id="76" fill="hold">
                            <p:stCondLst>
                              <p:cond delay="5050"/>
                            </p:stCondLst>
                            <p:childTnLst>
                              <p:par>
                                <p:cTn id="77" presetID="21" presetClass="entr" presetSubtype="1"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heel(1)">
                                      <p:cBhvr>
                                        <p:cTn id="79" dur="750"/>
                                        <p:tgtEl>
                                          <p:spTgt spid="25"/>
                                        </p:tgtEl>
                                      </p:cBhvr>
                                    </p:animEffect>
                                  </p:childTnLst>
                                </p:cTn>
                              </p:par>
                            </p:childTnLst>
                          </p:cTn>
                        </p:par>
                        <p:par>
                          <p:cTn id="80" fill="hold">
                            <p:stCondLst>
                              <p:cond delay="5800"/>
                            </p:stCondLst>
                            <p:childTnLst>
                              <p:par>
                                <p:cTn id="81" presetID="22" presetClass="entr" presetSubtype="8"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6300"/>
                            </p:stCondLst>
                            <p:childTnLst>
                              <p:par>
                                <p:cTn id="85" presetID="22" presetClass="entr" presetSubtype="1"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up)">
                                      <p:cBhvr>
                                        <p:cTn id="8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24" grpId="0" animBg="1"/>
      <p:bldP spid="31" grpId="0" animBg="1"/>
      <p:bldP spid="36" grpId="0"/>
      <p:bldP spid="37" grpId="0"/>
      <p:bldP spid="38" grpId="0"/>
      <p:bldP spid="39" grpId="0"/>
    </p:bld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9094</TotalTime>
  <Words>9227</Words>
  <Application>Microsoft Office PowerPoint</Application>
  <PresentationFormat>Ekran Gösterisi (4:3)</PresentationFormat>
  <Paragraphs>623</Paragraphs>
  <Slides>35</Slides>
  <Notes>35</Notes>
  <HiddenSlides>0</HiddenSlides>
  <MMClips>0</MMClips>
  <ScaleCrop>false</ScaleCrop>
  <HeadingPairs>
    <vt:vector size="6" baseType="variant">
      <vt:variant>
        <vt:lpstr>Kullanılan Yazı Tipleri</vt:lpstr>
      </vt:variant>
      <vt:variant>
        <vt:i4>10</vt:i4>
      </vt:variant>
      <vt:variant>
        <vt:lpstr>Tema</vt:lpstr>
      </vt:variant>
      <vt:variant>
        <vt:i4>5</vt:i4>
      </vt:variant>
      <vt:variant>
        <vt:lpstr>Slayt Başlıkları</vt:lpstr>
      </vt:variant>
      <vt:variant>
        <vt:i4>35</vt:i4>
      </vt:variant>
    </vt:vector>
  </HeadingPairs>
  <TitlesOfParts>
    <vt:vector size="50" baseType="lpstr">
      <vt:lpstr>SimSun</vt:lpstr>
      <vt:lpstr>Arial</vt:lpstr>
      <vt:lpstr>Calibri</vt:lpstr>
      <vt:lpstr>Calibri Light</vt:lpstr>
      <vt:lpstr>Garamond</vt:lpstr>
      <vt:lpstr>Lato Light</vt:lpstr>
      <vt:lpstr>Lato Regular</vt:lpstr>
      <vt:lpstr>Source Sans Pro ExtraLight</vt:lpstr>
      <vt:lpstr>Times New Roman</vt:lpstr>
      <vt:lpstr>Wingdings</vt:lpstr>
      <vt:lpstr>Özel Tasarım</vt:lpstr>
      <vt:lpstr>1_Özel Tasarım</vt:lpstr>
      <vt:lpstr>2_Özel Tasarım</vt:lpstr>
      <vt:lpstr>3_Özel Tasarım</vt:lpstr>
      <vt:lpstr>4_Özel Tasarım</vt:lpstr>
      <vt:lpstr>4857 SAYILI İŞ KANUNU</vt:lpstr>
      <vt:lpstr>SUNUM PLANI</vt:lpstr>
      <vt:lpstr>AMAÇ VE KAPSAM</vt:lpstr>
      <vt:lpstr>TANIMLAR</vt:lpstr>
      <vt:lpstr>İŞ SÖZLEŞMESİ</vt:lpstr>
      <vt:lpstr>İŞ SÖZLEŞMESİNİN TÜRLERİ</vt:lpstr>
      <vt:lpstr>GEÇİCİ İŞ İLİŞKİSİ </vt:lpstr>
      <vt:lpstr>GEÇİCİ İŞ İLİŞKİSİ KURULABİLECEK DURUMLAR</vt:lpstr>
      <vt:lpstr>SÜRELİ FESİH</vt:lpstr>
      <vt:lpstr>GEÇERLİ SEBEP</vt:lpstr>
      <vt:lpstr>FESİHTE USUL VE İTİRAZ</vt:lpstr>
      <vt:lpstr>ARABULUCULUK</vt:lpstr>
      <vt:lpstr>GEÇERSİZ SEBEPLE YAPILAN FESHİN SONUÇLARI</vt:lpstr>
      <vt:lpstr>ÇALIŞMA KOŞULLARINDA DEĞİŞİKLİK</vt:lpstr>
      <vt:lpstr>İŞ SÖZLEŞMESİNİN DERHAL FESHİ</vt:lpstr>
      <vt:lpstr>İŞ SÖZLEŞMESİNİN DERHAL FESHİ</vt:lpstr>
      <vt:lpstr>ENGELLİ VE ESKİ HÜKÜMLÜ ÇALIŞTIRMA</vt:lpstr>
      <vt:lpstr>ASKERLİK</vt:lpstr>
      <vt:lpstr>ÜCRET</vt:lpstr>
      <vt:lpstr>ÜCRET</vt:lpstr>
      <vt:lpstr>ÜCRET</vt:lpstr>
      <vt:lpstr>ÜCRET</vt:lpstr>
      <vt:lpstr>ÜCRET</vt:lpstr>
      <vt:lpstr>ASGARİ ÜCRET</vt:lpstr>
      <vt:lpstr>ÇALIŞMA SÜRELERİ</vt:lpstr>
      <vt:lpstr>FAZLA ÇALIŞMA</vt:lpstr>
      <vt:lpstr>GECE ÇALIŞMASI</vt:lpstr>
      <vt:lpstr>ANALIK HALİNDE ÇALIŞMA</vt:lpstr>
      <vt:lpstr>DOĞUM SONRASI KISMİ SÜRELİ ÇALIŞMA</vt:lpstr>
      <vt:lpstr>ÇALIŞTIRMA YAŞI</vt:lpstr>
      <vt:lpstr>YILLIK ÜCRETLİ İZİN HAKKI</vt:lpstr>
      <vt:lpstr>MAZERET İZNİ</vt:lpstr>
      <vt:lpstr>ZAMANAŞIMI SÜRESİ</vt:lpstr>
      <vt:lpstr>KIDEM TAZMİNATI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Oğuz Tezcan</cp:lastModifiedBy>
  <cp:revision>480</cp:revision>
  <dcterms:created xsi:type="dcterms:W3CDTF">2019-04-01T08:33:12Z</dcterms:created>
  <dcterms:modified xsi:type="dcterms:W3CDTF">2022-11-02T12:16:04Z</dcterms:modified>
</cp:coreProperties>
</file>